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74" r:id="rId11"/>
    <p:sldId id="280" r:id="rId12"/>
    <p:sldId id="284" r:id="rId13"/>
    <p:sldId id="261" r:id="rId14"/>
    <p:sldId id="285" r:id="rId15"/>
    <p:sldId id="286" r:id="rId16"/>
    <p:sldId id="287" r:id="rId17"/>
    <p:sldId id="288" r:id="rId18"/>
    <p:sldId id="290" r:id="rId19"/>
    <p:sldId id="291" r:id="rId20"/>
    <p:sldId id="275" r:id="rId21"/>
    <p:sldId id="276" r:id="rId22"/>
    <p:sldId id="277" r:id="rId23"/>
    <p:sldId id="278" r:id="rId24"/>
    <p:sldId id="316" r:id="rId25"/>
    <p:sldId id="296" r:id="rId26"/>
    <p:sldId id="312" r:id="rId27"/>
    <p:sldId id="315" r:id="rId28"/>
    <p:sldId id="313" r:id="rId29"/>
    <p:sldId id="314" r:id="rId30"/>
    <p:sldId id="295" r:id="rId31"/>
    <p:sldId id="267" r:id="rId32"/>
    <p:sldId id="266" r:id="rId3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E05FB-6A15-41B3-A9E1-08D3170965F2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A9A2F-DD93-46E0-BDDD-39B7FB271CE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2124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C9EC5D-3746-F5F1-A2FA-985AD016F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44C61FE-A6C5-8A56-EEB4-455D3B847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ABED37-1C47-527E-DA11-07665A890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853FB22-3BB6-88C4-841C-9449822FD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1953E35-2C1D-DAFC-9954-6E927BA97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5736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2E1E6A-999B-2C82-16C6-A7A9E7183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E2ACFD-204C-E571-469A-7B790AFB9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8FEDFA3-93B2-5183-C601-06E7D2629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CF67C10-40CE-ACA2-EB9C-0B1433E2C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01FD3D4-5C45-F138-DE32-737981962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2368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32E977B-1A82-8016-C4AC-58365256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D7D229F-90A9-7151-2FCB-9DBFCA93F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F3DD709-BED5-376F-1E3D-F76518556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700A0B8-1D23-ACC4-776F-37499E3B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D7C0B13-0902-489F-97D6-9B4ED5AC2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1562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566FCA-C843-3002-F27B-5A4BD5DD2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0BC0292-F04A-EE06-1313-2CE111151E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4022A17-E593-350D-0439-9249877684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4715CA0-1E8E-A10C-D2EB-DB6082CA8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38380D1-E380-4F69-92DE-11ED72221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5851D7E-9DA3-9BC8-AABB-8313AAB9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356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8DE5D2-BD86-7629-7755-7BBE7C231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AF29202-7F0B-46E1-7DDD-63AA5BD3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FCE6C17-F1EA-4009-DC8A-8070A9ED3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0C213660-3554-6D89-C9A0-276526ADC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0311246-76C8-5114-177F-6675D3854E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0DD0197-ACF8-AB1E-3324-29D63F793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6F8BA811-9968-E4A8-A1B1-0CDF635C8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62E4720-01E0-B972-0CAB-F935AAEF6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218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ED197D-14E2-872F-DA40-530AD1829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AE932E8-9DF2-7001-2D4F-AEBEEE77F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BE1E071-E96A-EA9A-DFD6-97CBEB874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7CDFE515-8067-E1B8-D77C-70E5C84A3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1986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6D044CD-A8D2-656D-97AB-2A99048BC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6C5929D1-CAF7-662B-8316-1C9312B70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1390814-1AD1-F1F3-B17F-99A1CC7B0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303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E33951-0A7E-D75C-1579-586438AAE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C9FFBC-7DC8-85CB-584F-77D2D96FD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0D7EC3C-D7F0-8854-26DD-26CCBC2B4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FBFCF4E-EDD1-F467-6AD8-E3D9B2709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A564977-9E54-1C7B-9472-42FE5DBEE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482B583-3FAF-8EC6-D169-7D5A87DE8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7786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01C070-879E-65DF-50F6-E8FAECB11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173F2528-D1F8-B22D-2D96-EC7AA832D2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CB722ED-CF3D-3F5D-6144-D3005A821B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89444CF-DA69-CD26-48B3-D471101BF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1DF1F4F-9E22-89E5-1F22-28B94E575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7210069-27B3-C661-F1EC-B728D96E9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0051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4D2FBA-4178-2898-2C29-1F8AE360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1073A71-1027-22F4-37CD-C1CA298FE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0CB5D1C-5B82-FC6B-6029-DBA5F3358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874F025-EF66-DD6C-D9DE-91C0D4857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56F3E0E-3D46-210F-1E4D-32F49E347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0642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2BA86B4-E1D8-D5DA-E718-B6817BADA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44483FD-7962-5AC1-BD1D-C42069D1B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590345A-DD74-F757-4C6E-66CD16299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5E9EC45-0145-AE16-18EB-9BDC7920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0C9B38C-4A59-7FE5-0F98-38A793B46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9414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189CE83-ED0F-DD58-A273-358E253CD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E38E405-AA1A-2F07-5A98-59C68AB10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F9CA272-D305-ECE2-73DD-E6E5CFECB8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98005C-AFCE-4045-A74E-0EEF85AAB46A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A1CBAB3-AAA5-5014-D5A6-BA2610086F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F6EC22-4765-17F2-CF7C-43EE2B5ABC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0E986E-81D1-4CE9-880A-C556559DCC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764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aary.reka@kgk.uni-obuda.hu" TargetMode="External"/><Relationship Id="rId2" Type="http://schemas.openxmlformats.org/officeDocument/2006/relationships/hyperlink" Target="mailto:mizser.csilla@kgk.uni-obuda.h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loraszko.andrea@kgk.uni-obuda.hu" TargetMode="External"/><Relationship Id="rId5" Type="http://schemas.openxmlformats.org/officeDocument/2006/relationships/hyperlink" Target="mailto:cseri.agota@kgk.uni-obuda.hu" TargetMode="External"/><Relationship Id="rId4" Type="http://schemas.openxmlformats.org/officeDocument/2006/relationships/hyperlink" Target="mailto:balazs.zsuzsanna@kgk.uni-obuda.h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dk.kgk.uni-obuda.hu/" TargetMode="External"/><Relationship Id="rId2" Type="http://schemas.openxmlformats.org/officeDocument/2006/relationships/hyperlink" Target="https://diploma.uni-obuda.h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kgk.uni-obuda.hu/en/thesis-information-recommended-thesis-topics-by-institutes/official-forms-for-thesis-work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atista.com/" TargetMode="External"/><Relationship Id="rId3" Type="http://schemas.openxmlformats.org/officeDocument/2006/relationships/hyperlink" Target="https://www.springernature.com/gp/open-science/journals-books/journals" TargetMode="External"/><Relationship Id="rId7" Type="http://schemas.openxmlformats.org/officeDocument/2006/relationships/hyperlink" Target="https://www.sciencedirect.com/" TargetMode="External"/><Relationship Id="rId2" Type="http://schemas.openxmlformats.org/officeDocument/2006/relationships/hyperlink" Target="https://www.oapen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ambridge.org/core" TargetMode="External"/><Relationship Id="rId5" Type="http://schemas.openxmlformats.org/officeDocument/2006/relationships/hyperlink" Target="https://lib.uni-obuda.hu/adatbazisok" TargetMode="External"/><Relationship Id="rId4" Type="http://schemas.openxmlformats.org/officeDocument/2006/relationships/hyperlink" Target="https://journals.sagepub.com/home/sgo" TargetMode="External"/><Relationship Id="rId9" Type="http://schemas.openxmlformats.org/officeDocument/2006/relationships/hyperlink" Target="https://academic.oup.com/journals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tdk.kgk.uni-obuda.hu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iploma.uni-obuda.hu/" TargetMode="External"/><Relationship Id="rId2" Type="http://schemas.openxmlformats.org/officeDocument/2006/relationships/hyperlink" Target="https://kgk.uni-obuda.hu/en/thesis-information-recommended-thesis-topics-by-institutes/official-forms-for-thesis-work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dk.kgk.uni-obuda.hu/index.php" TargetMode="External"/><Relationship Id="rId4" Type="http://schemas.openxmlformats.org/officeDocument/2006/relationships/hyperlink" Target="https://lib.uni-obuda.hu/adatbazisok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cím 4">
            <a:extLst>
              <a:ext uri="{FF2B5EF4-FFF2-40B4-BE49-F238E27FC236}">
                <a16:creationId xmlns:a16="http://schemas.microsoft.com/office/drawing/2014/main" id="{E231EB30-7D49-4573-B6AE-DF65B15DF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4416896"/>
            <a:ext cx="9144000" cy="1655762"/>
          </a:xfrm>
        </p:spPr>
        <p:txBody>
          <a:bodyPr/>
          <a:lstStyle/>
          <a:p>
            <a:r>
              <a:rPr lang="hu-HU" dirty="0"/>
              <a:t>2026/27/1</a:t>
            </a:r>
          </a:p>
          <a:p>
            <a:r>
              <a:rPr lang="hu-HU" dirty="0"/>
              <a:t>Keleti Faculty of Business and Management</a:t>
            </a:r>
          </a:p>
          <a:p>
            <a:r>
              <a:rPr lang="hu-HU" dirty="0"/>
              <a:t>21 </a:t>
            </a:r>
            <a:r>
              <a:rPr lang="hu-HU" dirty="0" err="1"/>
              <a:t>September</a:t>
            </a:r>
            <a:r>
              <a:rPr lang="en-GB" noProof="0" dirty="0"/>
              <a:t> 2026</a:t>
            </a:r>
          </a:p>
          <a:p>
            <a:endParaRPr lang="hu-HU" dirty="0"/>
          </a:p>
        </p:txBody>
      </p:sp>
      <p:sp>
        <p:nvSpPr>
          <p:cNvPr id="7" name="Cím 6">
            <a:extLst>
              <a:ext uri="{FF2B5EF4-FFF2-40B4-BE49-F238E27FC236}">
                <a16:creationId xmlns:a16="http://schemas.microsoft.com/office/drawing/2014/main" id="{D65A9BE2-DA60-529D-6FB7-1D0A72954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4268" y="2251877"/>
            <a:ext cx="11175798" cy="1655762"/>
          </a:xfrm>
        </p:spPr>
        <p:txBody>
          <a:bodyPr>
            <a:normAutofit fontScale="90000"/>
          </a:bodyPr>
          <a:lstStyle/>
          <a:p>
            <a:r>
              <a:rPr lang="en-GB" b="1" noProof="0" dirty="0"/>
              <a:t>Thesis and </a:t>
            </a:r>
            <a:r>
              <a:rPr lang="hu-HU" b="1" noProof="0" dirty="0"/>
              <a:t>TDK (</a:t>
            </a:r>
            <a:r>
              <a:rPr lang="en-GB" b="1" noProof="0" dirty="0"/>
              <a:t>Scientific Students’ Conference</a:t>
            </a:r>
            <a:r>
              <a:rPr lang="hu-HU" b="1" noProof="0" dirty="0"/>
              <a:t>) </a:t>
            </a:r>
            <a:r>
              <a:rPr lang="en-GB" b="1" noProof="0" dirty="0"/>
              <a:t>Information Session</a:t>
            </a:r>
          </a:p>
        </p:txBody>
      </p:sp>
      <p:pic>
        <p:nvPicPr>
          <p:cNvPr id="3" name="Kép 2" descr="A képen szöveg, embléma, Betűtípus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70EBF42-DB93-6E8F-4CD1-F0248C3B8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68" y="240114"/>
            <a:ext cx="3064531" cy="2160000"/>
          </a:xfrm>
          <a:prstGeom prst="rect">
            <a:avLst/>
          </a:prstGeom>
        </p:spPr>
      </p:pic>
      <p:pic>
        <p:nvPicPr>
          <p:cNvPr id="6" name="Kép 5" descr="A képen szöveg, Betűtípus, Grafika, emblém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58AF0E89-3287-0873-83A1-0A03364E6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740" y="662621"/>
            <a:ext cx="323270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23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00C22B-0AF0-4D81-2F67-6B89A36E4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6" y="0"/>
            <a:ext cx="12074013" cy="1179871"/>
          </a:xfrm>
        </p:spPr>
        <p:txBody>
          <a:bodyPr>
            <a:normAutofit/>
          </a:bodyPr>
          <a:lstStyle/>
          <a:p>
            <a:pPr algn="ctr"/>
            <a:r>
              <a:rPr lang="en-GB" sz="3000" b="1" noProof="0" dirty="0"/>
              <a:t>Participants from the Faculty</a:t>
            </a:r>
            <a:r>
              <a:rPr lang="hu-HU" sz="3000" b="1" noProof="0" dirty="0"/>
              <a:t>’s </a:t>
            </a:r>
            <a:r>
              <a:rPr lang="en-GB" sz="3000" b="1" noProof="0" dirty="0"/>
              <a:t>Advisory Team for International Students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179549B-2283-1763-DC9D-F2EE89A6A2A1}"/>
              </a:ext>
            </a:extLst>
          </p:cNvPr>
          <p:cNvSpPr txBox="1"/>
          <p:nvPr/>
        </p:nvSpPr>
        <p:spPr>
          <a:xfrm>
            <a:off x="0" y="855406"/>
            <a:ext cx="121920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b="1" dirty="0"/>
              <a:t>Dr. habil. Csilla </a:t>
            </a:r>
            <a:r>
              <a:rPr lang="hu-HU" sz="1600" b="1" dirty="0" err="1"/>
              <a:t>Mizser</a:t>
            </a:r>
            <a:endParaRPr lang="hu-HU" sz="1600" b="1" dirty="0"/>
          </a:p>
          <a:p>
            <a:pPr algn="ctr"/>
            <a:r>
              <a:rPr lang="en-GB" sz="1600" dirty="0"/>
              <a:t>Associate Professor and Mentor </a:t>
            </a:r>
            <a:r>
              <a:rPr lang="hu-HU" sz="1600" dirty="0" err="1"/>
              <a:t>for</a:t>
            </a:r>
            <a:r>
              <a:rPr lang="en-GB" sz="1600" dirty="0"/>
              <a:t> International Students</a:t>
            </a:r>
            <a:endParaRPr lang="hu-HU" sz="1600" dirty="0"/>
          </a:p>
          <a:p>
            <a:pPr algn="ctr"/>
            <a:r>
              <a:rPr lang="en-US" sz="1600" dirty="0"/>
              <a:t>Department of Economics, Finance and Accounting</a:t>
            </a:r>
            <a:endParaRPr lang="en-GB" sz="1600" dirty="0"/>
          </a:p>
          <a:p>
            <a:pPr algn="ctr"/>
            <a:r>
              <a:rPr lang="hu-HU" sz="1600" dirty="0">
                <a:hlinkClick r:id="rId2"/>
              </a:rPr>
              <a:t>mizser.csilla@kgk.uni-obuda.hu</a:t>
            </a:r>
            <a:r>
              <a:rPr lang="hu-HU" sz="1600" dirty="0"/>
              <a:t> </a:t>
            </a:r>
          </a:p>
          <a:p>
            <a:pPr algn="ctr"/>
            <a:endParaRPr lang="hu-HU" sz="1600" dirty="0"/>
          </a:p>
          <a:p>
            <a:pPr algn="ctr"/>
            <a:r>
              <a:rPr lang="hu-HU" sz="1600" b="1" dirty="0"/>
              <a:t>Dr. Réka </a:t>
            </a:r>
            <a:r>
              <a:rPr lang="hu-HU" sz="1600" b="1" dirty="0" err="1"/>
              <a:t>Saáry</a:t>
            </a:r>
            <a:endParaRPr lang="hu-HU" sz="1600" b="1" dirty="0"/>
          </a:p>
          <a:p>
            <a:pPr algn="ctr"/>
            <a:r>
              <a:rPr lang="en-GB" sz="1600" dirty="0"/>
              <a:t>Assistant Professor and Mentor </a:t>
            </a:r>
            <a:r>
              <a:rPr lang="hu-HU" sz="1600" dirty="0" err="1"/>
              <a:t>for</a:t>
            </a:r>
            <a:r>
              <a:rPr lang="en-GB" sz="1600" dirty="0"/>
              <a:t> International Students</a:t>
            </a:r>
            <a:endParaRPr lang="hu-HU" sz="1600" dirty="0"/>
          </a:p>
          <a:p>
            <a:pPr algn="ctr"/>
            <a:r>
              <a:rPr lang="en-US" sz="1600" dirty="0"/>
              <a:t>Department of Marketing, Management and Methodology</a:t>
            </a:r>
            <a:endParaRPr lang="en-GB" sz="1600" dirty="0"/>
          </a:p>
          <a:p>
            <a:pPr algn="ctr"/>
            <a:r>
              <a:rPr lang="hu-HU" sz="1600" dirty="0">
                <a:hlinkClick r:id="rId3"/>
              </a:rPr>
              <a:t>saary.reka@kgk.uni-obuda.hu</a:t>
            </a:r>
            <a:r>
              <a:rPr lang="hu-HU" sz="1600" dirty="0"/>
              <a:t> </a:t>
            </a:r>
          </a:p>
          <a:p>
            <a:pPr algn="ctr"/>
            <a:endParaRPr lang="hu-HU" sz="1600" dirty="0"/>
          </a:p>
          <a:p>
            <a:pPr algn="ctr"/>
            <a:r>
              <a:rPr lang="hu-HU" sz="1600" b="1" dirty="0"/>
              <a:t>Dr. Zsuzsanna Balázs</a:t>
            </a:r>
          </a:p>
          <a:p>
            <a:pPr algn="ctr"/>
            <a:r>
              <a:rPr lang="en-GB" sz="1600" dirty="0"/>
              <a:t>Assistant Professor</a:t>
            </a:r>
            <a:endParaRPr lang="hu-HU" sz="1600" dirty="0"/>
          </a:p>
          <a:p>
            <a:pPr algn="ctr"/>
            <a:r>
              <a:rPr lang="hu-HU" sz="1600" dirty="0"/>
              <a:t>Faculty </a:t>
            </a:r>
            <a:r>
              <a:rPr lang="en-GB" sz="1600" noProof="0" dirty="0"/>
              <a:t>Academic Advisor for International Students</a:t>
            </a:r>
          </a:p>
          <a:p>
            <a:pPr algn="ctr"/>
            <a:r>
              <a:rPr lang="en-US" sz="1600" dirty="0"/>
              <a:t>Department of Business Sciences and Digital Skills</a:t>
            </a:r>
            <a:endParaRPr lang="en-GB" sz="1600" dirty="0"/>
          </a:p>
          <a:p>
            <a:pPr algn="ctr"/>
            <a:r>
              <a:rPr lang="hu-HU" sz="1600" dirty="0">
                <a:hlinkClick r:id="rId4"/>
              </a:rPr>
              <a:t>balazs.zsuzsanna@kgk.uni-obuda.hu</a:t>
            </a:r>
            <a:r>
              <a:rPr lang="hu-HU" sz="1600" dirty="0"/>
              <a:t> </a:t>
            </a:r>
          </a:p>
          <a:p>
            <a:pPr algn="ctr"/>
            <a:endParaRPr lang="hu-HU" sz="1600" dirty="0"/>
          </a:p>
          <a:p>
            <a:pPr algn="ctr"/>
            <a:r>
              <a:rPr lang="hu-HU" sz="1600" b="1" dirty="0"/>
              <a:t>Ágota Cseri </a:t>
            </a:r>
          </a:p>
          <a:p>
            <a:pPr algn="ctr"/>
            <a:r>
              <a:rPr lang="en-GB" sz="1600" dirty="0"/>
              <a:t>Representative of the </a:t>
            </a:r>
            <a:r>
              <a:rPr lang="hu-HU" sz="1600" dirty="0" err="1"/>
              <a:t>Study</a:t>
            </a:r>
            <a:r>
              <a:rPr lang="hu-HU" sz="1600" dirty="0"/>
              <a:t> </a:t>
            </a:r>
            <a:r>
              <a:rPr lang="hu-HU" sz="1600" dirty="0" err="1"/>
              <a:t>Department</a:t>
            </a:r>
            <a:endParaRPr lang="en-GB" sz="1600" dirty="0"/>
          </a:p>
          <a:p>
            <a:pPr algn="ctr"/>
            <a:r>
              <a:rPr lang="hu-HU" sz="1600" dirty="0">
                <a:hlinkClick r:id="rId5"/>
              </a:rPr>
              <a:t>cseri.agota@kgk.uni-obuda.hu</a:t>
            </a:r>
            <a:r>
              <a:rPr lang="hu-HU" sz="1600" dirty="0"/>
              <a:t> </a:t>
            </a:r>
          </a:p>
          <a:p>
            <a:pPr algn="ctr"/>
            <a:endParaRPr lang="hu-HU" sz="1600" dirty="0"/>
          </a:p>
          <a:p>
            <a:pPr algn="ctr"/>
            <a:r>
              <a:rPr lang="hu-HU" sz="1600" b="1" dirty="0"/>
              <a:t>Andrea Kozma-</a:t>
            </a:r>
            <a:r>
              <a:rPr lang="hu-HU" sz="1600" b="1" dirty="0" err="1"/>
              <a:t>Loraszkó</a:t>
            </a:r>
            <a:r>
              <a:rPr lang="hu-HU" sz="1600" b="1" dirty="0"/>
              <a:t> </a:t>
            </a:r>
          </a:p>
          <a:p>
            <a:pPr algn="ctr"/>
            <a:r>
              <a:rPr lang="en-GB" sz="1600" dirty="0"/>
              <a:t>Faculty International Coordinator</a:t>
            </a:r>
          </a:p>
          <a:p>
            <a:pPr algn="ctr"/>
            <a:r>
              <a:rPr lang="hu-HU" sz="1600" dirty="0">
                <a:hlinkClick r:id="rId6"/>
              </a:rPr>
              <a:t>loraszko.andrea@kgk.uni-obuda.hu</a:t>
            </a:r>
            <a:r>
              <a:rPr lang="hu-HU" sz="1600" dirty="0"/>
              <a:t> </a:t>
            </a:r>
          </a:p>
          <a:p>
            <a:pPr algn="ctr"/>
            <a:endParaRPr lang="hu-HU" sz="16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0070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A4C69A-A7B8-5358-3608-501A2689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65126"/>
            <a:ext cx="10710333" cy="633942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Agenda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E1D0FF8-BC65-298F-7E72-EB0253163432}"/>
              </a:ext>
            </a:extLst>
          </p:cNvPr>
          <p:cNvSpPr txBox="1"/>
          <p:nvPr/>
        </p:nvSpPr>
        <p:spPr>
          <a:xfrm>
            <a:off x="740833" y="1642533"/>
            <a:ext cx="1071033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GB" sz="3000" noProof="0" dirty="0"/>
              <a:t>Important Deadlines</a:t>
            </a:r>
            <a:r>
              <a:rPr lang="hu-HU" sz="3000" noProof="0" dirty="0"/>
              <a:t> and </a:t>
            </a:r>
            <a:r>
              <a:rPr lang="hu-HU" sz="3000" noProof="0" dirty="0" err="1"/>
              <a:t>Dates</a:t>
            </a:r>
            <a:endParaRPr lang="en-GB" sz="3000" noProof="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GB" sz="3000" noProof="0" dirty="0"/>
              <a:t>Thesis Writing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GB" sz="3000" noProof="0" dirty="0"/>
              <a:t>Scientific Students’ Conference (TDK)</a:t>
            </a:r>
            <a:endParaRPr lang="hu-HU" sz="3000" noProof="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hu-HU" sz="3000" noProof="0" dirty="0" err="1"/>
              <a:t>Useful</a:t>
            </a:r>
            <a:r>
              <a:rPr lang="hu-HU" sz="3000" noProof="0" dirty="0"/>
              <a:t> </a:t>
            </a:r>
            <a:r>
              <a:rPr lang="hu-HU" sz="3000" dirty="0" err="1"/>
              <a:t>Links</a:t>
            </a:r>
            <a:endParaRPr lang="en-GB" sz="3000" noProof="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en-GB" sz="3000" noProof="0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1595107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D48C5B-FDD8-F90C-E2B3-1B1A588A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66" y="161927"/>
            <a:ext cx="10515600" cy="481542"/>
          </a:xfrm>
        </p:spPr>
        <p:txBody>
          <a:bodyPr>
            <a:noAutofit/>
          </a:bodyPr>
          <a:lstStyle/>
          <a:p>
            <a:pPr algn="ctr"/>
            <a:r>
              <a:rPr lang="en-GB" sz="3400" b="1" noProof="0" dirty="0"/>
              <a:t>Important Deadlines and Dates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E646DE5-0ADE-7176-EDA7-D532E87856AB}"/>
              </a:ext>
            </a:extLst>
          </p:cNvPr>
          <p:cNvSpPr txBox="1"/>
          <p:nvPr/>
        </p:nvSpPr>
        <p:spPr>
          <a:xfrm>
            <a:off x="186267" y="643469"/>
            <a:ext cx="118364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GB" b="1" u="sng" cap="all" noProof="0" dirty="0">
                <a:solidFill>
                  <a:srgbClr val="C00000"/>
                </a:solidFill>
              </a:rPr>
              <a:t>15 </a:t>
            </a:r>
            <a:r>
              <a:rPr lang="hu-HU" b="1" u="sng" cap="all" dirty="0">
                <a:solidFill>
                  <a:srgbClr val="C00000"/>
                </a:solidFill>
              </a:rPr>
              <a:t>december</a:t>
            </a:r>
            <a:r>
              <a:rPr lang="en-GB" b="1" u="sng" cap="all" noProof="0" dirty="0">
                <a:solidFill>
                  <a:srgbClr val="C00000"/>
                </a:solidFill>
              </a:rPr>
              <a:t> 2026</a:t>
            </a:r>
            <a:r>
              <a:rPr lang="hu-HU" b="1" cap="all" noProof="0" dirty="0">
                <a:solidFill>
                  <a:srgbClr val="C00000"/>
                </a:solidFill>
              </a:rPr>
              <a:t>:</a:t>
            </a:r>
            <a:r>
              <a:rPr lang="en-GB" b="1" cap="all" noProof="0" dirty="0">
                <a:solidFill>
                  <a:srgbClr val="C00000"/>
                </a:solidFill>
              </a:rPr>
              <a:t> deadline for thesis submission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noProof="0" dirty="0"/>
              <a:t>This applies both to the electronic and the hardbound</a:t>
            </a:r>
            <a:r>
              <a:rPr lang="hu-HU" noProof="0" dirty="0"/>
              <a:t> (print)</a:t>
            </a:r>
            <a:r>
              <a:rPr lang="en-GB" noProof="0" dirty="0"/>
              <a:t> copy of your thesis.</a:t>
            </a:r>
            <a:endParaRPr lang="hu-HU" noProof="0" dirty="0"/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noProof="0" dirty="0"/>
              <a:t>The electronic (PDF) copy must be submitted via the Thesis Submission Portal </a:t>
            </a:r>
            <a:r>
              <a:rPr lang="hu-HU" dirty="0"/>
              <a:t>(</a:t>
            </a:r>
            <a:r>
              <a:rPr lang="hu-HU" dirty="0">
                <a:hlinkClick r:id="rId2"/>
              </a:rPr>
              <a:t>https://diploma.uni-obuda.hu/</a:t>
            </a:r>
            <a:r>
              <a:rPr lang="hu-HU" dirty="0"/>
              <a:t> )</a:t>
            </a:r>
            <a:endParaRPr lang="en-GB" noProof="0" dirty="0"/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noProof="0" dirty="0"/>
              <a:t>Please do not leave any revisions for the day of submission, aim to submit your work some days prior to the deadline.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noProof="0" dirty="0"/>
              <a:t>You can only submit with your thesis supervisor’s approval!</a:t>
            </a:r>
            <a:endParaRPr lang="hu-HU" noProof="0" dirty="0"/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GB" noProof="0" dirty="0"/>
              <a:t>After your thesis is submitted, it is sent to the Library for plagiarism check</a:t>
            </a:r>
            <a:r>
              <a:rPr lang="hu-HU" dirty="0"/>
              <a:t>.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endParaRPr lang="en-GB" noProof="0" dirty="0"/>
          </a:p>
          <a:p>
            <a:pPr algn="just"/>
            <a:r>
              <a:rPr lang="hu-HU" b="1" u="sng" noProof="0" dirty="0"/>
              <a:t>64th </a:t>
            </a:r>
            <a:r>
              <a:rPr lang="en-GB" b="1" u="sng" noProof="0" dirty="0"/>
              <a:t>SCIENTIFIC STUDENTS’ CONFERENCE (TDK) DEADLINES:</a:t>
            </a:r>
            <a:endParaRPr lang="hu-HU" b="1" u="sng" noProof="0" dirty="0"/>
          </a:p>
          <a:p>
            <a:pPr algn="just"/>
            <a:endParaRPr lang="hu-HU" b="1" u="sng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b="1" dirty="0">
                <a:solidFill>
                  <a:srgbClr val="C00000"/>
                </a:solidFill>
              </a:rPr>
              <a:t>21 OCTOBER</a:t>
            </a:r>
            <a:r>
              <a:rPr lang="hu-HU" b="1" noProof="0" dirty="0">
                <a:solidFill>
                  <a:srgbClr val="C00000"/>
                </a:solidFill>
              </a:rPr>
              <a:t> 2026</a:t>
            </a:r>
            <a:r>
              <a:rPr lang="en-GB" b="1" noProof="0" dirty="0">
                <a:solidFill>
                  <a:srgbClr val="C00000"/>
                </a:solidFill>
              </a:rPr>
              <a:t>, 12.00 (Central European Time)</a:t>
            </a:r>
            <a:r>
              <a:rPr lang="hu-HU" b="1" noProof="0" dirty="0">
                <a:solidFill>
                  <a:srgbClr val="C00000"/>
                </a:solidFill>
              </a:rPr>
              <a:t>:</a:t>
            </a:r>
            <a:r>
              <a:rPr lang="hu-HU" b="1" noProof="0" dirty="0"/>
              <a:t> </a:t>
            </a:r>
            <a:r>
              <a:rPr lang="en-GB" noProof="0" dirty="0"/>
              <a:t>application deadline</a:t>
            </a:r>
            <a:r>
              <a:rPr lang="en-GB" dirty="0"/>
              <a:t>, including submission of paper title and abstract</a:t>
            </a:r>
            <a:r>
              <a:rPr lang="hu-HU" dirty="0"/>
              <a:t> </a:t>
            </a:r>
            <a:r>
              <a:rPr lang="hu-HU" dirty="0" err="1"/>
              <a:t>via</a:t>
            </a:r>
            <a:r>
              <a:rPr lang="hu-HU" dirty="0"/>
              <a:t> the </a:t>
            </a:r>
            <a:r>
              <a:rPr lang="hu-HU" dirty="0" err="1"/>
              <a:t>submission</a:t>
            </a:r>
            <a:r>
              <a:rPr lang="hu-HU" dirty="0"/>
              <a:t> </a:t>
            </a:r>
            <a:r>
              <a:rPr lang="hu-HU" dirty="0" err="1"/>
              <a:t>portal</a:t>
            </a:r>
            <a:r>
              <a:rPr lang="hu-HU" dirty="0"/>
              <a:t> (</a:t>
            </a:r>
            <a:r>
              <a:rPr lang="hu-HU" dirty="0">
                <a:hlinkClick r:id="rId3"/>
              </a:rPr>
              <a:t>https://tdk.kgk.uni-obuda.hu/</a:t>
            </a:r>
            <a:r>
              <a:rPr lang="hu-HU" dirty="0"/>
              <a:t>).</a:t>
            </a:r>
            <a:endParaRPr lang="hu-HU" b="1" noProof="0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b="1" dirty="0">
                <a:solidFill>
                  <a:srgbClr val="C00000"/>
                </a:solidFill>
              </a:rPr>
              <a:t>11 NOVEMBER APRIL 2026, 12.00 (</a:t>
            </a:r>
            <a:r>
              <a:rPr lang="hu-HU" b="1" dirty="0" err="1">
                <a:solidFill>
                  <a:srgbClr val="C00000"/>
                </a:solidFill>
              </a:rPr>
              <a:t>Central</a:t>
            </a:r>
            <a:r>
              <a:rPr lang="hu-HU" b="1" dirty="0">
                <a:solidFill>
                  <a:srgbClr val="C00000"/>
                </a:solidFill>
              </a:rPr>
              <a:t> European Time): </a:t>
            </a:r>
            <a:r>
              <a:rPr lang="en-GB" noProof="0" dirty="0"/>
              <a:t>submission deadline for the final paper to be uploaded to the submission portal </a:t>
            </a:r>
            <a:r>
              <a:rPr lang="hu-HU" dirty="0"/>
              <a:t>(</a:t>
            </a:r>
            <a:r>
              <a:rPr lang="hu-HU" dirty="0">
                <a:hlinkClick r:id="rId3"/>
              </a:rPr>
              <a:t>https://tdk.kgk.uni-obuda.hu/</a:t>
            </a:r>
            <a:r>
              <a:rPr lang="hu-HU" dirty="0"/>
              <a:t>).</a:t>
            </a:r>
            <a:endParaRPr lang="hu-HU" b="1" noProof="0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b="1" noProof="0" dirty="0">
                <a:solidFill>
                  <a:srgbClr val="C00000"/>
                </a:solidFill>
              </a:rPr>
              <a:t>18 NOVEMBER 2026</a:t>
            </a:r>
            <a:r>
              <a:rPr lang="en-GB" b="1" noProof="0" dirty="0">
                <a:solidFill>
                  <a:srgbClr val="C00000"/>
                </a:solidFill>
              </a:rPr>
              <a:t>, from 14.00</a:t>
            </a:r>
            <a:r>
              <a:rPr lang="hu-HU" b="1" noProof="0" dirty="0">
                <a:solidFill>
                  <a:srgbClr val="C00000"/>
                </a:solidFill>
              </a:rPr>
              <a:t> </a:t>
            </a:r>
            <a:r>
              <a:rPr lang="hu-HU" b="1" dirty="0">
                <a:solidFill>
                  <a:srgbClr val="C00000"/>
                </a:solidFill>
              </a:rPr>
              <a:t>(</a:t>
            </a:r>
            <a:r>
              <a:rPr lang="hu-HU" b="1" dirty="0" err="1">
                <a:solidFill>
                  <a:srgbClr val="C00000"/>
                </a:solidFill>
              </a:rPr>
              <a:t>Central</a:t>
            </a:r>
            <a:r>
              <a:rPr lang="hu-HU" b="1" dirty="0">
                <a:solidFill>
                  <a:srgbClr val="C00000"/>
                </a:solidFill>
              </a:rPr>
              <a:t> European Time)</a:t>
            </a:r>
            <a:r>
              <a:rPr lang="en-GB" b="1" noProof="0" dirty="0">
                <a:solidFill>
                  <a:srgbClr val="C00000"/>
                </a:solidFill>
              </a:rPr>
              <a:t>: </a:t>
            </a:r>
            <a:r>
              <a:rPr lang="hu-HU" noProof="0" dirty="0"/>
              <a:t>10-minute</a:t>
            </a:r>
            <a:r>
              <a:rPr lang="hu-HU" b="1" noProof="0" dirty="0">
                <a:solidFill>
                  <a:srgbClr val="C00000"/>
                </a:solidFill>
              </a:rPr>
              <a:t> </a:t>
            </a:r>
            <a:r>
              <a:rPr lang="hu-HU" dirty="0" err="1"/>
              <a:t>presentation</a:t>
            </a:r>
            <a:r>
              <a:rPr lang="hu-HU" dirty="0"/>
              <a:t> of </a:t>
            </a:r>
            <a:r>
              <a:rPr lang="hu-HU" dirty="0" err="1"/>
              <a:t>your</a:t>
            </a:r>
            <a:r>
              <a:rPr lang="hu-HU" dirty="0"/>
              <a:t> </a:t>
            </a:r>
            <a:r>
              <a:rPr lang="hu-HU" dirty="0" err="1"/>
              <a:t>paper</a:t>
            </a:r>
            <a:r>
              <a:rPr lang="hu-HU" dirty="0"/>
              <a:t> in front of a </a:t>
            </a:r>
            <a:r>
              <a:rPr lang="hu-HU" dirty="0" err="1"/>
              <a:t>committee</a:t>
            </a:r>
            <a:r>
              <a:rPr lang="hu-HU" dirty="0"/>
              <a:t> and Q&amp;A.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b="1" dirty="0">
                <a:solidFill>
                  <a:srgbClr val="C00000"/>
                </a:solidFill>
              </a:rPr>
              <a:t>2 DECEMBER 2026, 17.00 (</a:t>
            </a:r>
            <a:r>
              <a:rPr lang="hu-HU" b="1" dirty="0" err="1">
                <a:solidFill>
                  <a:srgbClr val="C00000"/>
                </a:solidFill>
              </a:rPr>
              <a:t>Central</a:t>
            </a:r>
            <a:r>
              <a:rPr lang="hu-HU" b="1" dirty="0">
                <a:solidFill>
                  <a:srgbClr val="C00000"/>
                </a:solidFill>
              </a:rPr>
              <a:t> European Time): </a:t>
            </a:r>
            <a:r>
              <a:rPr lang="en-GB" noProof="0" dirty="0"/>
              <a:t>Award ceremony </a:t>
            </a:r>
            <a:r>
              <a:rPr lang="hu-HU" dirty="0"/>
              <a:t>(Bécsi út 96/B, </a:t>
            </a:r>
            <a:r>
              <a:rPr lang="hu-HU" dirty="0" err="1"/>
              <a:t>Aud</a:t>
            </a:r>
            <a:r>
              <a:rPr lang="hu-HU" dirty="0"/>
              <a:t>. Max.)</a:t>
            </a:r>
            <a:endParaRPr lang="en-GB" b="1" noProof="0" dirty="0"/>
          </a:p>
          <a:p>
            <a:endParaRPr lang="en-GB" noProof="0" dirty="0"/>
          </a:p>
          <a:p>
            <a:endParaRPr lang="hu-HU" b="1" u="sng" dirty="0"/>
          </a:p>
          <a:p>
            <a:endParaRPr lang="en-GB" b="1" u="sng" noProof="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19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D3B5CD-CD0B-B689-8221-FD63C91EE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394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noProof="0" dirty="0"/>
              <a:t>Aim of the Thesis</a:t>
            </a:r>
            <a:r>
              <a:rPr lang="hu-HU" b="1" noProof="0" dirty="0"/>
              <a:t>/Diploma</a:t>
            </a:r>
            <a:r>
              <a:rPr lang="en-GB" b="1" noProof="0" dirty="0"/>
              <a:t> Work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42CBBBA-A372-5CF3-84D9-AC64D79577DA}"/>
              </a:ext>
            </a:extLst>
          </p:cNvPr>
          <p:cNvSpPr txBox="1"/>
          <p:nvPr/>
        </p:nvSpPr>
        <p:spPr>
          <a:xfrm>
            <a:off x="304800" y="1185333"/>
            <a:ext cx="11446933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/>
              <a:t>The general regulation regarding the thesis/diploma thesis is contained in § 55 of the TVSZ</a:t>
            </a:r>
            <a:r>
              <a:rPr lang="hu-HU" sz="2100" dirty="0"/>
              <a:t> (</a:t>
            </a:r>
            <a:r>
              <a:rPr lang="en-GB" sz="2100" noProof="0" dirty="0"/>
              <a:t>Education and Exam Regulations</a:t>
            </a:r>
            <a:r>
              <a:rPr lang="hu-HU" sz="2100" dirty="0"/>
              <a:t>).</a:t>
            </a:r>
          </a:p>
          <a:p>
            <a:pPr algn="just"/>
            <a:endParaRPr lang="en-US" sz="2100" dirty="0"/>
          </a:p>
          <a:p>
            <a:pPr algn="just"/>
            <a:r>
              <a:rPr lang="en-US" sz="2100" dirty="0"/>
              <a:t>(2) The purpose of preparing the thesis/diploma work is for the student to </a:t>
            </a:r>
            <a:r>
              <a:rPr lang="en-US" sz="2100" b="1" dirty="0"/>
              <a:t>independently solve a complex task </a:t>
            </a:r>
            <a:r>
              <a:rPr lang="en-US" sz="2100" dirty="0"/>
              <a:t>– appropriate to the nature of the major – at the end of his/her studies, thereby </a:t>
            </a:r>
            <a:r>
              <a:rPr lang="en-US" sz="2100" b="1" dirty="0"/>
              <a:t>proving that he/she has professional knowledge and skills that meet the requirements set out in the training objectives, and that he/she is knowledgeable in the literature. </a:t>
            </a:r>
            <a:r>
              <a:rPr lang="en-US" sz="2100" dirty="0"/>
              <a:t>The thesis/diploma assignment gives the student the opportunity for</a:t>
            </a:r>
            <a:r>
              <a:rPr lang="en-US" sz="2100" b="1" dirty="0"/>
              <a:t> independent creative activity</a:t>
            </a:r>
            <a:r>
              <a:rPr lang="en-US" sz="2100" dirty="0"/>
              <a:t>, as well as to present his knowledge of the essential connections between certain parts of his</a:t>
            </a:r>
            <a:r>
              <a:rPr lang="hu-HU" sz="2100" dirty="0"/>
              <a:t>/</a:t>
            </a:r>
            <a:r>
              <a:rPr lang="hu-HU" sz="2100" dirty="0" err="1"/>
              <a:t>her</a:t>
            </a:r>
            <a:r>
              <a:rPr lang="en-US" sz="2100" dirty="0"/>
              <a:t> field of expertise, as well as the </a:t>
            </a:r>
            <a:r>
              <a:rPr lang="en-US" sz="2100" b="1" dirty="0"/>
              <a:t>practical technical and economic requirements </a:t>
            </a:r>
            <a:r>
              <a:rPr lang="en-US" sz="2100" dirty="0"/>
              <a:t>related to them.</a:t>
            </a:r>
            <a:endParaRPr lang="hu-HU" sz="2100" dirty="0"/>
          </a:p>
          <a:p>
            <a:pPr algn="just"/>
            <a:endParaRPr lang="en-US" sz="2100" dirty="0"/>
          </a:p>
          <a:p>
            <a:pPr algn="just"/>
            <a:r>
              <a:rPr lang="en-US" sz="2100" dirty="0"/>
              <a:t>(3) In order to obtain the diploma, the student must prepare a thesis for the bachelor's degree, and a diploma thesis for the master's degree and undivided degree</a:t>
            </a:r>
            <a:r>
              <a:rPr lang="hu-HU" sz="2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3019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BA5C9C-3E5A-E081-8421-6730486D9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1542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noProof="0" dirty="0"/>
              <a:t>Thesis Writing – The Process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DEE1F40D-19E8-9566-4CBF-2299BCB3DBE4}"/>
              </a:ext>
            </a:extLst>
          </p:cNvPr>
          <p:cNvSpPr txBox="1"/>
          <p:nvPr/>
        </p:nvSpPr>
        <p:spPr>
          <a:xfrm>
            <a:off x="254000" y="1016000"/>
            <a:ext cx="11328400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000" dirty="0"/>
              <a:t>Choosing a topic </a:t>
            </a:r>
            <a:r>
              <a:rPr lang="hu-HU" sz="2000" dirty="0"/>
              <a:t>and a </a:t>
            </a:r>
            <a:r>
              <a:rPr lang="hu-HU" sz="2000" dirty="0" err="1"/>
              <a:t>supervisor</a:t>
            </a:r>
            <a:r>
              <a:rPr lang="hu-HU" sz="2000" dirty="0"/>
              <a:t> </a:t>
            </a:r>
            <a:r>
              <a:rPr lang="hu-HU" sz="2000" dirty="0" err="1"/>
              <a:t>via</a:t>
            </a:r>
            <a:r>
              <a:rPr lang="hu-HU" sz="2000" dirty="0"/>
              <a:t> Neptun.</a:t>
            </a:r>
            <a:r>
              <a:rPr lang="en-US" sz="2000" dirty="0"/>
              <a:t> </a:t>
            </a:r>
            <a:endParaRPr lang="hu-HU" sz="2000" dirty="0"/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hu-HU" sz="2000" dirty="0" err="1"/>
              <a:t>Registering</a:t>
            </a:r>
            <a:r>
              <a:rPr lang="hu-HU" sz="2000" dirty="0"/>
              <a:t> </a:t>
            </a:r>
            <a:r>
              <a:rPr lang="hu-HU" sz="2000" dirty="0" err="1"/>
              <a:t>for</a:t>
            </a:r>
            <a:r>
              <a:rPr lang="en-US" sz="2000" dirty="0"/>
              <a:t> </a:t>
            </a:r>
            <a:r>
              <a:rPr lang="hu-HU" sz="2000" dirty="0"/>
              <a:t>the </a:t>
            </a:r>
            <a:r>
              <a:rPr lang="hu-HU" sz="2000" dirty="0" err="1"/>
              <a:t>Thesis</a:t>
            </a:r>
            <a:r>
              <a:rPr lang="hu-HU" sz="2000" dirty="0"/>
              <a:t> </a:t>
            </a:r>
            <a:r>
              <a:rPr lang="hu-HU" sz="2000" dirty="0" err="1"/>
              <a:t>subject</a:t>
            </a:r>
            <a:r>
              <a:rPr lang="hu-HU" sz="2000" dirty="0"/>
              <a:t> </a:t>
            </a:r>
            <a:r>
              <a:rPr lang="hu-HU" sz="2000" dirty="0" err="1"/>
              <a:t>via</a:t>
            </a:r>
            <a:r>
              <a:rPr lang="hu-HU" sz="2000" dirty="0"/>
              <a:t> Neptun.</a:t>
            </a:r>
            <a:r>
              <a:rPr lang="en-US" sz="2000" dirty="0"/>
              <a:t> </a:t>
            </a:r>
            <a:endParaRPr lang="hu-HU" sz="2000" dirty="0"/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US" sz="2000" dirty="0"/>
              <a:t>Writing </a:t>
            </a:r>
            <a:r>
              <a:rPr lang="hu-HU" sz="2000" dirty="0"/>
              <a:t>the </a:t>
            </a:r>
            <a:r>
              <a:rPr lang="hu-HU" sz="2000" dirty="0" err="1"/>
              <a:t>thesis</a:t>
            </a:r>
            <a:r>
              <a:rPr lang="hu-HU" sz="2000" dirty="0"/>
              <a:t> (</a:t>
            </a:r>
            <a:r>
              <a:rPr lang="hu-HU" sz="2000" dirty="0" err="1"/>
              <a:t>while</a:t>
            </a:r>
            <a:r>
              <a:rPr lang="hu-HU" sz="2000" dirty="0"/>
              <a:t> meeting the </a:t>
            </a:r>
            <a:r>
              <a:rPr lang="hu-HU" sz="2000" dirty="0" err="1"/>
              <a:t>deadlines</a:t>
            </a:r>
            <a:r>
              <a:rPr lang="hu-HU" sz="2000" dirty="0"/>
              <a:t> </a:t>
            </a:r>
            <a:r>
              <a:rPr lang="hu-HU" sz="2000" dirty="0" err="1"/>
              <a:t>given</a:t>
            </a:r>
            <a:r>
              <a:rPr lang="hu-HU" sz="2000" dirty="0"/>
              <a:t> by </a:t>
            </a:r>
            <a:r>
              <a:rPr lang="hu-HU" sz="2000" dirty="0" err="1"/>
              <a:t>your</a:t>
            </a:r>
            <a:r>
              <a:rPr lang="hu-HU" sz="2000" dirty="0"/>
              <a:t> </a:t>
            </a:r>
            <a:r>
              <a:rPr lang="hu-HU" sz="2000" dirty="0" err="1"/>
              <a:t>supervisor</a:t>
            </a:r>
            <a:r>
              <a:rPr lang="hu-HU" sz="2000" dirty="0"/>
              <a:t> and </a:t>
            </a:r>
            <a:r>
              <a:rPr lang="hu-HU" sz="2000" dirty="0" err="1"/>
              <a:t>attending</a:t>
            </a:r>
            <a:r>
              <a:rPr lang="hu-HU" sz="2000" dirty="0"/>
              <a:t> </a:t>
            </a:r>
            <a:r>
              <a:rPr lang="hu-HU" sz="2000" dirty="0" err="1"/>
              <a:t>consultations</a:t>
            </a:r>
            <a:r>
              <a:rPr lang="hu-HU" sz="2000" dirty="0"/>
              <a:t>).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hu-HU" sz="2000" dirty="0" err="1"/>
              <a:t>When</a:t>
            </a:r>
            <a:r>
              <a:rPr lang="hu-HU" sz="2000" dirty="0"/>
              <a:t> </a:t>
            </a:r>
            <a:r>
              <a:rPr lang="hu-HU" sz="2000" dirty="0" err="1"/>
              <a:t>your</a:t>
            </a:r>
            <a:r>
              <a:rPr lang="hu-HU" sz="2000" dirty="0"/>
              <a:t> </a:t>
            </a:r>
            <a:r>
              <a:rPr lang="hu-HU" sz="2000" dirty="0" err="1"/>
              <a:t>supervisor</a:t>
            </a:r>
            <a:r>
              <a:rPr lang="hu-HU" sz="2000" dirty="0"/>
              <a:t> </a:t>
            </a:r>
            <a:r>
              <a:rPr lang="hu-HU" sz="2000" dirty="0" err="1"/>
              <a:t>gives</a:t>
            </a:r>
            <a:r>
              <a:rPr lang="hu-HU" sz="2000" dirty="0"/>
              <a:t> </a:t>
            </a:r>
            <a:r>
              <a:rPr lang="hu-HU" sz="2000" dirty="0" err="1"/>
              <a:t>you</a:t>
            </a:r>
            <a:r>
              <a:rPr lang="hu-HU" sz="2000" dirty="0"/>
              <a:t> the </a:t>
            </a:r>
            <a:r>
              <a:rPr lang="hu-HU" sz="2000" dirty="0" err="1"/>
              <a:t>green</a:t>
            </a:r>
            <a:r>
              <a:rPr lang="hu-HU" sz="2000" dirty="0"/>
              <a:t> </a:t>
            </a:r>
            <a:r>
              <a:rPr lang="hu-HU" sz="2000" dirty="0" err="1"/>
              <a:t>light</a:t>
            </a:r>
            <a:r>
              <a:rPr lang="hu-HU" sz="2000" dirty="0"/>
              <a:t> </a:t>
            </a:r>
            <a:r>
              <a:rPr lang="hu-HU" sz="2000" dirty="0" err="1"/>
              <a:t>for</a:t>
            </a:r>
            <a:r>
              <a:rPr lang="hu-HU" sz="2000" dirty="0"/>
              <a:t> </a:t>
            </a:r>
            <a:r>
              <a:rPr lang="hu-HU" sz="2000" dirty="0" err="1"/>
              <a:t>submission</a:t>
            </a:r>
            <a:r>
              <a:rPr lang="hu-HU" sz="2000" dirty="0"/>
              <a:t>, </a:t>
            </a:r>
            <a:r>
              <a:rPr lang="hu-HU" sz="2000" dirty="0" err="1"/>
              <a:t>you</a:t>
            </a:r>
            <a:r>
              <a:rPr lang="hu-HU" sz="2000" dirty="0"/>
              <a:t> </a:t>
            </a:r>
            <a:r>
              <a:rPr lang="hu-HU" sz="2000" dirty="0" err="1"/>
              <a:t>can</a:t>
            </a:r>
            <a:r>
              <a:rPr lang="hu-HU" sz="2000" dirty="0"/>
              <a:t> </a:t>
            </a:r>
            <a:r>
              <a:rPr lang="hu-HU" sz="2000" dirty="0" err="1"/>
              <a:t>collect</a:t>
            </a:r>
            <a:r>
              <a:rPr lang="hu-HU" sz="2000" dirty="0"/>
              <a:t> the </a:t>
            </a:r>
            <a:r>
              <a:rPr lang="hu-HU" sz="2000" u="sng" dirty="0" err="1"/>
              <a:t>Degree</a:t>
            </a:r>
            <a:r>
              <a:rPr lang="hu-HU" sz="2000" u="sng" dirty="0"/>
              <a:t> Project </a:t>
            </a:r>
            <a:r>
              <a:rPr lang="hu-HU" sz="2000" u="sng" dirty="0" err="1"/>
              <a:t>Task</a:t>
            </a:r>
            <a:r>
              <a:rPr lang="hu-HU" sz="2000" u="sng" dirty="0"/>
              <a:t> </a:t>
            </a:r>
            <a:r>
              <a:rPr lang="hu-HU" sz="2000" u="sng" dirty="0" err="1"/>
              <a:t>Sheet</a:t>
            </a:r>
            <a:r>
              <a:rPr lang="hu-HU" sz="2000" u="sng" dirty="0"/>
              <a:t> </a:t>
            </a:r>
            <a:r>
              <a:rPr lang="hu-HU" sz="2000" dirty="0" err="1"/>
              <a:t>signed</a:t>
            </a:r>
            <a:r>
              <a:rPr lang="hu-HU" sz="2000" dirty="0"/>
              <a:t> by </a:t>
            </a:r>
            <a:r>
              <a:rPr lang="hu-HU" sz="2000" dirty="0" err="1"/>
              <a:t>your</a:t>
            </a:r>
            <a:r>
              <a:rPr lang="hu-HU" sz="2000" dirty="0"/>
              <a:t> </a:t>
            </a:r>
            <a:r>
              <a:rPr lang="hu-HU" sz="2000" dirty="0" err="1"/>
              <a:t>supervisor</a:t>
            </a:r>
            <a:r>
              <a:rPr lang="hu-HU" sz="2000" dirty="0"/>
              <a:t> and the Head of </a:t>
            </a:r>
            <a:r>
              <a:rPr lang="hu-HU" sz="2000" dirty="0" err="1"/>
              <a:t>your</a:t>
            </a:r>
            <a:r>
              <a:rPr lang="hu-HU" sz="2000" dirty="0"/>
              <a:t> </a:t>
            </a:r>
            <a:r>
              <a:rPr lang="hu-HU" sz="2000" dirty="0" err="1"/>
              <a:t>Department</a:t>
            </a:r>
            <a:r>
              <a:rPr lang="hu-HU" sz="2000" dirty="0"/>
              <a:t> </a:t>
            </a:r>
            <a:r>
              <a:rPr lang="hu-HU" sz="2000" dirty="0" err="1"/>
              <a:t>along</a:t>
            </a:r>
            <a:r>
              <a:rPr lang="hu-HU" sz="2000" dirty="0"/>
              <a:t> </a:t>
            </a:r>
            <a:r>
              <a:rPr lang="hu-HU" sz="2000" dirty="0" err="1"/>
              <a:t>with</a:t>
            </a:r>
            <a:r>
              <a:rPr lang="hu-HU" sz="2000" dirty="0"/>
              <a:t> the </a:t>
            </a:r>
            <a:r>
              <a:rPr lang="hu-HU" sz="2000" u="sng" dirty="0" err="1"/>
              <a:t>Consultation</a:t>
            </a:r>
            <a:r>
              <a:rPr lang="hu-HU" sz="2000" u="sng" dirty="0"/>
              <a:t> Log </a:t>
            </a:r>
            <a:r>
              <a:rPr lang="hu-HU" sz="2000" dirty="0"/>
              <a:t>(</a:t>
            </a:r>
            <a:r>
              <a:rPr lang="hu-HU" sz="2000" dirty="0" err="1"/>
              <a:t>signed</a:t>
            </a:r>
            <a:r>
              <a:rPr lang="hu-HU" sz="2000" dirty="0"/>
              <a:t> by </a:t>
            </a:r>
            <a:r>
              <a:rPr lang="hu-HU" sz="2000" dirty="0" err="1"/>
              <a:t>your</a:t>
            </a:r>
            <a:r>
              <a:rPr lang="hu-HU" sz="2000" dirty="0"/>
              <a:t> </a:t>
            </a:r>
            <a:r>
              <a:rPr lang="hu-HU" sz="2000" dirty="0" err="1"/>
              <a:t>supervisor</a:t>
            </a:r>
            <a:r>
              <a:rPr lang="hu-HU" sz="2000" dirty="0"/>
              <a:t>).</a:t>
            </a:r>
            <a:endParaRPr lang="en-US" sz="2000" u="sng" dirty="0"/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hu-HU" sz="2000" dirty="0" err="1"/>
              <a:t>Thesis</a:t>
            </a:r>
            <a:r>
              <a:rPr lang="hu-HU" sz="2000" dirty="0"/>
              <a:t> </a:t>
            </a:r>
            <a:r>
              <a:rPr lang="hu-HU" sz="2000" dirty="0" err="1"/>
              <a:t>submission</a:t>
            </a:r>
            <a:r>
              <a:rPr lang="hu-HU" sz="2000" dirty="0"/>
              <a:t> (</a:t>
            </a:r>
            <a:r>
              <a:rPr lang="hu-HU" sz="2000" dirty="0" err="1"/>
              <a:t>electronic</a:t>
            </a:r>
            <a:r>
              <a:rPr lang="hu-HU" sz="2000" dirty="0"/>
              <a:t> </a:t>
            </a:r>
            <a:r>
              <a:rPr lang="hu-HU" sz="2000" dirty="0" err="1"/>
              <a:t>as</a:t>
            </a:r>
            <a:r>
              <a:rPr lang="hu-HU" sz="2000" dirty="0"/>
              <a:t> </a:t>
            </a:r>
            <a:r>
              <a:rPr lang="hu-HU" sz="2000" dirty="0" err="1"/>
              <a:t>well</a:t>
            </a:r>
            <a:r>
              <a:rPr lang="hu-HU" sz="2000" dirty="0"/>
              <a:t> </a:t>
            </a:r>
            <a:r>
              <a:rPr lang="hu-HU" sz="2000" dirty="0" err="1"/>
              <a:t>as</a:t>
            </a:r>
            <a:r>
              <a:rPr lang="hu-HU" sz="2000" dirty="0"/>
              <a:t> </a:t>
            </a:r>
            <a:r>
              <a:rPr lang="hu-HU" sz="2000" dirty="0" err="1"/>
              <a:t>hardbound</a:t>
            </a:r>
            <a:r>
              <a:rPr lang="hu-HU" sz="2000" dirty="0"/>
              <a:t> </a:t>
            </a:r>
            <a:r>
              <a:rPr lang="hu-HU" sz="2000" dirty="0" err="1"/>
              <a:t>copy</a:t>
            </a:r>
            <a:r>
              <a:rPr lang="hu-HU" sz="2000" dirty="0"/>
              <a:t>).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hu-HU" sz="2000" dirty="0" err="1"/>
              <a:t>Thesis</a:t>
            </a:r>
            <a:r>
              <a:rPr lang="hu-HU" sz="2000" dirty="0"/>
              <a:t> is </a:t>
            </a:r>
            <a:r>
              <a:rPr lang="hu-HU" sz="2000" dirty="0" err="1"/>
              <a:t>sent</a:t>
            </a:r>
            <a:r>
              <a:rPr lang="hu-HU" sz="2000" dirty="0"/>
              <a:t> </a:t>
            </a:r>
            <a:r>
              <a:rPr lang="hu-HU" sz="2000" dirty="0" err="1"/>
              <a:t>for</a:t>
            </a:r>
            <a:r>
              <a:rPr lang="hu-HU" sz="2000" dirty="0"/>
              <a:t> </a:t>
            </a:r>
            <a:r>
              <a:rPr lang="hu-HU" sz="2000" dirty="0" err="1"/>
              <a:t>plagiarism</a:t>
            </a:r>
            <a:r>
              <a:rPr lang="hu-HU" sz="2000" dirty="0"/>
              <a:t> </a:t>
            </a:r>
            <a:r>
              <a:rPr lang="hu-HU" sz="2000" dirty="0" err="1"/>
              <a:t>check</a:t>
            </a:r>
            <a:r>
              <a:rPr lang="hu-HU" sz="2000" dirty="0"/>
              <a:t>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hu-HU" sz="2000" dirty="0" err="1"/>
              <a:t>If</a:t>
            </a:r>
            <a:r>
              <a:rPr lang="hu-HU" sz="2000" dirty="0"/>
              <a:t> </a:t>
            </a:r>
            <a:r>
              <a:rPr lang="hu-HU" sz="2000" dirty="0" err="1"/>
              <a:t>your</a:t>
            </a:r>
            <a:r>
              <a:rPr lang="hu-HU" sz="2000" dirty="0"/>
              <a:t> </a:t>
            </a:r>
            <a:r>
              <a:rPr lang="hu-HU" sz="2000" dirty="0" err="1"/>
              <a:t>thesis</a:t>
            </a:r>
            <a:r>
              <a:rPr lang="hu-HU" sz="2000" dirty="0"/>
              <a:t> </a:t>
            </a:r>
            <a:r>
              <a:rPr lang="hu-HU" sz="2000" dirty="0" err="1"/>
              <a:t>passes</a:t>
            </a:r>
            <a:r>
              <a:rPr lang="hu-HU" sz="2000" dirty="0"/>
              <a:t> the </a:t>
            </a:r>
            <a:r>
              <a:rPr lang="hu-HU" sz="2000" dirty="0" err="1"/>
              <a:t>plagiarism</a:t>
            </a:r>
            <a:r>
              <a:rPr lang="hu-HU" sz="2000" dirty="0"/>
              <a:t> </a:t>
            </a:r>
            <a:r>
              <a:rPr lang="hu-HU" sz="2000" dirty="0" err="1"/>
              <a:t>check</a:t>
            </a:r>
            <a:r>
              <a:rPr lang="hu-HU" sz="2000" dirty="0"/>
              <a:t>, </a:t>
            </a:r>
            <a:r>
              <a:rPr lang="hu-HU" sz="2000" dirty="0" err="1"/>
              <a:t>your</a:t>
            </a:r>
            <a:r>
              <a:rPr lang="hu-HU" sz="2000" dirty="0"/>
              <a:t> </a:t>
            </a:r>
            <a:r>
              <a:rPr lang="hu-HU" sz="2000" dirty="0" err="1"/>
              <a:t>thesis</a:t>
            </a:r>
            <a:r>
              <a:rPr lang="hu-HU" sz="2000" dirty="0"/>
              <a:t> is </a:t>
            </a:r>
            <a:r>
              <a:rPr lang="hu-HU" sz="2000" dirty="0" err="1"/>
              <a:t>sent</a:t>
            </a:r>
            <a:r>
              <a:rPr lang="hu-HU" sz="2000" dirty="0"/>
              <a:t> </a:t>
            </a:r>
            <a:r>
              <a:rPr lang="hu-HU" sz="2000" dirty="0" err="1"/>
              <a:t>to</a:t>
            </a:r>
            <a:r>
              <a:rPr lang="hu-HU" sz="2000" dirty="0"/>
              <a:t> a </a:t>
            </a:r>
            <a:r>
              <a:rPr lang="hu-HU" sz="2000" dirty="0" err="1"/>
              <a:t>reviewer</a:t>
            </a:r>
            <a:r>
              <a:rPr lang="hu-HU" sz="2000" dirty="0"/>
              <a:t>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hu-HU" sz="2000" dirty="0" err="1"/>
              <a:t>You</a:t>
            </a:r>
            <a:r>
              <a:rPr lang="hu-HU" sz="2000" dirty="0"/>
              <a:t> </a:t>
            </a:r>
            <a:r>
              <a:rPr lang="hu-HU" sz="2000" dirty="0" err="1"/>
              <a:t>receive</a:t>
            </a:r>
            <a:r>
              <a:rPr lang="hu-HU" sz="2000" dirty="0"/>
              <a:t> the </a:t>
            </a:r>
            <a:r>
              <a:rPr lang="hu-HU" sz="2000" dirty="0" err="1"/>
              <a:t>review</a:t>
            </a:r>
            <a:r>
              <a:rPr lang="hu-HU" sz="2000" dirty="0"/>
              <a:t> of </a:t>
            </a:r>
            <a:r>
              <a:rPr lang="hu-HU" sz="2000" dirty="0" err="1"/>
              <a:t>your</a:t>
            </a:r>
            <a:r>
              <a:rPr lang="hu-HU" sz="2000" dirty="0"/>
              <a:t> </a:t>
            </a:r>
            <a:r>
              <a:rPr lang="hu-HU" sz="2000" dirty="0" err="1"/>
              <a:t>thesis</a:t>
            </a:r>
            <a:r>
              <a:rPr lang="hu-HU" sz="2000" dirty="0"/>
              <a:t> </a:t>
            </a:r>
            <a:r>
              <a:rPr lang="hu-HU" sz="2000" dirty="0" err="1"/>
              <a:t>approx</a:t>
            </a:r>
            <a:r>
              <a:rPr lang="hu-HU" sz="2000" dirty="0"/>
              <a:t>. 2 </a:t>
            </a:r>
            <a:r>
              <a:rPr lang="hu-HU" sz="2000" dirty="0" err="1"/>
              <a:t>weeks</a:t>
            </a:r>
            <a:r>
              <a:rPr lang="hu-HU" sz="2000" dirty="0"/>
              <a:t> </a:t>
            </a:r>
            <a:r>
              <a:rPr lang="hu-HU" sz="2000" dirty="0" err="1"/>
              <a:t>before</a:t>
            </a:r>
            <a:r>
              <a:rPr lang="hu-HU" sz="2000" dirty="0"/>
              <a:t> </a:t>
            </a:r>
            <a:r>
              <a:rPr lang="hu-HU" sz="2000" dirty="0" err="1"/>
              <a:t>your</a:t>
            </a:r>
            <a:r>
              <a:rPr lang="hu-HU" sz="2000" dirty="0"/>
              <a:t> </a:t>
            </a:r>
            <a:r>
              <a:rPr lang="hu-HU" sz="2000" dirty="0" err="1"/>
              <a:t>final</a:t>
            </a:r>
            <a:r>
              <a:rPr lang="hu-HU" sz="2000" dirty="0"/>
              <a:t> </a:t>
            </a:r>
            <a:r>
              <a:rPr lang="hu-HU" sz="2000" dirty="0" err="1"/>
              <a:t>exam</a:t>
            </a:r>
            <a:r>
              <a:rPr lang="hu-HU" sz="2000" dirty="0"/>
              <a:t> </a:t>
            </a:r>
            <a:r>
              <a:rPr lang="hu-HU" sz="2000" dirty="0" err="1"/>
              <a:t>date</a:t>
            </a:r>
            <a:r>
              <a:rPr lang="hu-HU" sz="2000" dirty="0"/>
              <a:t> in January 2027.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hu-HU" sz="2000" dirty="0" err="1"/>
              <a:t>You</a:t>
            </a:r>
            <a:r>
              <a:rPr lang="hu-HU" sz="2000" dirty="0"/>
              <a:t> must </a:t>
            </a:r>
            <a:r>
              <a:rPr lang="hu-HU" sz="2000" dirty="0" err="1"/>
              <a:t>register</a:t>
            </a:r>
            <a:r>
              <a:rPr lang="hu-HU" sz="2000" dirty="0"/>
              <a:t> </a:t>
            </a:r>
            <a:r>
              <a:rPr lang="hu-HU" sz="2000" dirty="0" err="1"/>
              <a:t>for</a:t>
            </a:r>
            <a:r>
              <a:rPr lang="hu-HU" sz="2000" dirty="0"/>
              <a:t> the </a:t>
            </a:r>
            <a:r>
              <a:rPr lang="hu-HU" sz="2000" dirty="0" err="1"/>
              <a:t>Final</a:t>
            </a:r>
            <a:r>
              <a:rPr lang="hu-HU" sz="2000" dirty="0"/>
              <a:t> </a:t>
            </a:r>
            <a:r>
              <a:rPr lang="hu-HU" sz="2000" dirty="0" err="1"/>
              <a:t>Exam</a:t>
            </a:r>
            <a:r>
              <a:rPr lang="hu-HU" sz="2000" dirty="0"/>
              <a:t> </a:t>
            </a:r>
            <a:r>
              <a:rPr lang="hu-HU" sz="2000" dirty="0" err="1"/>
              <a:t>via</a:t>
            </a:r>
            <a:r>
              <a:rPr lang="hu-HU" sz="2000" dirty="0"/>
              <a:t> Neptun.</a:t>
            </a:r>
          </a:p>
          <a:p>
            <a:pPr marL="457200" indent="-4572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hu-HU" sz="2000" dirty="0" err="1"/>
              <a:t>Final</a:t>
            </a:r>
            <a:r>
              <a:rPr lang="hu-HU" sz="2000" dirty="0"/>
              <a:t> </a:t>
            </a:r>
            <a:r>
              <a:rPr lang="hu-HU" sz="2000" dirty="0" err="1"/>
              <a:t>exam</a:t>
            </a:r>
            <a:r>
              <a:rPr lang="hu-HU" sz="2000" dirty="0"/>
              <a:t> and </a:t>
            </a:r>
            <a:r>
              <a:rPr lang="hu-HU" sz="2000" dirty="0" err="1"/>
              <a:t>thesis</a:t>
            </a:r>
            <a:r>
              <a:rPr lang="hu-HU" sz="2000" dirty="0"/>
              <a:t> defense.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52596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04EA95-C11A-F192-DD4F-AA424C9AC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152400"/>
            <a:ext cx="10253133" cy="59266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noProof="0" dirty="0"/>
              <a:t>Thesis Submission Procedure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490209BD-487A-A9B0-D247-92D41F1C438D}"/>
              </a:ext>
            </a:extLst>
          </p:cNvPr>
          <p:cNvSpPr txBox="1"/>
          <p:nvPr/>
        </p:nvSpPr>
        <p:spPr>
          <a:xfrm>
            <a:off x="194734" y="965200"/>
            <a:ext cx="11802532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GB" sz="1900" noProof="0" dirty="0"/>
              <a:t>Once your supervisor approves the final version of your thesis, you can begin the submission process</a:t>
            </a:r>
            <a:r>
              <a:rPr lang="hu-HU" sz="1900" dirty="0"/>
              <a:t>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GB" sz="1900" dirty="0"/>
              <a:t>You fill in, print out, and sign the </a:t>
            </a:r>
            <a:r>
              <a:rPr lang="en-GB" sz="1900" b="1" u="sng" dirty="0"/>
              <a:t>Student’s Declaration Form</a:t>
            </a:r>
            <a:r>
              <a:rPr lang="en-GB" sz="1900" dirty="0"/>
              <a:t>.</a:t>
            </a:r>
            <a:endParaRPr lang="hu-HU" sz="190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GB" sz="1900" noProof="0" dirty="0"/>
              <a:t>You collect the </a:t>
            </a:r>
            <a:r>
              <a:rPr lang="hu-HU" sz="1900" b="1" u="sng" dirty="0" err="1"/>
              <a:t>Degree</a:t>
            </a:r>
            <a:r>
              <a:rPr lang="hu-HU" sz="1900" b="1" u="sng" dirty="0"/>
              <a:t> Project </a:t>
            </a:r>
            <a:r>
              <a:rPr lang="hu-HU" sz="1900" b="1" u="sng" dirty="0" err="1"/>
              <a:t>Task</a:t>
            </a:r>
            <a:r>
              <a:rPr lang="en-GB" sz="1900" b="1" u="sng" noProof="0" dirty="0"/>
              <a:t> Sheet </a:t>
            </a:r>
            <a:r>
              <a:rPr lang="en-GB" sz="1900" noProof="0" dirty="0"/>
              <a:t>and the </a:t>
            </a:r>
            <a:r>
              <a:rPr lang="en-GB" sz="1900" b="1" u="sng" noProof="0" dirty="0"/>
              <a:t>Consultation Log </a:t>
            </a:r>
            <a:r>
              <a:rPr lang="en-GB" sz="1900" noProof="0" dirty="0"/>
              <a:t>(both of which must be signed by your supervisor).</a:t>
            </a:r>
            <a:r>
              <a:rPr lang="en-GB" sz="1900" b="1" dirty="0"/>
              <a:t> </a:t>
            </a:r>
            <a:r>
              <a:rPr lang="hu-HU" sz="1900" dirty="0"/>
              <a:t>T</a:t>
            </a:r>
            <a:r>
              <a:rPr lang="en-GB" sz="1900" dirty="0"/>
              <a:t>he Consultation Log does not have to be inserted in the electronic version and it does not have to be bound into the print version either</a:t>
            </a:r>
            <a:r>
              <a:rPr lang="hu-HU" sz="1900" dirty="0"/>
              <a:t> – </a:t>
            </a:r>
            <a:r>
              <a:rPr lang="en-GB" sz="1900" dirty="0"/>
              <a:t>it will be placed in your hardbound thesis by your Department’s Administrator.</a:t>
            </a:r>
            <a:endParaRPr lang="en-GB" sz="1900" noProof="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hu-HU" sz="1900" dirty="0"/>
              <a:t>Y</a:t>
            </a:r>
            <a:r>
              <a:rPr lang="en-GB" sz="1900" dirty="0"/>
              <a:t>ou scan your </a:t>
            </a:r>
            <a:r>
              <a:rPr lang="hu-HU" sz="1900" dirty="0" err="1"/>
              <a:t>Degree</a:t>
            </a:r>
            <a:r>
              <a:rPr lang="hu-HU" sz="1900" dirty="0"/>
              <a:t> Project </a:t>
            </a:r>
            <a:r>
              <a:rPr lang="hu-HU" sz="1900" dirty="0" err="1"/>
              <a:t>Task</a:t>
            </a:r>
            <a:r>
              <a:rPr lang="hu-HU" sz="1900" dirty="0"/>
              <a:t> </a:t>
            </a:r>
            <a:r>
              <a:rPr lang="en-GB" sz="1900" dirty="0"/>
              <a:t>Sheet and your signed Student’s Declaration Form. You convert your thesis into a PDF document</a:t>
            </a:r>
            <a:r>
              <a:rPr lang="hu-HU" sz="1900" dirty="0"/>
              <a:t> and </a:t>
            </a:r>
            <a:r>
              <a:rPr lang="hu-HU" sz="1900" dirty="0" err="1"/>
              <a:t>you</a:t>
            </a:r>
            <a:r>
              <a:rPr lang="en-GB" sz="1900" dirty="0"/>
              <a:t> insert the scanned versions into your FINAL PDF copy and double-check the PDF, making sure that the formatting has not changed after the WORD-to-PDF conversion. </a:t>
            </a:r>
            <a:r>
              <a:rPr lang="hu-HU" sz="1900" dirty="0"/>
              <a:t>(</a:t>
            </a:r>
            <a:r>
              <a:rPr lang="en-GB" sz="1900" dirty="0"/>
              <a:t>The correct order is: </a:t>
            </a:r>
            <a:r>
              <a:rPr lang="hu-HU" sz="1900" dirty="0"/>
              <a:t>T</a:t>
            </a:r>
            <a:r>
              <a:rPr lang="en-GB" sz="1900" dirty="0" err="1"/>
              <a:t>itle</a:t>
            </a:r>
            <a:r>
              <a:rPr lang="en-GB" sz="1900" dirty="0"/>
              <a:t> page, </a:t>
            </a:r>
            <a:r>
              <a:rPr lang="hu-HU" sz="1900" dirty="0" err="1"/>
              <a:t>Degree</a:t>
            </a:r>
            <a:r>
              <a:rPr lang="hu-HU" sz="1900" dirty="0"/>
              <a:t> Project </a:t>
            </a:r>
            <a:r>
              <a:rPr lang="hu-HU" sz="1900" dirty="0" err="1"/>
              <a:t>Task</a:t>
            </a:r>
            <a:r>
              <a:rPr lang="hu-HU" sz="1900" dirty="0"/>
              <a:t> </a:t>
            </a:r>
            <a:r>
              <a:rPr lang="en-GB" sz="1900" dirty="0"/>
              <a:t>Sheet, Student’s Declaration Form, Contents, etc).</a:t>
            </a:r>
            <a:endParaRPr lang="hu-HU" sz="190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GB" sz="1900" dirty="0"/>
              <a:t>You go to the printer, you bring the ORIGINAL COPY of the </a:t>
            </a:r>
            <a:r>
              <a:rPr lang="hu-HU" sz="1900" dirty="0" err="1"/>
              <a:t>Degree</a:t>
            </a:r>
            <a:r>
              <a:rPr lang="hu-HU" sz="1900" dirty="0"/>
              <a:t> Project </a:t>
            </a:r>
            <a:r>
              <a:rPr lang="hu-HU" sz="1900" dirty="0" err="1"/>
              <a:t>Task</a:t>
            </a:r>
            <a:r>
              <a:rPr lang="hu-HU" sz="1900" dirty="0"/>
              <a:t> </a:t>
            </a:r>
            <a:r>
              <a:rPr lang="en-GB" sz="1900" dirty="0"/>
              <a:t>Sheet and the Student’s Declaration Form with you and have them bound into the print version of the thesis</a:t>
            </a:r>
            <a:r>
              <a:rPr lang="hu-HU" sz="1900" dirty="0"/>
              <a:t> </a:t>
            </a:r>
            <a:r>
              <a:rPr lang="en-GB" sz="1900" dirty="0"/>
              <a:t>(order: </a:t>
            </a:r>
            <a:r>
              <a:rPr lang="hu-HU" sz="1900" dirty="0"/>
              <a:t>T</a:t>
            </a:r>
            <a:r>
              <a:rPr lang="en-GB" sz="1900" dirty="0" err="1"/>
              <a:t>itle</a:t>
            </a:r>
            <a:r>
              <a:rPr lang="en-GB" sz="1900" dirty="0"/>
              <a:t> page, </a:t>
            </a:r>
            <a:r>
              <a:rPr lang="hu-HU" sz="1900" dirty="0" err="1"/>
              <a:t>Degree</a:t>
            </a:r>
            <a:r>
              <a:rPr lang="hu-HU" sz="1900" dirty="0"/>
              <a:t> Project </a:t>
            </a:r>
            <a:r>
              <a:rPr lang="hu-HU" sz="1900" dirty="0" err="1"/>
              <a:t>Task</a:t>
            </a:r>
            <a:r>
              <a:rPr lang="hu-HU" sz="1900" dirty="0"/>
              <a:t> </a:t>
            </a:r>
            <a:r>
              <a:rPr lang="en-GB" sz="1900" dirty="0"/>
              <a:t>Sheet, Student’s Declaration Form, Contents page, etc).</a:t>
            </a:r>
            <a:endParaRPr lang="hu-HU" sz="190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en-GB" sz="1900" dirty="0"/>
              <a:t>You go back to the university and submit your </a:t>
            </a:r>
            <a:r>
              <a:rPr lang="hu-HU" sz="1900" dirty="0" err="1"/>
              <a:t>hardbound</a:t>
            </a:r>
            <a:r>
              <a:rPr lang="hu-HU" sz="1900" dirty="0"/>
              <a:t> (print) </a:t>
            </a:r>
            <a:r>
              <a:rPr lang="hu-HU" sz="1900" dirty="0" err="1"/>
              <a:t>copy</a:t>
            </a:r>
            <a:r>
              <a:rPr lang="hu-HU" sz="1900" dirty="0"/>
              <a:t> </a:t>
            </a:r>
            <a:r>
              <a:rPr lang="hu-HU" sz="1900" dirty="0" err="1"/>
              <a:t>at</a:t>
            </a:r>
            <a:r>
              <a:rPr lang="hu-HU" sz="1900" dirty="0"/>
              <a:t> </a:t>
            </a:r>
            <a:r>
              <a:rPr lang="hu-HU" sz="1900" dirty="0" err="1"/>
              <a:t>your</a:t>
            </a:r>
            <a:r>
              <a:rPr lang="hu-HU" sz="1900" dirty="0"/>
              <a:t> </a:t>
            </a:r>
            <a:r>
              <a:rPr lang="hu-HU" sz="1900" dirty="0" err="1"/>
              <a:t>Department’s</a:t>
            </a:r>
            <a:r>
              <a:rPr lang="hu-HU" sz="1900" dirty="0"/>
              <a:t> </a:t>
            </a:r>
            <a:r>
              <a:rPr lang="hu-HU" sz="1900" dirty="0" err="1"/>
              <a:t>Secretary</a:t>
            </a:r>
            <a:r>
              <a:rPr lang="hu-HU" sz="1900" dirty="0"/>
              <a:t> </a:t>
            </a:r>
            <a:r>
              <a:rPr lang="hu-HU" sz="1900" dirty="0" err="1"/>
              <a:t>during</a:t>
            </a:r>
            <a:r>
              <a:rPr lang="hu-HU" sz="1900" dirty="0"/>
              <a:t> </a:t>
            </a:r>
            <a:r>
              <a:rPr lang="hu-HU" sz="1900" dirty="0" err="1"/>
              <a:t>working</a:t>
            </a:r>
            <a:r>
              <a:rPr lang="hu-HU" sz="1900" dirty="0"/>
              <a:t> </a:t>
            </a:r>
            <a:r>
              <a:rPr lang="hu-HU" sz="1900" dirty="0" err="1"/>
              <a:t>hours</a:t>
            </a:r>
            <a:r>
              <a:rPr lang="hu-HU" sz="1900" dirty="0"/>
              <a:t> (9 AM – 4 PM). </a:t>
            </a:r>
          </a:p>
          <a:p>
            <a:endParaRPr lang="en-GB" noProof="0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94666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1D1F2C-6D8B-9FF4-6EA2-EE600EF04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667" y="155800"/>
            <a:ext cx="10515600" cy="566208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noProof="0" dirty="0"/>
              <a:t>Length of the Thesis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44B2BF50-8BB8-0F60-D54F-E67262767482}"/>
              </a:ext>
            </a:extLst>
          </p:cNvPr>
          <p:cNvSpPr txBox="1"/>
          <p:nvPr/>
        </p:nvSpPr>
        <p:spPr>
          <a:xfrm>
            <a:off x="253999" y="840541"/>
            <a:ext cx="11684001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100" b="1" u="sng" dirty="0"/>
              <a:t>The length of </a:t>
            </a:r>
            <a:r>
              <a:rPr lang="hu-HU" sz="2100" b="1" u="sng" dirty="0"/>
              <a:t>a </a:t>
            </a:r>
            <a:r>
              <a:rPr lang="hu-HU" sz="2100" b="1" u="sng" dirty="0" err="1"/>
              <a:t>BSc</a:t>
            </a:r>
            <a:r>
              <a:rPr lang="hu-HU" sz="2100" b="1" u="sng" dirty="0"/>
              <a:t> </a:t>
            </a:r>
            <a:r>
              <a:rPr lang="en-US" sz="2100" b="1" u="sng" dirty="0"/>
              <a:t>thesis is at least 40 pages</a:t>
            </a:r>
            <a:r>
              <a:rPr lang="en-US" sz="2100" dirty="0"/>
              <a:t>, which is </a:t>
            </a:r>
            <a:r>
              <a:rPr lang="hu-HU" sz="2100" dirty="0" err="1"/>
              <a:t>around</a:t>
            </a:r>
            <a:r>
              <a:rPr lang="hu-HU" sz="2100" dirty="0"/>
              <a:t> </a:t>
            </a:r>
            <a:r>
              <a:rPr lang="en-US" sz="2100" dirty="0"/>
              <a:t>60,000 characters</a:t>
            </a:r>
            <a:r>
              <a:rPr lang="hu-HU" sz="2100" dirty="0"/>
              <a:t>. </a:t>
            </a:r>
            <a:r>
              <a:rPr lang="hu-HU" sz="2100" dirty="0" err="1"/>
              <a:t>This</a:t>
            </a:r>
            <a:r>
              <a:rPr lang="hu-HU" sz="2100" dirty="0"/>
              <a:t> </a:t>
            </a:r>
            <a:r>
              <a:rPr lang="hu-HU" sz="2100" dirty="0" err="1"/>
              <a:t>means</a:t>
            </a:r>
            <a:r>
              <a:rPr lang="hu-HU" sz="2100" dirty="0"/>
              <a:t> </a:t>
            </a:r>
            <a:r>
              <a:rPr lang="hu-HU" sz="2100" dirty="0" err="1"/>
              <a:t>that</a:t>
            </a:r>
            <a:r>
              <a:rPr lang="hu-HU" sz="2100" dirty="0"/>
              <a:t> the last main </a:t>
            </a:r>
            <a:r>
              <a:rPr lang="hu-HU" sz="2100" dirty="0" err="1"/>
              <a:t>chapter</a:t>
            </a:r>
            <a:r>
              <a:rPr lang="hu-HU" sz="2100" dirty="0"/>
              <a:t> (the </a:t>
            </a:r>
            <a:r>
              <a:rPr lang="hu-HU" sz="2100" dirty="0" err="1"/>
              <a:t>Summary</a:t>
            </a:r>
            <a:r>
              <a:rPr lang="hu-HU" sz="2100" dirty="0"/>
              <a:t>) </a:t>
            </a:r>
            <a:r>
              <a:rPr lang="hu-HU" sz="2100" dirty="0" err="1"/>
              <a:t>cannot</a:t>
            </a:r>
            <a:r>
              <a:rPr lang="hu-HU" sz="2100" dirty="0"/>
              <a:t> </a:t>
            </a:r>
            <a:r>
              <a:rPr lang="hu-HU" sz="2100" dirty="0" err="1"/>
              <a:t>begin</a:t>
            </a:r>
            <a:r>
              <a:rPr lang="hu-HU" sz="2100" dirty="0"/>
              <a:t> </a:t>
            </a:r>
            <a:r>
              <a:rPr lang="hu-HU" sz="2100" dirty="0" err="1"/>
              <a:t>before</a:t>
            </a:r>
            <a:r>
              <a:rPr lang="hu-HU" sz="2100" dirty="0"/>
              <a:t> </a:t>
            </a:r>
            <a:r>
              <a:rPr lang="hu-HU" sz="2100" dirty="0" err="1"/>
              <a:t>page</a:t>
            </a:r>
            <a:r>
              <a:rPr lang="hu-HU" sz="2100" dirty="0"/>
              <a:t> 40!</a:t>
            </a:r>
            <a:endParaRPr lang="en-US" sz="210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100" b="1" u="sng" dirty="0"/>
              <a:t>The length of </a:t>
            </a:r>
            <a:r>
              <a:rPr lang="hu-HU" sz="2100" b="1" u="sng" dirty="0"/>
              <a:t>an </a:t>
            </a:r>
            <a:r>
              <a:rPr lang="hu-HU" sz="2100" b="1" u="sng" dirty="0" err="1"/>
              <a:t>MSc</a:t>
            </a:r>
            <a:r>
              <a:rPr lang="en-US" sz="2100" b="1" u="sng" dirty="0"/>
              <a:t> thesis is at least 60 pages</a:t>
            </a:r>
            <a:r>
              <a:rPr lang="en-US" sz="2100" dirty="0"/>
              <a:t>, which is </a:t>
            </a:r>
            <a:r>
              <a:rPr lang="hu-HU" sz="2100" dirty="0" err="1"/>
              <a:t>around</a:t>
            </a:r>
            <a:r>
              <a:rPr lang="hu-HU" sz="2100" dirty="0"/>
              <a:t> </a:t>
            </a:r>
            <a:r>
              <a:rPr lang="en-US" sz="2100" dirty="0"/>
              <a:t>80,000 characters</a:t>
            </a:r>
            <a:r>
              <a:rPr lang="hu-HU" sz="2100" dirty="0"/>
              <a:t>. </a:t>
            </a:r>
            <a:r>
              <a:rPr lang="hu-HU" sz="2100" dirty="0" err="1"/>
              <a:t>This</a:t>
            </a:r>
            <a:r>
              <a:rPr lang="hu-HU" sz="2100" dirty="0"/>
              <a:t> </a:t>
            </a:r>
            <a:r>
              <a:rPr lang="hu-HU" sz="2100" dirty="0" err="1"/>
              <a:t>means</a:t>
            </a:r>
            <a:r>
              <a:rPr lang="hu-HU" sz="2100" dirty="0"/>
              <a:t> </a:t>
            </a:r>
            <a:r>
              <a:rPr lang="hu-HU" sz="2100" dirty="0" err="1"/>
              <a:t>that</a:t>
            </a:r>
            <a:r>
              <a:rPr lang="hu-HU" sz="2100" dirty="0"/>
              <a:t> the last main </a:t>
            </a:r>
            <a:r>
              <a:rPr lang="hu-HU" sz="2100" dirty="0" err="1"/>
              <a:t>chapter</a:t>
            </a:r>
            <a:r>
              <a:rPr lang="hu-HU" sz="2100" dirty="0"/>
              <a:t> (the </a:t>
            </a:r>
            <a:r>
              <a:rPr lang="hu-HU" sz="2100" dirty="0" err="1"/>
              <a:t>Summary</a:t>
            </a:r>
            <a:r>
              <a:rPr lang="hu-HU" sz="2100" dirty="0"/>
              <a:t>) </a:t>
            </a:r>
            <a:r>
              <a:rPr lang="hu-HU" sz="2100" dirty="0" err="1"/>
              <a:t>cannot</a:t>
            </a:r>
            <a:r>
              <a:rPr lang="hu-HU" sz="2100" dirty="0"/>
              <a:t> </a:t>
            </a:r>
            <a:r>
              <a:rPr lang="hu-HU" sz="2100" dirty="0" err="1"/>
              <a:t>begin</a:t>
            </a:r>
            <a:r>
              <a:rPr lang="hu-HU" sz="2100" dirty="0"/>
              <a:t> </a:t>
            </a:r>
            <a:r>
              <a:rPr lang="hu-HU" sz="2100" dirty="0" err="1"/>
              <a:t>before</a:t>
            </a:r>
            <a:r>
              <a:rPr lang="hu-HU" sz="2100" dirty="0"/>
              <a:t> </a:t>
            </a:r>
            <a:r>
              <a:rPr lang="hu-HU" sz="2100" dirty="0" err="1"/>
              <a:t>page</a:t>
            </a:r>
            <a:r>
              <a:rPr lang="hu-HU" sz="2100" dirty="0"/>
              <a:t> 60!</a:t>
            </a:r>
            <a:endParaRPr lang="en-US" sz="210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hu-HU" sz="2100" b="1" dirty="0" err="1"/>
              <a:t>These</a:t>
            </a:r>
            <a:r>
              <a:rPr lang="hu-HU" sz="2100" b="1" dirty="0"/>
              <a:t> </a:t>
            </a:r>
            <a:r>
              <a:rPr lang="hu-HU" sz="2100" b="1" dirty="0" err="1"/>
              <a:t>length</a:t>
            </a:r>
            <a:r>
              <a:rPr lang="hu-HU" sz="2100" b="1" dirty="0"/>
              <a:t> </a:t>
            </a:r>
            <a:r>
              <a:rPr lang="hu-HU" sz="2100" b="1" dirty="0" err="1"/>
              <a:t>requirements</a:t>
            </a:r>
            <a:r>
              <a:rPr lang="hu-HU" sz="2100" b="1" dirty="0"/>
              <a:t> </a:t>
            </a:r>
            <a:r>
              <a:rPr lang="hu-HU" sz="2100" b="1" dirty="0" err="1"/>
              <a:t>apply</a:t>
            </a:r>
            <a:r>
              <a:rPr lang="hu-HU" sz="2100" b="1" dirty="0"/>
              <a:t> </a:t>
            </a:r>
            <a:r>
              <a:rPr lang="hu-HU" sz="2100" b="1" dirty="0" err="1"/>
              <a:t>to</a:t>
            </a:r>
            <a:r>
              <a:rPr lang="hu-HU" sz="2100" b="1" dirty="0"/>
              <a:t> </a:t>
            </a:r>
            <a:r>
              <a:rPr lang="hu-HU" sz="2100" b="1" dirty="0" err="1"/>
              <a:t>your</a:t>
            </a:r>
            <a:r>
              <a:rPr lang="hu-HU" sz="2100" b="1" dirty="0"/>
              <a:t> text </a:t>
            </a:r>
            <a:r>
              <a:rPr lang="en-US" sz="2100" b="1" dirty="0"/>
              <a:t>from the </a:t>
            </a:r>
            <a:r>
              <a:rPr lang="hu-HU" sz="2100" b="1" dirty="0"/>
              <a:t>I</a:t>
            </a:r>
            <a:r>
              <a:rPr lang="en-US" sz="2100" b="1" dirty="0" err="1"/>
              <a:t>ntroduction</a:t>
            </a:r>
            <a:r>
              <a:rPr lang="en-US" sz="2100" b="1" dirty="0"/>
              <a:t> </a:t>
            </a:r>
            <a:r>
              <a:rPr lang="hu-HU" sz="2100" b="1" dirty="0"/>
              <a:t>(the 1st </a:t>
            </a:r>
            <a:r>
              <a:rPr lang="hu-HU" sz="2100" b="1" dirty="0" err="1"/>
              <a:t>page</a:t>
            </a:r>
            <a:r>
              <a:rPr lang="hu-HU" sz="2100" b="1" dirty="0"/>
              <a:t> of the </a:t>
            </a:r>
            <a:r>
              <a:rPr lang="hu-HU" sz="2100" b="1" dirty="0" err="1"/>
              <a:t>thesis</a:t>
            </a:r>
            <a:r>
              <a:rPr lang="hu-HU" sz="2100" b="1" dirty="0"/>
              <a:t>) </a:t>
            </a:r>
            <a:r>
              <a:rPr lang="hu-HU" sz="2100" b="1" dirty="0" err="1"/>
              <a:t>until</a:t>
            </a:r>
            <a:r>
              <a:rPr lang="hu-HU" sz="2100" b="1" dirty="0"/>
              <a:t> the </a:t>
            </a:r>
            <a:r>
              <a:rPr lang="hu-HU" sz="2100" b="1" dirty="0" err="1"/>
              <a:t>final</a:t>
            </a:r>
            <a:r>
              <a:rPr lang="hu-HU" sz="2100" b="1" dirty="0"/>
              <a:t> main </a:t>
            </a:r>
            <a:r>
              <a:rPr lang="hu-HU" sz="2100" b="1" dirty="0" err="1"/>
              <a:t>chapter</a:t>
            </a:r>
            <a:r>
              <a:rPr lang="hu-HU" sz="2100" b="1" dirty="0"/>
              <a:t> (</a:t>
            </a:r>
            <a:r>
              <a:rPr lang="hu-HU" sz="2100" b="1" dirty="0" err="1"/>
              <a:t>Summary</a:t>
            </a:r>
            <a:r>
              <a:rPr lang="hu-HU" sz="2100" b="1" dirty="0"/>
              <a:t>) of </a:t>
            </a:r>
            <a:r>
              <a:rPr lang="hu-HU" sz="2100" b="1" dirty="0" err="1"/>
              <a:t>your</a:t>
            </a:r>
            <a:r>
              <a:rPr lang="hu-HU" sz="2100" b="1" dirty="0"/>
              <a:t> </a:t>
            </a:r>
            <a:r>
              <a:rPr lang="hu-HU" sz="2100" b="1" dirty="0" err="1"/>
              <a:t>thesis</a:t>
            </a:r>
            <a:r>
              <a:rPr lang="en-US" sz="2100" dirty="0"/>
              <a:t>, </a:t>
            </a:r>
            <a:r>
              <a:rPr lang="hu-HU" sz="2100" dirty="0" err="1"/>
              <a:t>which</a:t>
            </a:r>
            <a:r>
              <a:rPr lang="hu-HU" sz="2100" dirty="0"/>
              <a:t> </a:t>
            </a:r>
            <a:r>
              <a:rPr lang="hu-HU" sz="2100" dirty="0" err="1"/>
              <a:t>means</a:t>
            </a:r>
            <a:r>
              <a:rPr lang="hu-HU" sz="2100" dirty="0"/>
              <a:t> </a:t>
            </a:r>
            <a:r>
              <a:rPr lang="hu-HU" sz="2100" dirty="0" err="1"/>
              <a:t>that</a:t>
            </a:r>
            <a:r>
              <a:rPr lang="en-US" sz="2100" dirty="0"/>
              <a:t> </a:t>
            </a:r>
            <a:r>
              <a:rPr lang="hu-HU" sz="2100" dirty="0"/>
              <a:t>the </a:t>
            </a:r>
            <a:r>
              <a:rPr lang="hu-HU" sz="2100" dirty="0" err="1"/>
              <a:t>Title</a:t>
            </a:r>
            <a:r>
              <a:rPr lang="hu-HU" sz="2100" dirty="0"/>
              <a:t> </a:t>
            </a:r>
            <a:r>
              <a:rPr lang="hu-HU" sz="2100" dirty="0" err="1"/>
              <a:t>page</a:t>
            </a:r>
            <a:r>
              <a:rPr lang="hu-HU" sz="2100" dirty="0"/>
              <a:t>, the </a:t>
            </a:r>
            <a:r>
              <a:rPr lang="hu-HU" sz="2100" dirty="0" err="1"/>
              <a:t>Degree</a:t>
            </a:r>
            <a:r>
              <a:rPr lang="hu-HU" sz="2100" dirty="0"/>
              <a:t> Project </a:t>
            </a:r>
            <a:r>
              <a:rPr lang="hu-HU" sz="2100" dirty="0" err="1"/>
              <a:t>Task</a:t>
            </a:r>
            <a:r>
              <a:rPr lang="hu-HU" sz="2100" dirty="0"/>
              <a:t> </a:t>
            </a:r>
            <a:r>
              <a:rPr lang="en-GB" sz="2100" dirty="0"/>
              <a:t>Sheet</a:t>
            </a:r>
            <a:r>
              <a:rPr lang="en-US" sz="2100" dirty="0"/>
              <a:t>, the </a:t>
            </a:r>
            <a:r>
              <a:rPr lang="hu-HU" sz="2100" dirty="0"/>
              <a:t>S</a:t>
            </a:r>
            <a:r>
              <a:rPr lang="en-US" sz="2100" dirty="0" err="1"/>
              <a:t>tudent</a:t>
            </a:r>
            <a:r>
              <a:rPr lang="en-US" sz="2100" dirty="0"/>
              <a:t> </a:t>
            </a:r>
            <a:r>
              <a:rPr lang="hu-HU" sz="2100" dirty="0" err="1"/>
              <a:t>Declaration</a:t>
            </a:r>
            <a:r>
              <a:rPr lang="hu-HU" sz="2100" dirty="0"/>
              <a:t> </a:t>
            </a:r>
            <a:r>
              <a:rPr lang="hu-HU" sz="2100" dirty="0" err="1"/>
              <a:t>Form</a:t>
            </a:r>
            <a:r>
              <a:rPr lang="en-US" sz="2100" dirty="0"/>
              <a:t>, t</a:t>
            </a:r>
            <a:r>
              <a:rPr lang="hu-HU" sz="2100" dirty="0"/>
              <a:t>he </a:t>
            </a:r>
            <a:r>
              <a:rPr lang="hu-HU" sz="2100" dirty="0" err="1"/>
              <a:t>Contents</a:t>
            </a:r>
            <a:r>
              <a:rPr lang="hu-HU" sz="2100" dirty="0"/>
              <a:t> </a:t>
            </a:r>
            <a:r>
              <a:rPr lang="hu-HU" sz="2100" dirty="0" err="1"/>
              <a:t>page</a:t>
            </a:r>
            <a:r>
              <a:rPr lang="en-US" sz="2100" dirty="0"/>
              <a:t>, </a:t>
            </a:r>
            <a:r>
              <a:rPr lang="hu-HU" sz="2100" dirty="0"/>
              <a:t>the List of F</a:t>
            </a:r>
            <a:r>
              <a:rPr lang="en-US" sz="2100" dirty="0" err="1"/>
              <a:t>igures</a:t>
            </a:r>
            <a:r>
              <a:rPr lang="en-US" sz="2100" dirty="0"/>
              <a:t> and </a:t>
            </a:r>
            <a:r>
              <a:rPr lang="hu-HU" sz="2100" dirty="0"/>
              <a:t>T</a:t>
            </a:r>
            <a:r>
              <a:rPr lang="en-US" sz="2100" dirty="0" err="1"/>
              <a:t>ables</a:t>
            </a:r>
            <a:r>
              <a:rPr lang="hu-HU" sz="2100" dirty="0"/>
              <a:t>, </a:t>
            </a:r>
            <a:r>
              <a:rPr lang="en-GB" sz="2100" noProof="0" dirty="0"/>
              <a:t>the list of References, the Annexes and the Abstract are not included in the minimum length requirements.</a:t>
            </a:r>
            <a:endParaRPr lang="hu-HU" sz="2100" noProof="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hu-HU" sz="2100" dirty="0" err="1"/>
              <a:t>You</a:t>
            </a:r>
            <a:r>
              <a:rPr lang="hu-HU" sz="2100" dirty="0"/>
              <a:t> must </a:t>
            </a:r>
            <a:r>
              <a:rPr lang="hu-HU" sz="2100" dirty="0" err="1"/>
              <a:t>meet</a:t>
            </a:r>
            <a:r>
              <a:rPr lang="hu-HU" sz="2100" dirty="0"/>
              <a:t> </a:t>
            </a:r>
            <a:r>
              <a:rPr lang="hu-HU" sz="2100" dirty="0" err="1"/>
              <a:t>these</a:t>
            </a:r>
            <a:r>
              <a:rPr lang="hu-HU" sz="2100" dirty="0"/>
              <a:t> </a:t>
            </a:r>
            <a:r>
              <a:rPr lang="hu-HU" sz="2100" dirty="0" err="1"/>
              <a:t>length</a:t>
            </a:r>
            <a:r>
              <a:rPr lang="hu-HU" sz="2100" dirty="0"/>
              <a:t> </a:t>
            </a:r>
            <a:r>
              <a:rPr lang="hu-HU" sz="2100" dirty="0" err="1"/>
              <a:t>requirements</a:t>
            </a:r>
            <a:r>
              <a:rPr lang="hu-HU" sz="2100" dirty="0"/>
              <a:t> </a:t>
            </a:r>
            <a:r>
              <a:rPr lang="hu-HU" sz="2100" dirty="0" err="1"/>
              <a:t>with</a:t>
            </a:r>
            <a:r>
              <a:rPr lang="hu-HU" sz="2100" dirty="0"/>
              <a:t> the </a:t>
            </a:r>
            <a:r>
              <a:rPr lang="hu-HU" sz="2100" dirty="0" err="1"/>
              <a:t>following</a:t>
            </a:r>
            <a:r>
              <a:rPr lang="hu-HU" sz="2100" dirty="0"/>
              <a:t> </a:t>
            </a:r>
            <a:r>
              <a:rPr lang="hu-HU" sz="2100" dirty="0" err="1"/>
              <a:t>formatting</a:t>
            </a:r>
            <a:r>
              <a:rPr lang="hu-HU" sz="2100" dirty="0"/>
              <a:t>: </a:t>
            </a:r>
            <a:r>
              <a:rPr lang="hu-HU" sz="2100" b="1" dirty="0"/>
              <a:t>1,5 line </a:t>
            </a:r>
            <a:r>
              <a:rPr lang="hu-HU" sz="2100" b="1" dirty="0" err="1"/>
              <a:t>spacing</a:t>
            </a:r>
            <a:r>
              <a:rPr lang="hu-HU" sz="2100" b="1" dirty="0"/>
              <a:t> </a:t>
            </a:r>
            <a:r>
              <a:rPr lang="hu-HU" sz="2100" b="1" dirty="0" err="1"/>
              <a:t>everywhere</a:t>
            </a:r>
            <a:r>
              <a:rPr lang="hu-HU" sz="2100" b="1" dirty="0"/>
              <a:t> in the text; Times New Roman, 12 font </a:t>
            </a:r>
            <a:r>
              <a:rPr lang="hu-HU" sz="2100" b="1" dirty="0" err="1"/>
              <a:t>size</a:t>
            </a:r>
            <a:r>
              <a:rPr lang="hu-HU" sz="2100" b="1" dirty="0"/>
              <a:t>, </a:t>
            </a:r>
            <a:r>
              <a:rPr lang="hu-HU" sz="2100" b="1" dirty="0" err="1"/>
              <a:t>proper</a:t>
            </a:r>
            <a:r>
              <a:rPr lang="hu-HU" sz="2100" b="1" dirty="0"/>
              <a:t> </a:t>
            </a:r>
            <a:r>
              <a:rPr lang="hu-HU" sz="2100" b="1" dirty="0" err="1"/>
              <a:t>paragraph</a:t>
            </a:r>
            <a:r>
              <a:rPr lang="hu-HU" sz="2100" b="1" dirty="0"/>
              <a:t> </a:t>
            </a:r>
            <a:r>
              <a:rPr lang="hu-HU" sz="2100" b="1" dirty="0" err="1"/>
              <a:t>structure</a:t>
            </a:r>
            <a:r>
              <a:rPr lang="hu-HU" sz="2100" b="1" dirty="0"/>
              <a:t> </a:t>
            </a:r>
            <a:r>
              <a:rPr lang="hu-HU" sz="2100" b="1" dirty="0" err="1"/>
              <a:t>with</a:t>
            </a:r>
            <a:r>
              <a:rPr lang="hu-HU" sz="2100" b="1" dirty="0"/>
              <a:t> </a:t>
            </a:r>
            <a:r>
              <a:rPr lang="hu-HU" sz="2100" b="1" dirty="0" err="1"/>
              <a:t>only</a:t>
            </a:r>
            <a:r>
              <a:rPr lang="hu-HU" sz="2100" b="1" dirty="0"/>
              <a:t> 1 line </a:t>
            </a:r>
            <a:r>
              <a:rPr lang="hu-HU" sz="2100" b="1" dirty="0" err="1"/>
              <a:t>between</a:t>
            </a:r>
            <a:r>
              <a:rPr lang="hu-HU" sz="2100" b="1" dirty="0"/>
              <a:t> </a:t>
            </a:r>
            <a:r>
              <a:rPr lang="hu-HU" sz="2100" b="1" dirty="0" err="1"/>
              <a:t>individual</a:t>
            </a:r>
            <a:r>
              <a:rPr lang="hu-HU" sz="2100" b="1" dirty="0"/>
              <a:t> </a:t>
            </a:r>
            <a:r>
              <a:rPr lang="hu-HU" sz="2100" b="1" dirty="0" err="1"/>
              <a:t>paragraphs</a:t>
            </a:r>
            <a:r>
              <a:rPr lang="hu-HU" sz="2100" b="1" dirty="0"/>
              <a:t>.</a:t>
            </a:r>
            <a:endParaRPr lang="en-GB" sz="2100" noProof="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100" noProof="0" dirty="0"/>
              <a:t>Before the first page of the Introduction, the pages are NOT numbered.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100" noProof="0" dirty="0"/>
              <a:t>After the last page of the list of References, the page numbering switches to Roman numbers (I, II, III, IV, etc).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8146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szöveg, képernyőkép, Betűtípus, dokumentum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99B3F8B-140E-2C5E-3E74-5EBC36C87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61" y="189000"/>
            <a:ext cx="8925279" cy="648000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9CCBC66B-EE1C-03B6-187B-744B0C0D31AA}"/>
              </a:ext>
            </a:extLst>
          </p:cNvPr>
          <p:cNvSpPr txBox="1"/>
          <p:nvPr/>
        </p:nvSpPr>
        <p:spPr>
          <a:xfrm>
            <a:off x="135466" y="5853336"/>
            <a:ext cx="148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Source: own table</a:t>
            </a:r>
          </a:p>
        </p:txBody>
      </p:sp>
    </p:spTree>
    <p:extLst>
      <p:ext uri="{BB962C8B-B14F-4D97-AF65-F5344CB8AC3E}">
        <p14:creationId xmlns:p14="http://schemas.microsoft.com/office/powerpoint/2010/main" val="2383729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854BD0-E5FF-6C17-3243-DBAFDBF6D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828" y="-255597"/>
            <a:ext cx="11161486" cy="1344168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Presenting the Views of Others</a:t>
            </a:r>
            <a:r>
              <a:rPr lang="hu-HU" sz="3600" b="1" dirty="0">
                <a:solidFill>
                  <a:schemeClr val="tx1"/>
                </a:solidFill>
              </a:rPr>
              <a:t> in </a:t>
            </a:r>
            <a:r>
              <a:rPr lang="hu-HU" sz="3600" b="1" dirty="0" err="1">
                <a:solidFill>
                  <a:schemeClr val="tx1"/>
                </a:solidFill>
              </a:rPr>
              <a:t>your</a:t>
            </a:r>
            <a:r>
              <a:rPr lang="hu-HU" sz="3600" b="1" dirty="0">
                <a:solidFill>
                  <a:schemeClr val="tx1"/>
                </a:solidFill>
              </a:rPr>
              <a:t> </a:t>
            </a:r>
            <a:r>
              <a:rPr lang="hu-HU" sz="3600" b="1" dirty="0" err="1">
                <a:solidFill>
                  <a:schemeClr val="tx1"/>
                </a:solidFill>
              </a:rPr>
              <a:t>Literature</a:t>
            </a:r>
            <a:r>
              <a:rPr lang="hu-HU" sz="3600" b="1" dirty="0">
                <a:solidFill>
                  <a:schemeClr val="tx1"/>
                </a:solidFill>
              </a:rPr>
              <a:t> Review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8CB2EFE-A1C2-B341-5A99-A9ECB7F81A83}"/>
              </a:ext>
            </a:extLst>
          </p:cNvPr>
          <p:cNvSpPr txBox="1"/>
          <p:nvPr/>
        </p:nvSpPr>
        <p:spPr>
          <a:xfrm>
            <a:off x="304800" y="982400"/>
            <a:ext cx="11698514" cy="5377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100" b="0" i="0" dirty="0">
                <a:effectLst/>
                <a:cs typeface="Calibri" panose="020F0502020204030204" pitchFamily="34" charset="0"/>
              </a:rPr>
              <a:t>Writing research papers entails citing the works of experts</a:t>
            </a:r>
            <a:r>
              <a:rPr lang="hu-HU" sz="2100" dirty="0">
                <a:cs typeface="Calibri" panose="020F0502020204030204" pitchFamily="34" charset="0"/>
              </a:rPr>
              <a:t> and </a:t>
            </a:r>
            <a:r>
              <a:rPr lang="en-US" sz="2100" b="1" i="0" dirty="0">
                <a:effectLst/>
                <a:cs typeface="Calibri" panose="020F0502020204030204" pitchFamily="34" charset="0"/>
              </a:rPr>
              <a:t>the views of others </a:t>
            </a:r>
            <a:r>
              <a:rPr lang="hu-HU" sz="2100" b="1" dirty="0">
                <a:cs typeface="Calibri" panose="020F0502020204030204" pitchFamily="34" charset="0"/>
              </a:rPr>
              <a:t>must be</a:t>
            </a:r>
            <a:r>
              <a:rPr lang="en-US" sz="2100" b="1" i="0" dirty="0">
                <a:effectLst/>
                <a:cs typeface="Calibri" panose="020F0502020204030204" pitchFamily="34" charset="0"/>
              </a:rPr>
              <a:t> clearly attributed to</a:t>
            </a:r>
            <a:r>
              <a:rPr lang="hu-HU" sz="2100" b="1" i="0" dirty="0">
                <a:effectLst/>
                <a:cs typeface="Calibri" panose="020F0502020204030204" pitchFamily="34" charset="0"/>
              </a:rPr>
              <a:t> </a:t>
            </a:r>
            <a:r>
              <a:rPr lang="en-US" sz="2100" b="1" i="0" dirty="0">
                <a:effectLst/>
                <a:cs typeface="Calibri" panose="020F0502020204030204" pitchFamily="34" charset="0"/>
              </a:rPr>
              <a:t>the author</a:t>
            </a:r>
            <a:r>
              <a:rPr lang="hu-HU" sz="2100" b="1" i="0" dirty="0">
                <a:effectLst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100" b="1" i="0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Failing to do this is called </a:t>
            </a:r>
            <a:r>
              <a:rPr lang="en-US" sz="2100" b="1" i="0" u="sng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plagiarism</a:t>
            </a:r>
            <a:r>
              <a:rPr lang="en-US" sz="2100" b="1" i="0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 and is a serious breach of academic</a:t>
            </a:r>
            <a:r>
              <a:rPr lang="hu-HU" sz="2100" b="1" i="0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100" b="1" i="0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honesty</a:t>
            </a:r>
            <a:r>
              <a:rPr lang="hu-HU" sz="2100" b="1" dirty="0">
                <a:solidFill>
                  <a:srgbClr val="FF0000"/>
                </a:solidFill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100" b="0" i="0" dirty="0">
                <a:effectLst/>
                <a:cs typeface="Calibri" panose="020F0502020204030204" pitchFamily="34" charset="0"/>
              </a:rPr>
              <a:t>Academic writing is typically based on evidence from sources researched and reported</a:t>
            </a:r>
            <a:r>
              <a:rPr lang="hu-HU" sz="2100" b="0" i="0" dirty="0">
                <a:effectLst/>
                <a:cs typeface="Calibri" panose="020F0502020204030204" pitchFamily="34" charset="0"/>
              </a:rPr>
              <a:t> </a:t>
            </a:r>
            <a:r>
              <a:rPr lang="en-US" sz="2100" b="0" i="0" dirty="0">
                <a:effectLst/>
                <a:cs typeface="Calibri" panose="020F0502020204030204" pitchFamily="34" charset="0"/>
              </a:rPr>
              <a:t>by others, usually experts</a:t>
            </a:r>
            <a:r>
              <a:rPr lang="hu-HU" sz="2100" dirty="0"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u-HU" sz="2100" b="1" dirty="0">
                <a:cs typeface="Calibri" panose="020F0502020204030204" pitchFamily="34" charset="0"/>
              </a:rPr>
              <a:t>In </a:t>
            </a:r>
            <a:r>
              <a:rPr lang="en-GB" sz="2100" b="1" noProof="0" dirty="0">
                <a:cs typeface="Calibri" panose="020F0502020204030204" pitchFamily="34" charset="0"/>
              </a:rPr>
              <a:t>terms of referencing style, in your thesis, you are required to adhere to the </a:t>
            </a:r>
            <a:r>
              <a:rPr lang="en-GB" sz="2100" b="1" u="sng" noProof="0" dirty="0">
                <a:cs typeface="Calibri" panose="020F0502020204030204" pitchFamily="34" charset="0"/>
              </a:rPr>
              <a:t>APA style</a:t>
            </a:r>
            <a:r>
              <a:rPr lang="hu-HU" sz="2100" b="1" dirty="0">
                <a:cs typeface="Calibri" panose="020F0502020204030204" pitchFamily="34" charset="0"/>
              </a:rPr>
              <a:t>.</a:t>
            </a:r>
            <a:endParaRPr lang="hu-HU" sz="2100" dirty="0"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100" b="0" i="0" dirty="0">
                <a:effectLst/>
                <a:cs typeface="Calibri" panose="020F0502020204030204" pitchFamily="34" charset="0"/>
              </a:rPr>
              <a:t>Research is classified as </a:t>
            </a:r>
            <a:r>
              <a:rPr lang="en-US" sz="2100" b="1" i="0" u="sng" dirty="0">
                <a:effectLst/>
                <a:cs typeface="Calibri" panose="020F0502020204030204" pitchFamily="34" charset="0"/>
              </a:rPr>
              <a:t>primary </a:t>
            </a:r>
            <a:r>
              <a:rPr lang="en-US" sz="2100" b="0" i="0" dirty="0">
                <a:effectLst/>
                <a:cs typeface="Calibri" panose="020F0502020204030204" pitchFamily="34" charset="0"/>
              </a:rPr>
              <a:t>or</a:t>
            </a:r>
            <a:r>
              <a:rPr lang="hu-HU" sz="2100" b="0" i="0" dirty="0">
                <a:effectLst/>
                <a:cs typeface="Calibri" panose="020F0502020204030204" pitchFamily="34" charset="0"/>
              </a:rPr>
              <a:t> </a:t>
            </a:r>
            <a:r>
              <a:rPr lang="en-US" sz="2100" b="1" i="0" u="sng" dirty="0">
                <a:effectLst/>
                <a:cs typeface="Calibri" panose="020F0502020204030204" pitchFamily="34" charset="0"/>
              </a:rPr>
              <a:t>secondary </a:t>
            </a:r>
            <a:r>
              <a:rPr lang="en-US" sz="2100" b="0" i="0" dirty="0">
                <a:effectLst/>
                <a:cs typeface="Calibri" panose="020F0502020204030204" pitchFamily="34" charset="0"/>
              </a:rPr>
              <a:t>research depending on the source of the data</a:t>
            </a:r>
            <a:r>
              <a:rPr lang="hu-HU" sz="2100" b="0" i="0" dirty="0">
                <a:effectLst/>
                <a:cs typeface="Calibri" panose="020F0502020204030204" pitchFamily="34" charset="0"/>
              </a:rPr>
              <a:t>.</a:t>
            </a:r>
            <a:r>
              <a:rPr lang="en-US" sz="2100" dirty="0">
                <a:cs typeface="Calibri" panose="020F0502020204030204" pitchFamily="34" charset="0"/>
              </a:rPr>
              <a:t> </a:t>
            </a:r>
            <a:endParaRPr lang="hu-HU" sz="2100" dirty="0"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100" b="0" i="0" dirty="0">
                <a:effectLst/>
                <a:cs typeface="Calibri" panose="020F0502020204030204" pitchFamily="34" charset="0"/>
              </a:rPr>
              <a:t>Primary sources are those reported by the writer who conducted the research</a:t>
            </a:r>
            <a:r>
              <a:rPr lang="en-US" sz="2100" dirty="0">
                <a:cs typeface="Calibri" panose="020F0502020204030204" pitchFamily="34" charset="0"/>
              </a:rPr>
              <a:t> </a:t>
            </a:r>
            <a:r>
              <a:rPr lang="hu-HU" sz="2100" dirty="0">
                <a:cs typeface="Calibri" panose="020F0502020204030204" pitchFamily="34" charset="0"/>
              </a:rPr>
              <a:t>(</a:t>
            </a:r>
            <a:r>
              <a:rPr lang="hu-HU" sz="2100" dirty="0" err="1">
                <a:cs typeface="Calibri" panose="020F0502020204030204" pitchFamily="34" charset="0"/>
              </a:rPr>
              <a:t>through</a:t>
            </a:r>
            <a:r>
              <a:rPr lang="hu-HU" sz="2100" dirty="0">
                <a:cs typeface="Calibri" panose="020F0502020204030204" pitchFamily="34" charset="0"/>
              </a:rPr>
              <a:t> </a:t>
            </a:r>
            <a:r>
              <a:rPr lang="hu-HU" sz="2100" dirty="0" err="1">
                <a:cs typeface="Calibri" panose="020F0502020204030204" pitchFamily="34" charset="0"/>
              </a:rPr>
              <a:t>various</a:t>
            </a:r>
            <a:r>
              <a:rPr lang="hu-HU" sz="2100" dirty="0">
                <a:cs typeface="Calibri" panose="020F0502020204030204" pitchFamily="34" charset="0"/>
              </a:rPr>
              <a:t> </a:t>
            </a:r>
            <a:r>
              <a:rPr lang="hu-HU" sz="2100" dirty="0" err="1">
                <a:cs typeface="Calibri" panose="020F0502020204030204" pitchFamily="34" charset="0"/>
              </a:rPr>
              <a:t>types</a:t>
            </a:r>
            <a:r>
              <a:rPr lang="hu-HU" sz="2100" dirty="0">
                <a:cs typeface="Calibri" panose="020F0502020204030204" pitchFamily="34" charset="0"/>
              </a:rPr>
              <a:t> of </a:t>
            </a:r>
            <a:r>
              <a:rPr lang="hu-HU" sz="2100" dirty="0" err="1">
                <a:cs typeface="Calibri" panose="020F0502020204030204" pitchFamily="34" charset="0"/>
              </a:rPr>
              <a:t>surveys</a:t>
            </a:r>
            <a:r>
              <a:rPr lang="hu-HU" sz="2100" dirty="0">
                <a:cs typeface="Calibri" panose="020F0502020204030204" pitchFamily="34" charset="0"/>
              </a:rPr>
              <a:t> and </a:t>
            </a:r>
            <a:r>
              <a:rPr lang="hu-HU" sz="2100" dirty="0" err="1">
                <a:cs typeface="Calibri" panose="020F0502020204030204" pitchFamily="34" charset="0"/>
              </a:rPr>
              <a:t>interviews</a:t>
            </a:r>
            <a:r>
              <a:rPr lang="hu-HU" sz="2100" dirty="0">
                <a:cs typeface="Calibri" panose="020F0502020204030204" pitchFamily="34" charset="0"/>
              </a:rPr>
              <a:t>, </a:t>
            </a:r>
            <a:r>
              <a:rPr lang="hu-HU" sz="2100" dirty="0" err="1">
                <a:cs typeface="Calibri" panose="020F0502020204030204" pitchFamily="34" charset="0"/>
              </a:rPr>
              <a:t>for</a:t>
            </a:r>
            <a:r>
              <a:rPr lang="hu-HU" sz="2100" dirty="0">
                <a:cs typeface="Calibri" panose="020F0502020204030204" pitchFamily="34" charset="0"/>
              </a:rPr>
              <a:t> </a:t>
            </a:r>
            <a:r>
              <a:rPr lang="hu-HU" sz="2100" dirty="0" err="1">
                <a:cs typeface="Calibri" panose="020F0502020204030204" pitchFamily="34" charset="0"/>
              </a:rPr>
              <a:t>instance</a:t>
            </a:r>
            <a:r>
              <a:rPr lang="hu-HU" sz="2100" dirty="0">
                <a:cs typeface="Calibri" panose="020F0502020204030204" pitchFamily="34" charset="0"/>
              </a:rPr>
              <a:t>).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u-HU" sz="2100" dirty="0">
                <a:cs typeface="Calibri" panose="020F0502020204030204" pitchFamily="34" charset="0"/>
              </a:rPr>
              <a:t>S</a:t>
            </a:r>
            <a:r>
              <a:rPr lang="en-US" sz="2100" b="0" i="0" dirty="0" err="1">
                <a:effectLst/>
                <a:cs typeface="Calibri" panose="020F0502020204030204" pitchFamily="34" charset="0"/>
              </a:rPr>
              <a:t>econdary</a:t>
            </a:r>
            <a:r>
              <a:rPr lang="en-US" sz="2100" b="0" i="0" dirty="0">
                <a:effectLst/>
                <a:cs typeface="Calibri" panose="020F0502020204030204" pitchFamily="34" charset="0"/>
              </a:rPr>
              <a:t> sources are those conducted by others but reported by the writer</a:t>
            </a:r>
            <a:r>
              <a:rPr lang="hu-HU" sz="2100" dirty="0">
                <a:cs typeface="Calibri" panose="020F0502020204030204" pitchFamily="34" charset="0"/>
              </a:rPr>
              <a:t> (</a:t>
            </a:r>
            <a:r>
              <a:rPr lang="hu-HU" sz="2100" dirty="0" err="1">
                <a:cs typeface="Calibri" panose="020F0502020204030204" pitchFamily="34" charset="0"/>
              </a:rPr>
              <a:t>literature</a:t>
            </a:r>
            <a:r>
              <a:rPr lang="hu-HU" sz="2100" dirty="0">
                <a:cs typeface="Calibri" panose="020F0502020204030204" pitchFamily="34" charset="0"/>
              </a:rPr>
              <a:t>/</a:t>
            </a:r>
            <a:r>
              <a:rPr lang="hu-HU" sz="2100" dirty="0" err="1">
                <a:cs typeface="Calibri" panose="020F0502020204030204" pitchFamily="34" charset="0"/>
              </a:rPr>
              <a:t>scholarship</a:t>
            </a:r>
            <a:r>
              <a:rPr lang="hu-HU" sz="2100" dirty="0">
                <a:cs typeface="Calibri" panose="020F0502020204030204" pitchFamily="34" charset="0"/>
              </a:rPr>
              <a:t> on the </a:t>
            </a:r>
            <a:r>
              <a:rPr lang="hu-HU" sz="2100" dirty="0" err="1">
                <a:cs typeface="Calibri" panose="020F0502020204030204" pitchFamily="34" charset="0"/>
              </a:rPr>
              <a:t>chosen</a:t>
            </a:r>
            <a:r>
              <a:rPr lang="hu-HU" sz="2100" dirty="0">
                <a:cs typeface="Calibri" panose="020F0502020204030204" pitchFamily="34" charset="0"/>
              </a:rPr>
              <a:t> </a:t>
            </a:r>
            <a:r>
              <a:rPr lang="hu-HU" sz="2100" dirty="0" err="1">
                <a:cs typeface="Calibri" panose="020F0502020204030204" pitchFamily="34" charset="0"/>
              </a:rPr>
              <a:t>topic</a:t>
            </a:r>
            <a:r>
              <a:rPr lang="hu-HU" sz="2100" dirty="0">
                <a:cs typeface="Calibri" panose="020F0502020204030204" pitchFamily="34" charset="0"/>
              </a:rPr>
              <a:t>).</a:t>
            </a:r>
            <a:endParaRPr lang="hu-HU" sz="2100" dirty="0"/>
          </a:p>
        </p:txBody>
      </p:sp>
    </p:spTree>
    <p:extLst>
      <p:ext uri="{BB962C8B-B14F-4D97-AF65-F5344CB8AC3E}">
        <p14:creationId xmlns:p14="http://schemas.microsoft.com/office/powerpoint/2010/main" val="3451044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DB60CCFD-CDC1-1596-CA8D-98A1DD17847A}"/>
              </a:ext>
            </a:extLst>
          </p:cNvPr>
          <p:cNvSpPr txBox="1"/>
          <p:nvPr/>
        </p:nvSpPr>
        <p:spPr>
          <a:xfrm>
            <a:off x="237066" y="1236133"/>
            <a:ext cx="1175173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hu-HU" sz="2500" b="0" i="0" dirty="0">
                <a:effectLst/>
                <a:cs typeface="Calibri" panose="020F0502020204030204" pitchFamily="34" charset="0"/>
              </a:rPr>
              <a:t> </a:t>
            </a:r>
            <a:r>
              <a:rPr lang="en-US" sz="2500" b="0" i="0" dirty="0">
                <a:effectLst/>
                <a:cs typeface="Calibri" panose="020F0502020204030204" pitchFamily="34" charset="0"/>
              </a:rPr>
              <a:t>A literature review is a piece of academic writing </a:t>
            </a:r>
            <a:r>
              <a:rPr lang="en-US" sz="2500" b="1" i="0" dirty="0">
                <a:effectLst/>
                <a:cs typeface="Calibri" panose="020F0502020204030204" pitchFamily="34" charset="0"/>
              </a:rPr>
              <a:t>demonstrating knowledge and understanding of the academic literature on a specific topic placed in context</a:t>
            </a:r>
            <a:r>
              <a:rPr lang="hu-HU" sz="2500" b="1" i="0" dirty="0">
                <a:effectLst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hu-HU" sz="2500" b="1" dirty="0"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hu-HU" sz="2500" b="0" i="0" dirty="0">
                <a:effectLst/>
                <a:cs typeface="Calibri" panose="020F0502020204030204" pitchFamily="34" charset="0"/>
              </a:rPr>
              <a:t> </a:t>
            </a:r>
            <a:r>
              <a:rPr lang="en-US" sz="2500" b="0" i="0" dirty="0">
                <a:effectLst/>
                <a:cs typeface="Calibri" panose="020F0502020204030204" pitchFamily="34" charset="0"/>
              </a:rPr>
              <a:t>A literature review also </a:t>
            </a:r>
            <a:r>
              <a:rPr lang="en-US" sz="2500" b="1" i="0" dirty="0">
                <a:effectLst/>
                <a:cs typeface="Calibri" panose="020F0502020204030204" pitchFamily="34" charset="0"/>
              </a:rPr>
              <a:t>includes a critical evaluation of the material</a:t>
            </a:r>
            <a:r>
              <a:rPr lang="en-US" sz="2500" b="0" i="0" dirty="0">
                <a:effectLst/>
                <a:cs typeface="Calibri" panose="020F0502020204030204" pitchFamily="34" charset="0"/>
              </a:rPr>
              <a:t>; this is why it is called a literature review rather than a literature report</a:t>
            </a:r>
            <a:r>
              <a:rPr lang="hu-HU" sz="2500" b="0" i="0" dirty="0">
                <a:effectLst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hu-HU" sz="2500" b="0" i="0" dirty="0">
              <a:effectLst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hu-HU" sz="2500" b="1" dirty="0">
                <a:cs typeface="Calibri" panose="020F0502020204030204" pitchFamily="34" charset="0"/>
              </a:rPr>
              <a:t> </a:t>
            </a:r>
            <a:r>
              <a:rPr lang="en-GB" sz="2500" b="1" dirty="0">
                <a:cs typeface="Calibri" panose="020F0502020204030204" pitchFamily="34" charset="0"/>
              </a:rPr>
              <a:t>You are expected to engage and dialogue with your chosen secondary sources </a:t>
            </a:r>
            <a:r>
              <a:rPr lang="en-GB" sz="2500" dirty="0">
                <a:cs typeface="Calibri" panose="020F0502020204030204" pitchFamily="34" charset="0"/>
              </a:rPr>
              <a:t>– it is not enough to just summarise or describe the content of the sources, your own voice and critical opinion are crucial</a:t>
            </a:r>
            <a:r>
              <a:rPr lang="hu-HU" sz="2500" dirty="0">
                <a:cs typeface="Calibri" panose="020F0502020204030204" pitchFamily="34" charset="0"/>
              </a:rPr>
              <a:t>,</a:t>
            </a:r>
            <a:r>
              <a:rPr lang="en-GB" sz="2500" dirty="0">
                <a:cs typeface="Calibri" panose="020F0502020204030204" pitchFamily="34" charset="0"/>
              </a:rPr>
              <a:t> too</a:t>
            </a:r>
            <a:r>
              <a:rPr lang="hu-HU" sz="2500" dirty="0"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hu-HU" sz="2500" dirty="0"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dirty="0" err="1">
                <a:cs typeface="Calibri" panose="020F0502020204030204" pitchFamily="34" charset="0"/>
              </a:rPr>
              <a:t>When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dirty="0" err="1">
                <a:cs typeface="Calibri" panose="020F0502020204030204" pitchFamily="34" charset="0"/>
              </a:rPr>
              <a:t>referring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dirty="0" err="1">
                <a:cs typeface="Calibri" panose="020F0502020204030204" pitchFamily="34" charset="0"/>
              </a:rPr>
              <a:t>to</a:t>
            </a:r>
            <a:r>
              <a:rPr lang="hu-HU" sz="2500" dirty="0">
                <a:cs typeface="Calibri" panose="020F0502020204030204" pitchFamily="34" charset="0"/>
              </a:rPr>
              <a:t> a </a:t>
            </a:r>
            <a:r>
              <a:rPr lang="hu-HU" sz="2500" dirty="0" err="1">
                <a:cs typeface="Calibri" panose="020F0502020204030204" pitchFamily="34" charset="0"/>
              </a:rPr>
              <a:t>source</a:t>
            </a:r>
            <a:r>
              <a:rPr lang="hu-HU" sz="2500" dirty="0">
                <a:cs typeface="Calibri" panose="020F0502020204030204" pitchFamily="34" charset="0"/>
              </a:rPr>
              <a:t> in </a:t>
            </a:r>
            <a:r>
              <a:rPr lang="hu-HU" sz="2500" dirty="0" err="1">
                <a:cs typeface="Calibri" panose="020F0502020204030204" pitchFamily="34" charset="0"/>
              </a:rPr>
              <a:t>your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dirty="0" err="1">
                <a:cs typeface="Calibri" panose="020F0502020204030204" pitchFamily="34" charset="0"/>
              </a:rPr>
              <a:t>Literature</a:t>
            </a:r>
            <a:r>
              <a:rPr lang="hu-HU" sz="2500" dirty="0">
                <a:cs typeface="Calibri" panose="020F0502020204030204" pitchFamily="34" charset="0"/>
              </a:rPr>
              <a:t> Review, </a:t>
            </a:r>
            <a:r>
              <a:rPr lang="hu-HU" sz="2500" dirty="0" err="1">
                <a:cs typeface="Calibri" panose="020F0502020204030204" pitchFamily="34" charset="0"/>
              </a:rPr>
              <a:t>you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dirty="0" err="1">
                <a:cs typeface="Calibri" panose="020F0502020204030204" pitchFamily="34" charset="0"/>
              </a:rPr>
              <a:t>can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dirty="0" err="1">
                <a:cs typeface="Calibri" panose="020F0502020204030204" pitchFamily="34" charset="0"/>
              </a:rPr>
              <a:t>use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b="1" u="sng" dirty="0" err="1">
                <a:cs typeface="Calibri" panose="020F0502020204030204" pitchFamily="34" charset="0"/>
              </a:rPr>
              <a:t>direct</a:t>
            </a:r>
            <a:r>
              <a:rPr lang="hu-HU" sz="2500" b="1" u="sng" dirty="0">
                <a:cs typeface="Calibri" panose="020F0502020204030204" pitchFamily="34" charset="0"/>
              </a:rPr>
              <a:t> </a:t>
            </a:r>
            <a:r>
              <a:rPr lang="hu-HU" sz="2500" b="1" u="sng" dirty="0" err="1">
                <a:cs typeface="Calibri" panose="020F0502020204030204" pitchFamily="34" charset="0"/>
              </a:rPr>
              <a:t>quotations</a:t>
            </a:r>
            <a:r>
              <a:rPr lang="hu-HU" sz="2500" b="1" dirty="0">
                <a:cs typeface="Calibri" panose="020F0502020204030204" pitchFamily="34" charset="0"/>
              </a:rPr>
              <a:t> </a:t>
            </a:r>
            <a:r>
              <a:rPr lang="hu-HU" sz="2500" dirty="0" err="1">
                <a:cs typeface="Calibri" panose="020F0502020204030204" pitchFamily="34" charset="0"/>
              </a:rPr>
              <a:t>or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b="1" u="sng" dirty="0" err="1">
                <a:cs typeface="Calibri" panose="020F0502020204030204" pitchFamily="34" charset="0"/>
              </a:rPr>
              <a:t>paraphrases</a:t>
            </a:r>
            <a:r>
              <a:rPr lang="hu-HU" sz="2500" b="1" u="sng" dirty="0">
                <a:cs typeface="Calibri" panose="020F0502020204030204" pitchFamily="34" charset="0"/>
              </a:rPr>
              <a:t> and </a:t>
            </a:r>
            <a:r>
              <a:rPr lang="hu-HU" sz="2500" b="1" u="sng" dirty="0" err="1">
                <a:cs typeface="Calibri" panose="020F0502020204030204" pitchFamily="34" charset="0"/>
              </a:rPr>
              <a:t>summaries</a:t>
            </a:r>
            <a:r>
              <a:rPr lang="hu-HU" sz="2500" b="1" u="sng" dirty="0">
                <a:cs typeface="Calibri" panose="020F0502020204030204" pitchFamily="34" charset="0"/>
              </a:rPr>
              <a:t> </a:t>
            </a:r>
            <a:r>
              <a:rPr lang="hu-HU" sz="2500" dirty="0">
                <a:cs typeface="Calibri" panose="020F0502020204030204" pitchFamily="34" charset="0"/>
              </a:rPr>
              <a:t>of </a:t>
            </a:r>
            <a:r>
              <a:rPr lang="hu-HU" sz="2500" dirty="0" err="1">
                <a:cs typeface="Calibri" panose="020F0502020204030204" pitchFamily="34" charset="0"/>
              </a:rPr>
              <a:t>sources</a:t>
            </a:r>
            <a:r>
              <a:rPr lang="hu-HU" sz="2500" dirty="0">
                <a:cs typeface="Calibri" panose="020F0502020204030204" pitchFamily="34" charset="0"/>
              </a:rPr>
              <a:t> – </a:t>
            </a:r>
            <a:r>
              <a:rPr lang="hu-HU" sz="2500" dirty="0" err="1">
                <a:cs typeface="Calibri" panose="020F0502020204030204" pitchFamily="34" charset="0"/>
              </a:rPr>
              <a:t>these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dirty="0" err="1">
                <a:cs typeface="Calibri" panose="020F0502020204030204" pitchFamily="34" charset="0"/>
              </a:rPr>
              <a:t>are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hu-HU" sz="2500" dirty="0" err="1">
                <a:cs typeface="Calibri" panose="020F0502020204030204" pitchFamily="34" charset="0"/>
              </a:rPr>
              <a:t>called</a:t>
            </a:r>
            <a:r>
              <a:rPr lang="hu-HU" sz="2500" dirty="0">
                <a:cs typeface="Calibri" panose="020F0502020204030204" pitchFamily="34" charset="0"/>
              </a:rPr>
              <a:t> </a:t>
            </a:r>
            <a:r>
              <a:rPr lang="en-GB" sz="2500" b="1" u="sng" noProof="0" dirty="0">
                <a:solidFill>
                  <a:srgbClr val="FF0000"/>
                </a:solidFill>
                <a:cs typeface="Calibri" panose="020F0502020204030204" pitchFamily="34" charset="0"/>
              </a:rPr>
              <a:t>in-text citations</a:t>
            </a:r>
            <a:r>
              <a:rPr lang="hu-HU" sz="2500" u="sng" dirty="0">
                <a:solidFill>
                  <a:srgbClr val="FF0000"/>
                </a:solidFill>
                <a:cs typeface="Calibri" panose="020F0502020204030204" pitchFamily="34" charset="0"/>
              </a:rPr>
              <a:t>.</a:t>
            </a:r>
            <a:endParaRPr lang="en-GB" sz="2500" u="sng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hu-HU" sz="2000" dirty="0">
              <a:cs typeface="Calibri" panose="020F0502020204030204" pitchFamily="34" charset="0"/>
            </a:endParaRPr>
          </a:p>
          <a:p>
            <a:endParaRPr lang="hu-HU" b="1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5D2B688-6EF9-A937-2D94-F84140842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57" y="-108035"/>
            <a:ext cx="11161486" cy="1344168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 err="1">
                <a:solidFill>
                  <a:schemeClr val="tx1"/>
                </a:solidFill>
              </a:rPr>
              <a:t>Aim</a:t>
            </a:r>
            <a:r>
              <a:rPr lang="hu-HU" sz="3600" b="1" dirty="0">
                <a:solidFill>
                  <a:schemeClr val="tx1"/>
                </a:solidFill>
              </a:rPr>
              <a:t> of the </a:t>
            </a:r>
            <a:r>
              <a:rPr lang="hu-HU" sz="3600" b="1" dirty="0" err="1">
                <a:solidFill>
                  <a:schemeClr val="tx1"/>
                </a:solidFill>
              </a:rPr>
              <a:t>Literature</a:t>
            </a:r>
            <a:r>
              <a:rPr lang="hu-HU" sz="3600" b="1" dirty="0">
                <a:solidFill>
                  <a:schemeClr val="tx1"/>
                </a:solidFill>
              </a:rPr>
              <a:t> Review</a:t>
            </a:r>
            <a:endParaRPr lang="en-GB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411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014351-BB84-98BD-E6A7-3B907DBFD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143" y="186799"/>
            <a:ext cx="10580914" cy="572153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In-text Citation </a:t>
            </a:r>
            <a:r>
              <a:rPr lang="hu-HU" b="1" dirty="0" err="1"/>
              <a:t>for</a:t>
            </a:r>
            <a:r>
              <a:rPr lang="en-GB" b="1" dirty="0">
                <a:solidFill>
                  <a:schemeClr val="tx1"/>
                </a:solidFill>
              </a:rPr>
              <a:t> Short </a:t>
            </a:r>
            <a:r>
              <a:rPr lang="hu-HU" b="1" dirty="0" err="1">
                <a:solidFill>
                  <a:schemeClr val="tx1"/>
                </a:solidFill>
              </a:rPr>
              <a:t>Direct</a:t>
            </a:r>
            <a:r>
              <a:rPr lang="hu-HU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chemeClr val="tx1"/>
                </a:solidFill>
              </a:rPr>
              <a:t>Quotations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72C04AD-5D56-DAA2-4C91-434F74F74F80}"/>
              </a:ext>
            </a:extLst>
          </p:cNvPr>
          <p:cNvSpPr txBox="1"/>
          <p:nvPr/>
        </p:nvSpPr>
        <p:spPr>
          <a:xfrm>
            <a:off x="217714" y="1057125"/>
            <a:ext cx="11974286" cy="787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100" b="0" i="0" dirty="0">
                <a:effectLst/>
                <a:cs typeface="Calibri" panose="020F0502020204030204" pitchFamily="34" charset="0"/>
              </a:rPr>
              <a:t>Short quotations, fewer than 40 words, are enclosed within </a:t>
            </a:r>
            <a:r>
              <a:rPr lang="en-US" sz="2100" b="1" i="0" u="sng" dirty="0">
                <a:effectLst/>
                <a:cs typeface="Calibri" panose="020F0502020204030204" pitchFamily="34" charset="0"/>
              </a:rPr>
              <a:t>double quotations marks</a:t>
            </a:r>
            <a:r>
              <a:rPr lang="hu-HU" sz="2100" b="1" i="0" u="sng" dirty="0">
                <a:effectLst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100" b="1" i="0" u="sng" dirty="0">
                <a:effectLst/>
                <a:cs typeface="Calibri" panose="020F0502020204030204" pitchFamily="34" charset="0"/>
              </a:rPr>
              <a:t>A parenthetical citation </a:t>
            </a:r>
            <a:r>
              <a:rPr lang="en-US" sz="2100" b="0" i="0" dirty="0">
                <a:effectLst/>
                <a:cs typeface="Calibri" panose="020F0502020204030204" pitchFamily="34" charset="0"/>
              </a:rPr>
              <a:t>is inserted into the text with the information necessary to</a:t>
            </a:r>
            <a:r>
              <a:rPr lang="hu-HU" sz="2100" b="0" i="0" dirty="0">
                <a:effectLst/>
                <a:cs typeface="Calibri" panose="020F0502020204030204" pitchFamily="34" charset="0"/>
              </a:rPr>
              <a:t> </a:t>
            </a:r>
            <a:r>
              <a:rPr lang="en-US" sz="2100" b="0" i="0" dirty="0">
                <a:effectLst/>
                <a:cs typeface="Calibri" panose="020F0502020204030204" pitchFamily="34" charset="0"/>
              </a:rPr>
              <a:t>identify the source</a:t>
            </a:r>
            <a:r>
              <a:rPr lang="hu-HU" sz="2100" b="0" i="0" dirty="0">
                <a:effectLst/>
                <a:cs typeface="Calibri" panose="020F0502020204030204" pitchFamily="34" charset="0"/>
              </a:rPr>
              <a:t>.</a:t>
            </a:r>
          </a:p>
          <a:p>
            <a:pPr algn="just"/>
            <a:endParaRPr lang="hu-HU" sz="2100" dirty="0">
              <a:cs typeface="Calibri" panose="020F0502020204030204" pitchFamily="34" charset="0"/>
            </a:endParaRPr>
          </a:p>
          <a:p>
            <a:pPr algn="just"/>
            <a:r>
              <a:rPr lang="en-US" sz="2100" b="0" i="0" dirty="0">
                <a:effectLst/>
                <a:cs typeface="Calibri" panose="020F0502020204030204" pitchFamily="34" charset="0"/>
              </a:rPr>
              <a:t>There are three main ways that the citation is typically placed in</a:t>
            </a:r>
            <a:r>
              <a:rPr lang="hu-HU" sz="2100" b="0" i="0" dirty="0">
                <a:effectLst/>
                <a:cs typeface="Calibri" panose="020F0502020204030204" pitchFamily="34" charset="0"/>
              </a:rPr>
              <a:t> </a:t>
            </a:r>
            <a:r>
              <a:rPr lang="en-US" sz="2100" b="0" i="0" dirty="0">
                <a:effectLst/>
                <a:cs typeface="Calibri" panose="020F0502020204030204" pitchFamily="34" charset="0"/>
              </a:rPr>
              <a:t>the text</a:t>
            </a:r>
            <a:r>
              <a:rPr lang="hu-HU" sz="2100" b="0" i="0" dirty="0">
                <a:effectLst/>
                <a:cs typeface="Calibri" panose="020F0502020204030204" pitchFamily="34" charset="0"/>
              </a:rPr>
              <a:t>:</a:t>
            </a:r>
          </a:p>
          <a:p>
            <a:pPr algn="just"/>
            <a:endParaRPr lang="hu-HU" sz="2100" dirty="0">
              <a:solidFill>
                <a:srgbClr val="242021"/>
              </a:solidFill>
              <a:cs typeface="Calibri" panose="020F0502020204030204" pitchFamily="34" charset="0"/>
            </a:endParaRPr>
          </a:p>
          <a:p>
            <a:pPr marL="342900" indent="-342900" algn="just">
              <a:buAutoNum type="arabicPeriod"/>
            </a:pPr>
            <a:r>
              <a:rPr lang="en-US" sz="2100" b="1" i="0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The author’s name is not mentioned in the text</a:t>
            </a:r>
            <a:r>
              <a:rPr lang="en-US" sz="2100" b="0" i="0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. </a:t>
            </a:r>
            <a:endParaRPr lang="hu-HU" sz="2100" b="0" i="0" dirty="0">
              <a:solidFill>
                <a:srgbClr val="FF0000"/>
              </a:solidFill>
              <a:effectLst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100" b="0" i="0" dirty="0">
                <a:effectLst/>
                <a:cs typeface="Calibri" panose="020F0502020204030204" pitchFamily="34" charset="0"/>
              </a:rPr>
              <a:t>The quote is enclosed in quotation marks and followed immediately by a</a:t>
            </a:r>
            <a:r>
              <a:rPr lang="hu-HU" sz="2100" b="0" i="0" dirty="0">
                <a:effectLst/>
                <a:cs typeface="Calibri" panose="020F0502020204030204" pitchFamily="34" charset="0"/>
              </a:rPr>
              <a:t> </a:t>
            </a:r>
            <a:r>
              <a:rPr lang="en-US" sz="2100" b="0" i="0" dirty="0">
                <a:effectLst/>
                <a:cs typeface="Calibri" panose="020F0502020204030204" pitchFamily="34" charset="0"/>
              </a:rPr>
              <a:t>parenthetical citation that includes </a:t>
            </a:r>
            <a:r>
              <a:rPr lang="en-US" sz="2100" b="0" i="0" u="sng" dirty="0">
                <a:effectLst/>
                <a:cs typeface="Calibri" panose="020F0502020204030204" pitchFamily="34" charset="0"/>
              </a:rPr>
              <a:t>the</a:t>
            </a:r>
            <a:r>
              <a:rPr lang="hu-HU" sz="2100" b="0" i="0" u="sng" dirty="0">
                <a:effectLst/>
                <a:cs typeface="Calibri" panose="020F0502020204030204" pitchFamily="34" charset="0"/>
              </a:rPr>
              <a:t> </a:t>
            </a:r>
            <a:r>
              <a:rPr lang="en-US" sz="2100" b="0" i="0" u="sng" dirty="0">
                <a:effectLst/>
                <a:cs typeface="Calibri" panose="020F0502020204030204" pitchFamily="34" charset="0"/>
              </a:rPr>
              <a:t>author’s last name, the year of publication, and the page number preceded by “p.”</a:t>
            </a:r>
            <a:r>
              <a:rPr lang="en-US" sz="2100" u="sng" dirty="0">
                <a:cs typeface="Calibri" panose="020F0502020204030204" pitchFamily="34" charset="0"/>
              </a:rPr>
              <a:t> </a:t>
            </a:r>
            <a:endParaRPr lang="hu-HU" sz="2100" u="sng" dirty="0"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100" b="0" i="0" dirty="0">
                <a:effectLst/>
                <a:cs typeface="Calibri" panose="020F0502020204030204" pitchFamily="34" charset="0"/>
              </a:rPr>
              <a:t>When the parenthetical citation is directly after the quotation, </a:t>
            </a:r>
            <a:r>
              <a:rPr lang="en-US" sz="2100" u="sng" dirty="0">
                <a:effectLst/>
                <a:cs typeface="Calibri" panose="020F0502020204030204" pitchFamily="34" charset="0"/>
              </a:rPr>
              <a:t>the period is placed</a:t>
            </a:r>
            <a:r>
              <a:rPr lang="hu-HU" sz="2100" u="sng" dirty="0">
                <a:effectLst/>
                <a:cs typeface="Calibri" panose="020F0502020204030204" pitchFamily="34" charset="0"/>
              </a:rPr>
              <a:t> </a:t>
            </a:r>
            <a:r>
              <a:rPr lang="en-US" sz="2100" u="sng" dirty="0">
                <a:effectLst/>
                <a:cs typeface="Calibri" panose="020F0502020204030204" pitchFamily="34" charset="0"/>
              </a:rPr>
              <a:t>after the parenthesis of the citation</a:t>
            </a:r>
            <a:r>
              <a:rPr lang="hu-HU" sz="2100" u="sng" dirty="0">
                <a:cs typeface="Calibri" panose="020F0502020204030204" pitchFamily="34" charset="0"/>
              </a:rPr>
              <a:t>.</a:t>
            </a:r>
          </a:p>
          <a:p>
            <a:pPr algn="just"/>
            <a:endParaRPr lang="hu-HU" sz="2100" u="sng" dirty="0">
              <a:cs typeface="Calibri" panose="020F0502020204030204" pitchFamily="34" charset="0"/>
            </a:endParaRPr>
          </a:p>
          <a:p>
            <a:pPr algn="just"/>
            <a:r>
              <a:rPr lang="hu-HU" sz="21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The </a:t>
            </a:r>
            <a:r>
              <a:rPr lang="hu-HU" sz="2100" b="1" i="0" dirty="0" err="1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author</a:t>
            </a:r>
            <a:r>
              <a:rPr lang="hu-HU" sz="21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1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often repeated that “the ancient belief that the dream reveals the future is</a:t>
            </a:r>
            <a:r>
              <a:rPr lang="hu-HU" sz="21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1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not entirely devoid of truth” (Freud, 1920, p. 89).</a:t>
            </a:r>
            <a:r>
              <a:rPr lang="en-US" sz="2100" b="1" dirty="0"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endParaRPr lang="hu-HU" sz="2100" b="1" dirty="0">
              <a:solidFill>
                <a:srgbClr val="7030A0"/>
              </a:solidFill>
              <a:cs typeface="Calibri" panose="020F0502020204030204" pitchFamily="34" charset="0"/>
            </a:endParaRPr>
          </a:p>
          <a:p>
            <a:endParaRPr lang="hu-HU" dirty="0">
              <a:solidFill>
                <a:srgbClr val="7030A0"/>
              </a:solidFill>
            </a:endParaRPr>
          </a:p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b="1" u="sng" dirty="0"/>
              <a:t> </a:t>
            </a:r>
            <a:br>
              <a:rPr lang="en-US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43443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32BBC50-EABB-CEAE-E066-71F9FE065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572" y="40692"/>
            <a:ext cx="9849104" cy="847925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In-text Citation </a:t>
            </a:r>
            <a:r>
              <a:rPr lang="hu-HU" b="1" dirty="0" err="1"/>
              <a:t>for</a:t>
            </a:r>
            <a:r>
              <a:rPr lang="hu-HU" b="1" dirty="0"/>
              <a:t> </a:t>
            </a:r>
            <a:r>
              <a:rPr lang="en-GB" b="1" dirty="0">
                <a:solidFill>
                  <a:schemeClr val="tx1"/>
                </a:solidFill>
              </a:rPr>
              <a:t>Short </a:t>
            </a:r>
            <a:r>
              <a:rPr lang="hu-HU" b="1" dirty="0" err="1">
                <a:solidFill>
                  <a:schemeClr val="tx1"/>
                </a:solidFill>
              </a:rPr>
              <a:t>Direct</a:t>
            </a:r>
            <a:r>
              <a:rPr lang="hu-HU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chemeClr val="tx1"/>
                </a:solidFill>
              </a:rPr>
              <a:t>Quotations</a:t>
            </a:r>
            <a:endParaRPr lang="hu-HU" b="1" dirty="0">
              <a:solidFill>
                <a:schemeClr val="tx1"/>
              </a:solidFill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15D289E-D9AD-E0F7-CB76-D282A517D546}"/>
              </a:ext>
            </a:extLst>
          </p:cNvPr>
          <p:cNvSpPr txBox="1"/>
          <p:nvPr/>
        </p:nvSpPr>
        <p:spPr>
          <a:xfrm>
            <a:off x="246742" y="1161143"/>
            <a:ext cx="11945257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b="1" dirty="0">
                <a:solidFill>
                  <a:srgbClr val="FF0000"/>
                </a:solidFill>
                <a:cs typeface="Calibri" panose="020F0502020204030204" pitchFamily="34" charset="0"/>
              </a:rPr>
              <a:t>2. </a:t>
            </a:r>
            <a:r>
              <a:rPr lang="en-US" sz="2400" b="1" i="0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The author’s name introduces the quotation</a:t>
            </a:r>
            <a:r>
              <a:rPr lang="hu-HU" sz="2400" b="1" i="0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.</a:t>
            </a:r>
          </a:p>
          <a:p>
            <a:pPr marL="62865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The date of publication is placed</a:t>
            </a:r>
            <a:r>
              <a:rPr lang="hu-HU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immediately </a:t>
            </a:r>
            <a:r>
              <a:rPr lang="en-US" sz="2200" b="0" i="1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after </a:t>
            </a:r>
            <a:r>
              <a:rPr lang="en-US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the author’s name in parentheses</a:t>
            </a:r>
            <a:r>
              <a:rPr lang="hu-HU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.</a:t>
            </a:r>
          </a:p>
          <a:p>
            <a:pPr marL="62865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The page number is placed at</a:t>
            </a:r>
            <a:r>
              <a:rPr lang="hu-HU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the end of the quotation</a:t>
            </a:r>
            <a:r>
              <a:rPr lang="hu-HU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.</a:t>
            </a:r>
            <a:endParaRPr lang="hu-HU" sz="2200" dirty="0">
              <a:cs typeface="Calibri" panose="020F0502020204030204" pitchFamily="34" charset="0"/>
            </a:endParaRPr>
          </a:p>
          <a:p>
            <a:pPr algn="just"/>
            <a:endParaRPr lang="hu-HU" sz="2200" dirty="0">
              <a:cs typeface="Calibri" panose="020F0502020204030204" pitchFamily="34" charset="0"/>
            </a:endParaRPr>
          </a:p>
          <a:p>
            <a:pPr algn="just"/>
            <a:r>
              <a:rPr lang="en-US" sz="22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When Freud (1920) claimed that “the ancient belief that the dream reveals the</a:t>
            </a:r>
            <a:r>
              <a:rPr lang="hu-HU" sz="22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2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future is not entirely devoid of truth” (p. 89), many people disagreed with him</a:t>
            </a:r>
            <a:r>
              <a:rPr lang="hu-HU" sz="22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.</a:t>
            </a:r>
          </a:p>
          <a:p>
            <a:pPr algn="just"/>
            <a:endParaRPr lang="hu-HU" sz="2200" b="1" dirty="0">
              <a:solidFill>
                <a:srgbClr val="7030A0"/>
              </a:solidFill>
              <a:cs typeface="Calibri" panose="020F0502020204030204" pitchFamily="34" charset="0"/>
            </a:endParaRPr>
          </a:p>
          <a:p>
            <a:pPr algn="just"/>
            <a:r>
              <a:rPr lang="hu-HU" sz="2400" b="1" dirty="0">
                <a:solidFill>
                  <a:srgbClr val="FF0000"/>
                </a:solidFill>
                <a:cs typeface="Calibri" panose="020F0502020204030204" pitchFamily="34" charset="0"/>
              </a:rPr>
              <a:t>3. </a:t>
            </a:r>
            <a:r>
              <a:rPr lang="en-US" sz="2400" b="1" i="0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The author’s name and date introduce the quotation.</a:t>
            </a:r>
            <a:endParaRPr lang="hu-HU" sz="2400" b="1" i="0" dirty="0">
              <a:solidFill>
                <a:srgbClr val="FF0000"/>
              </a:solidFill>
              <a:effectLst/>
              <a:cs typeface="Calibri" panose="020F050202020403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Only the page number is</a:t>
            </a:r>
            <a:r>
              <a:rPr lang="hu-HU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2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required in parentheses to identify the source</a:t>
            </a:r>
            <a:r>
              <a:rPr lang="hu-HU" sz="2200" dirty="0">
                <a:cs typeface="Calibri" panose="020F0502020204030204" pitchFamily="34" charset="0"/>
              </a:rPr>
              <a:t>.</a:t>
            </a:r>
          </a:p>
          <a:p>
            <a:pPr algn="just"/>
            <a:endParaRPr lang="hu-HU" sz="2200" dirty="0">
              <a:cs typeface="Calibri" panose="020F0502020204030204" pitchFamily="34" charset="0"/>
            </a:endParaRPr>
          </a:p>
          <a:p>
            <a:r>
              <a:rPr lang="en-US" sz="22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In 1920, Freud claimed that “the ancient belief that the dream reveals the</a:t>
            </a:r>
            <a:r>
              <a:rPr lang="hu-HU" sz="22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2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future is not entirely devoid of truth” (p. 89).</a:t>
            </a:r>
            <a:r>
              <a:rPr lang="en-US" sz="2200" b="1" dirty="0"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br>
              <a:rPr lang="en-US" b="1" dirty="0">
                <a:solidFill>
                  <a:srgbClr val="7030A0"/>
                </a:solidFill>
              </a:rPr>
            </a:br>
            <a:br>
              <a:rPr lang="en-US" b="1" dirty="0">
                <a:solidFill>
                  <a:srgbClr val="7030A0"/>
                </a:solidFill>
              </a:rPr>
            </a:br>
            <a:endParaRPr lang="hu-H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420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B1C821-7445-4F85-7406-1B8861FEA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019" y="136627"/>
            <a:ext cx="9703961" cy="673753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In-Text </a:t>
            </a:r>
            <a:r>
              <a:rPr lang="hu-HU" b="1" dirty="0" err="1">
                <a:solidFill>
                  <a:schemeClr val="tx1"/>
                </a:solidFill>
              </a:rPr>
              <a:t>Citation</a:t>
            </a:r>
            <a:r>
              <a:rPr lang="hu-HU" b="1" dirty="0">
                <a:solidFill>
                  <a:schemeClr val="tx1"/>
                </a:solidFill>
              </a:rPr>
              <a:t> </a:t>
            </a:r>
            <a:r>
              <a:rPr lang="hu-HU" b="1" dirty="0" err="1">
                <a:solidFill>
                  <a:schemeClr val="tx1"/>
                </a:solidFill>
              </a:rPr>
              <a:t>for</a:t>
            </a:r>
            <a:r>
              <a:rPr lang="hu-HU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chemeClr val="tx1"/>
                </a:solidFill>
              </a:rPr>
              <a:t>Long </a:t>
            </a:r>
            <a:r>
              <a:rPr lang="hu-HU" b="1" dirty="0" err="1">
                <a:solidFill>
                  <a:schemeClr val="tx1"/>
                </a:solidFill>
              </a:rPr>
              <a:t>Direct</a:t>
            </a:r>
            <a:r>
              <a:rPr lang="hu-HU" b="1" dirty="0">
                <a:solidFill>
                  <a:schemeClr val="tx1"/>
                </a:solidFill>
              </a:rPr>
              <a:t> </a:t>
            </a:r>
            <a:r>
              <a:rPr lang="en-GB" b="1" dirty="0">
                <a:solidFill>
                  <a:schemeClr val="tx1"/>
                </a:solidFill>
              </a:rPr>
              <a:t>Quotations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E21E89E-4882-AFCB-5CD1-EE529F8571F5}"/>
              </a:ext>
            </a:extLst>
          </p:cNvPr>
          <p:cNvSpPr txBox="1"/>
          <p:nvPr/>
        </p:nvSpPr>
        <p:spPr>
          <a:xfrm>
            <a:off x="188685" y="1030514"/>
            <a:ext cx="11546115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200" b="0" i="0" dirty="0">
                <a:effectLst/>
                <a:cs typeface="Calibri" panose="020F0502020204030204" pitchFamily="34" charset="0"/>
              </a:rPr>
              <a:t>The APA guidelines state that </a:t>
            </a:r>
            <a:r>
              <a:rPr lang="en-US" sz="2200" b="1" i="0" dirty="0">
                <a:effectLst/>
                <a:cs typeface="Calibri" panose="020F0502020204030204" pitchFamily="34" charset="0"/>
              </a:rPr>
              <a:t>quoted material of more than 40 words should be presented in </a:t>
            </a:r>
            <a:r>
              <a:rPr lang="en-US" sz="2200" b="1" i="0" u="sng" dirty="0">
                <a:effectLst/>
                <a:cs typeface="Calibri" panose="020F0502020204030204" pitchFamily="34" charset="0"/>
              </a:rPr>
              <a:t>a free-standing block style</a:t>
            </a:r>
            <a:r>
              <a:rPr lang="hu-HU" sz="2200" dirty="0">
                <a:cs typeface="Calibri" panose="020F0502020204030204" pitchFamily="34" charset="0"/>
              </a:rPr>
              <a:t>.</a:t>
            </a:r>
            <a:endParaRPr lang="hu-HU" sz="2200" b="0" i="0" dirty="0">
              <a:effectLst/>
              <a:cs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200" b="0" i="0" dirty="0">
                <a:effectLst/>
                <a:cs typeface="Calibri" panose="020F0502020204030204" pitchFamily="34" charset="0"/>
              </a:rPr>
              <a:t>However, the use of block quotations should be</a:t>
            </a:r>
            <a:r>
              <a:rPr lang="hu-HU" sz="2200" dirty="0">
                <a:cs typeface="Calibri" panose="020F0502020204030204" pitchFamily="34" charset="0"/>
              </a:rPr>
              <a:t> </a:t>
            </a:r>
            <a:r>
              <a:rPr lang="en-US" sz="2200" b="0" i="0" dirty="0">
                <a:effectLst/>
                <a:cs typeface="Calibri" panose="020F0502020204030204" pitchFamily="34" charset="0"/>
              </a:rPr>
              <a:t>minimal since they tend to obscure the voice of the writer and diminish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 </a:t>
            </a:r>
            <a:r>
              <a:rPr lang="en-US" sz="2200" b="0" i="0" dirty="0">
                <a:effectLst/>
                <a:cs typeface="Calibri" panose="020F0502020204030204" pitchFamily="34" charset="0"/>
              </a:rPr>
              <a:t>the cohesiveness of the writing</a:t>
            </a:r>
            <a:r>
              <a:rPr lang="hu-HU" sz="2200" dirty="0"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hu-HU" sz="2200" b="0" i="0" dirty="0" err="1">
                <a:effectLst/>
                <a:cs typeface="Calibri" panose="020F0502020204030204" pitchFamily="34" charset="0"/>
              </a:rPr>
              <a:t>When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 </a:t>
            </a:r>
            <a:r>
              <a:rPr lang="hu-HU" sz="2200" b="0" i="0" dirty="0" err="1">
                <a:effectLst/>
                <a:cs typeface="Calibri" panose="020F0502020204030204" pitchFamily="34" charset="0"/>
              </a:rPr>
              <a:t>using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 </a:t>
            </a:r>
            <a:r>
              <a:rPr lang="hu-HU" sz="2200" b="0" i="0" dirty="0" err="1">
                <a:effectLst/>
                <a:cs typeface="Calibri" panose="020F0502020204030204" pitchFamily="34" charset="0"/>
              </a:rPr>
              <a:t>block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 </a:t>
            </a:r>
            <a:r>
              <a:rPr lang="hu-HU" sz="2200" b="0" i="0" dirty="0" err="1">
                <a:effectLst/>
                <a:cs typeface="Calibri" panose="020F0502020204030204" pitchFamily="34" charset="0"/>
              </a:rPr>
              <a:t>quotations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:</a:t>
            </a:r>
            <a:r>
              <a:rPr lang="hu-HU" sz="2200" dirty="0">
                <a:cs typeface="Calibri" panose="020F0502020204030204" pitchFamily="34" charset="0"/>
              </a:rPr>
              <a:t> 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b="0" i="0" dirty="0">
                <a:effectLst/>
                <a:cs typeface="Calibri" panose="020F0502020204030204" pitchFamily="34" charset="0"/>
              </a:rPr>
              <a:t>introduce the quotation with a colon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;</a:t>
            </a:r>
            <a:endParaRPr lang="hu-HU" sz="2200" dirty="0">
              <a:cs typeface="Calibri" panose="020F050202020403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b="0" i="0" dirty="0">
                <a:effectLst/>
                <a:cs typeface="Calibri" panose="020F0502020204030204" pitchFamily="34" charset="0"/>
              </a:rPr>
              <a:t>do not use quotation marks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;</a:t>
            </a:r>
            <a:endParaRPr lang="hu-HU" sz="2200" dirty="0">
              <a:cs typeface="Calibri" panose="020F050202020403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b="0" i="0" dirty="0">
                <a:effectLst/>
                <a:cs typeface="Calibri" panose="020F0502020204030204" pitchFamily="34" charset="0"/>
              </a:rPr>
              <a:t>begin on a new line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;</a:t>
            </a:r>
            <a:endParaRPr lang="hu-HU" sz="2200" dirty="0">
              <a:cs typeface="Calibri" panose="020F050202020403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b="0" i="0" dirty="0">
                <a:effectLst/>
                <a:cs typeface="Calibri" panose="020F0502020204030204" pitchFamily="34" charset="0"/>
              </a:rPr>
              <a:t>indent the text ½ inch </a:t>
            </a:r>
            <a:r>
              <a:rPr lang="hu-HU" sz="2200" dirty="0">
                <a:cs typeface="Calibri" panose="020F0502020204030204" pitchFamily="34" charset="0"/>
              </a:rPr>
              <a:t>(1.27 cm) </a:t>
            </a:r>
            <a:r>
              <a:rPr lang="en-US" sz="2200" b="0" i="0" dirty="0">
                <a:effectLst/>
                <a:cs typeface="Calibri" panose="020F0502020204030204" pitchFamily="34" charset="0"/>
              </a:rPr>
              <a:t>from the left margin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;</a:t>
            </a:r>
            <a:endParaRPr lang="hu-HU" sz="2200" dirty="0">
              <a:cs typeface="Calibri" panose="020F050202020403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b="0" i="0" dirty="0">
                <a:effectLst/>
                <a:cs typeface="Calibri" panose="020F0502020204030204" pitchFamily="34" charset="0"/>
              </a:rPr>
              <a:t>maintain 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1,5</a:t>
            </a:r>
            <a:r>
              <a:rPr lang="en-US" sz="2200" b="0" i="0" dirty="0">
                <a:effectLst/>
                <a:cs typeface="Calibri" panose="020F0502020204030204" pitchFamily="34" charset="0"/>
              </a:rPr>
              <a:t> spacing of text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;</a:t>
            </a:r>
            <a:endParaRPr lang="hu-HU" sz="2200" dirty="0">
              <a:cs typeface="Calibri" panose="020F0502020204030204" pitchFamily="34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200" b="0" i="0" dirty="0">
                <a:effectLst/>
                <a:cs typeface="Calibri" panose="020F0502020204030204" pitchFamily="34" charset="0"/>
              </a:rPr>
              <a:t>place the citation in brackets after the final punctuation in the passage</a:t>
            </a:r>
            <a:r>
              <a:rPr lang="hu-HU" sz="2200" b="0" i="0" dirty="0">
                <a:effectLst/>
                <a:cs typeface="Calibri" panose="020F0502020204030204" pitchFamily="34" charset="0"/>
              </a:rPr>
              <a:t>.</a:t>
            </a:r>
            <a:br>
              <a:rPr lang="hu-HU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dirty="0"/>
            </a:br>
            <a:endParaRPr lang="hu-HU" dirty="0"/>
          </a:p>
          <a:p>
            <a:endParaRPr lang="hu-HU" dirty="0"/>
          </a:p>
          <a:p>
            <a:br>
              <a:rPr lang="en-US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1181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16662D85-EA60-240A-538F-47C5CBBB8671}"/>
              </a:ext>
            </a:extLst>
          </p:cNvPr>
          <p:cNvSpPr txBox="1"/>
          <p:nvPr/>
        </p:nvSpPr>
        <p:spPr>
          <a:xfrm>
            <a:off x="377371" y="1204686"/>
            <a:ext cx="1181462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Similar to short quotations, there are two common ways to present block quotations</a:t>
            </a:r>
            <a:r>
              <a:rPr lang="hu-HU" sz="24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.</a:t>
            </a:r>
          </a:p>
          <a:p>
            <a:pPr algn="just"/>
            <a:endParaRPr lang="hu-HU" sz="2400" dirty="0">
              <a:solidFill>
                <a:srgbClr val="242021"/>
              </a:solidFill>
              <a:cs typeface="Calibri" panose="020F0502020204030204" pitchFamily="34" charset="0"/>
            </a:endParaRPr>
          </a:p>
          <a:p>
            <a:pPr algn="just"/>
            <a:r>
              <a:rPr lang="hu-HU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1. </a:t>
            </a:r>
            <a:r>
              <a:rPr lang="en-US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All of the information (author, date, page number) is placed after the block quotation within parentheses. The period is placed outside of the parenthesis.</a:t>
            </a:r>
            <a:r>
              <a:rPr lang="en-US" sz="2400" b="1" dirty="0">
                <a:cs typeface="Calibri" panose="020F0502020204030204" pitchFamily="34" charset="0"/>
              </a:rPr>
              <a:t> </a:t>
            </a:r>
            <a:endParaRPr lang="hu-HU" sz="2400" b="1" dirty="0">
              <a:cs typeface="Calibri" panose="020F0502020204030204" pitchFamily="34" charset="0"/>
            </a:endParaRPr>
          </a:p>
          <a:p>
            <a:endParaRPr lang="hu-HU" b="1" dirty="0"/>
          </a:p>
          <a:p>
            <a:endParaRPr lang="hu-HU" b="1" dirty="0"/>
          </a:p>
          <a:p>
            <a:endParaRPr lang="hu-HU" b="1" dirty="0"/>
          </a:p>
          <a:p>
            <a:endParaRPr lang="hu-HU" b="1" dirty="0"/>
          </a:p>
          <a:p>
            <a:endParaRPr lang="hu-HU" b="1" dirty="0"/>
          </a:p>
          <a:p>
            <a:endParaRPr lang="hu-HU" b="1" dirty="0"/>
          </a:p>
          <a:p>
            <a:endParaRPr lang="hu-HU" b="1" dirty="0"/>
          </a:p>
          <a:p>
            <a:endParaRPr lang="hu-HU" b="1" dirty="0"/>
          </a:p>
          <a:p>
            <a:pPr marL="342900" indent="-342900">
              <a:buAutoNum type="arabicPeriod"/>
            </a:pPr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1F5081D-C4A6-EB76-CDFF-0CC772EBB8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37" t="38058" r="8065" b="30098"/>
          <a:stretch/>
        </p:blipFill>
        <p:spPr>
          <a:xfrm>
            <a:off x="481947" y="3051345"/>
            <a:ext cx="11228105" cy="2880000"/>
          </a:xfrm>
          <a:prstGeom prst="rect">
            <a:avLst/>
          </a:prstGeo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192DF24C-B7FB-149C-4ACE-2FFF7ADD02E1}"/>
              </a:ext>
            </a:extLst>
          </p:cNvPr>
          <p:cNvSpPr txBox="1">
            <a:spLocks/>
          </p:cNvSpPr>
          <p:nvPr/>
        </p:nvSpPr>
        <p:spPr>
          <a:xfrm>
            <a:off x="1379485" y="203801"/>
            <a:ext cx="9703961" cy="673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b="1" dirty="0"/>
              <a:t>In-Text </a:t>
            </a:r>
            <a:r>
              <a:rPr lang="en-GB" b="1" noProof="0" dirty="0"/>
              <a:t>Citation</a:t>
            </a:r>
            <a:r>
              <a:rPr lang="hu-HU" b="1" dirty="0"/>
              <a:t> </a:t>
            </a:r>
            <a:r>
              <a:rPr lang="hu-HU" b="1" dirty="0" err="1"/>
              <a:t>for</a:t>
            </a:r>
            <a:r>
              <a:rPr lang="hu-HU" b="1" dirty="0"/>
              <a:t> </a:t>
            </a:r>
            <a:r>
              <a:rPr lang="en-GB" b="1" dirty="0"/>
              <a:t>Long </a:t>
            </a:r>
            <a:r>
              <a:rPr lang="hu-HU" b="1" dirty="0" err="1"/>
              <a:t>Direct</a:t>
            </a:r>
            <a:r>
              <a:rPr lang="hu-HU" b="1" dirty="0"/>
              <a:t> </a:t>
            </a:r>
            <a:r>
              <a:rPr lang="en-GB" b="1" dirty="0"/>
              <a:t>Quotations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FC58FD22-D45C-8176-8018-85DD359C49A1}"/>
              </a:ext>
            </a:extLst>
          </p:cNvPr>
          <p:cNvSpPr txBox="1"/>
          <p:nvPr/>
        </p:nvSpPr>
        <p:spPr>
          <a:xfrm>
            <a:off x="2682239" y="6254089"/>
            <a:ext cx="68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(</a:t>
            </a:r>
            <a:r>
              <a:rPr lang="hu-HU" sz="2000" dirty="0" err="1"/>
              <a:t>Prinz</a:t>
            </a:r>
            <a:r>
              <a:rPr lang="hu-HU" sz="2000" dirty="0"/>
              <a:t> and </a:t>
            </a:r>
            <a:r>
              <a:rPr lang="en-IE" sz="2000" dirty="0" err="1">
                <a:effectLst/>
                <a:ea typeface="Calibri" panose="020F0502020204030204" pitchFamily="34" charset="0"/>
              </a:rPr>
              <a:t>Arnbjörnsdottír</a:t>
            </a:r>
            <a:r>
              <a:rPr lang="hu-HU" sz="2000" dirty="0">
                <a:effectLst/>
                <a:ea typeface="Calibri" panose="020F0502020204030204" pitchFamily="34" charset="0"/>
              </a:rPr>
              <a:t> </a:t>
            </a:r>
            <a:r>
              <a:rPr lang="hu-HU" sz="2000" dirty="0"/>
              <a:t>2021, p. 168)</a:t>
            </a:r>
          </a:p>
        </p:txBody>
      </p:sp>
    </p:spTree>
    <p:extLst>
      <p:ext uri="{BB962C8B-B14F-4D97-AF65-F5344CB8AC3E}">
        <p14:creationId xmlns:p14="http://schemas.microsoft.com/office/powerpoint/2010/main" val="2832709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C6678696-8BB4-4854-CC37-E0AFE3FDA5A7}"/>
              </a:ext>
            </a:extLst>
          </p:cNvPr>
          <p:cNvSpPr txBox="1"/>
          <p:nvPr/>
        </p:nvSpPr>
        <p:spPr>
          <a:xfrm>
            <a:off x="275771" y="1204686"/>
            <a:ext cx="1175657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2. </a:t>
            </a:r>
            <a:r>
              <a:rPr lang="en-US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When the author’s name introduces the block quotation, the publication date is</a:t>
            </a:r>
            <a:r>
              <a:rPr lang="hu-HU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placed in parenthesis</a:t>
            </a:r>
            <a:r>
              <a:rPr lang="hu-HU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immediately after the author’s name. The page number is</a:t>
            </a:r>
            <a:r>
              <a:rPr lang="hu-HU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indicated in</a:t>
            </a:r>
            <a:r>
              <a:rPr lang="hu-HU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parenthesis at the end of the block</a:t>
            </a:r>
            <a:r>
              <a:rPr lang="hu-HU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400" b="1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quotation.</a:t>
            </a:r>
            <a:r>
              <a:rPr lang="en-US" sz="2400" b="1" dirty="0">
                <a:cs typeface="Calibri" panose="020F0502020204030204" pitchFamily="34" charset="0"/>
              </a:rPr>
              <a:t> </a:t>
            </a:r>
            <a:b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400" b="1" i="0" dirty="0">
                <a:solidFill>
                  <a:srgbClr val="24202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u-HU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850238F-DF8F-E547-872A-01F960EFC5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80" t="47312" r="1307" b="24874"/>
          <a:stretch/>
        </p:blipFill>
        <p:spPr>
          <a:xfrm>
            <a:off x="905484" y="2863370"/>
            <a:ext cx="10665221" cy="2160000"/>
          </a:xfrm>
          <a:prstGeom prst="rect">
            <a:avLst/>
          </a:prstGeo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A81B1516-B0A0-7449-B180-4B7DCB7BD16A}"/>
              </a:ext>
            </a:extLst>
          </p:cNvPr>
          <p:cNvSpPr txBox="1">
            <a:spLocks/>
          </p:cNvSpPr>
          <p:nvPr/>
        </p:nvSpPr>
        <p:spPr>
          <a:xfrm>
            <a:off x="1548819" y="170494"/>
            <a:ext cx="9703961" cy="673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b="1" dirty="0"/>
              <a:t>In-Text </a:t>
            </a:r>
            <a:r>
              <a:rPr lang="hu-HU" b="1" dirty="0" err="1"/>
              <a:t>Citation</a:t>
            </a:r>
            <a:r>
              <a:rPr lang="hu-HU" b="1" dirty="0"/>
              <a:t> </a:t>
            </a:r>
            <a:r>
              <a:rPr lang="hu-HU" b="1" dirty="0" err="1"/>
              <a:t>for</a:t>
            </a:r>
            <a:r>
              <a:rPr lang="hu-HU" b="1" dirty="0"/>
              <a:t> </a:t>
            </a:r>
            <a:r>
              <a:rPr lang="en-GB" b="1" dirty="0"/>
              <a:t>Long </a:t>
            </a:r>
            <a:r>
              <a:rPr lang="hu-HU" b="1" dirty="0" err="1"/>
              <a:t>Direct</a:t>
            </a:r>
            <a:r>
              <a:rPr lang="hu-HU" b="1" dirty="0"/>
              <a:t> </a:t>
            </a:r>
            <a:r>
              <a:rPr lang="en-GB" b="1" dirty="0"/>
              <a:t>Quotations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4ECB019-19C7-DDFB-517C-8EF163B9E694}"/>
              </a:ext>
            </a:extLst>
          </p:cNvPr>
          <p:cNvSpPr txBox="1"/>
          <p:nvPr/>
        </p:nvSpPr>
        <p:spPr>
          <a:xfrm>
            <a:off x="2682240" y="5617970"/>
            <a:ext cx="682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(</a:t>
            </a:r>
            <a:r>
              <a:rPr lang="hu-HU" sz="2000" dirty="0" err="1"/>
              <a:t>Prinz</a:t>
            </a:r>
            <a:r>
              <a:rPr lang="hu-HU" sz="2000" dirty="0"/>
              <a:t> and </a:t>
            </a:r>
            <a:r>
              <a:rPr lang="en-IE" sz="2000" dirty="0" err="1">
                <a:effectLst/>
                <a:ea typeface="Calibri" panose="020F0502020204030204" pitchFamily="34" charset="0"/>
              </a:rPr>
              <a:t>Arnbjörnsdottír</a:t>
            </a:r>
            <a:r>
              <a:rPr lang="hu-HU" sz="2000" dirty="0">
                <a:effectLst/>
                <a:ea typeface="Calibri" panose="020F0502020204030204" pitchFamily="34" charset="0"/>
              </a:rPr>
              <a:t> </a:t>
            </a:r>
            <a:r>
              <a:rPr lang="hu-HU" sz="2000" dirty="0"/>
              <a:t>2021, p. 168)</a:t>
            </a:r>
          </a:p>
        </p:txBody>
      </p:sp>
    </p:spTree>
    <p:extLst>
      <p:ext uri="{BB962C8B-B14F-4D97-AF65-F5344CB8AC3E}">
        <p14:creationId xmlns:p14="http://schemas.microsoft.com/office/powerpoint/2010/main" val="2107269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447FAA-367C-9886-6D27-1F7FB259F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8514" y="99713"/>
            <a:ext cx="9297561" cy="930801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Paraphrasing a </a:t>
            </a:r>
            <a:r>
              <a:rPr lang="hu-HU" b="1" dirty="0">
                <a:solidFill>
                  <a:schemeClr val="tx1"/>
                </a:solidFill>
              </a:rPr>
              <a:t>S</a:t>
            </a:r>
            <a:r>
              <a:rPr lang="en-GB" b="1" dirty="0" err="1">
                <a:solidFill>
                  <a:schemeClr val="tx1"/>
                </a:solidFill>
              </a:rPr>
              <a:t>ource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34CD499F-729F-38B1-2100-4445BBBF7DB2}"/>
              </a:ext>
            </a:extLst>
          </p:cNvPr>
          <p:cNvSpPr txBox="1"/>
          <p:nvPr/>
        </p:nvSpPr>
        <p:spPr>
          <a:xfrm>
            <a:off x="372533" y="1030513"/>
            <a:ext cx="11398553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3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To paraphrase is </a:t>
            </a:r>
            <a:r>
              <a:rPr lang="en-US" sz="2300" b="1" i="0" u="sng" dirty="0">
                <a:solidFill>
                  <a:srgbClr val="FF0000"/>
                </a:solidFill>
                <a:effectLst/>
                <a:cs typeface="Calibri" panose="020F0502020204030204" pitchFamily="34" charset="0"/>
              </a:rPr>
              <a:t>to reword essential information </a:t>
            </a:r>
            <a:r>
              <a:rPr lang="en-US" sz="23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and ideas expressed by another author</a:t>
            </a:r>
            <a:r>
              <a:rPr lang="hu-HU" sz="2300" b="0" i="0" dirty="0">
                <a:solidFill>
                  <a:srgbClr val="242021"/>
                </a:solidFill>
                <a:effectLst/>
                <a:cs typeface="Calibri" panose="020F050202020403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300" b="0" i="0" dirty="0">
                <a:effectLst/>
                <a:cs typeface="Calibri" panose="020F0502020204030204" pitchFamily="34" charset="0"/>
              </a:rPr>
              <a:t>A paraphrase must be attributed to the original source</a:t>
            </a:r>
            <a:r>
              <a:rPr lang="hu-HU" sz="2300" dirty="0">
                <a:cs typeface="Calibri" panose="020F0502020204030204" pitchFamily="34" charset="0"/>
              </a:rPr>
              <a:t>, </a:t>
            </a:r>
            <a:r>
              <a:rPr lang="hu-HU" sz="2300" dirty="0" err="1">
                <a:cs typeface="Calibri" panose="020F0502020204030204" pitchFamily="34" charset="0"/>
              </a:rPr>
              <a:t>too</a:t>
            </a:r>
            <a:r>
              <a:rPr lang="hu-HU" sz="2300" dirty="0">
                <a:cs typeface="Calibri" panose="020F0502020204030204" pitchFamily="34" charset="0"/>
              </a:rPr>
              <a:t>, </a:t>
            </a:r>
            <a:r>
              <a:rPr lang="hu-HU" sz="2300" dirty="0" err="1">
                <a:cs typeface="Calibri" panose="020F0502020204030204" pitchFamily="34" charset="0"/>
              </a:rPr>
              <a:t>but</a:t>
            </a:r>
            <a:r>
              <a:rPr lang="hu-HU" sz="2300" dirty="0">
                <a:cs typeface="Calibri" panose="020F0502020204030204" pitchFamily="34" charset="0"/>
              </a:rPr>
              <a:t> </a:t>
            </a:r>
            <a:r>
              <a:rPr lang="en-GB" sz="2300" noProof="0" dirty="0">
                <a:cs typeface="Calibri" panose="020F0502020204030204" pitchFamily="34" charset="0"/>
              </a:rPr>
              <a:t>when paraphrasing, you do not have to use double quotation marks</a:t>
            </a:r>
            <a:r>
              <a:rPr lang="hu-HU" sz="2300" dirty="0">
                <a:cs typeface="Calibri" panose="020F0502020204030204" pitchFamily="34" charset="0"/>
              </a:rPr>
              <a:t>, </a:t>
            </a:r>
            <a:r>
              <a:rPr lang="en-GB" sz="2300" noProof="0" dirty="0">
                <a:cs typeface="Calibri" panose="020F0502020204030204" pitchFamily="34" charset="0"/>
              </a:rPr>
              <a:t>and you do not need to indicate the page number in your in-text citation.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300" b="1" i="0" dirty="0">
                <a:effectLst/>
                <a:cs typeface="Calibri" panose="020F0502020204030204" pitchFamily="34" charset="0"/>
              </a:rPr>
              <a:t>A good paraphrase reproduces information from a source by </a:t>
            </a:r>
            <a:r>
              <a:rPr lang="en-US" sz="2300" b="1" i="0" u="sng" dirty="0">
                <a:effectLst/>
                <a:cs typeface="Calibri" panose="020F0502020204030204" pitchFamily="34" charset="0"/>
              </a:rPr>
              <a:t>changing both the</a:t>
            </a:r>
            <a:r>
              <a:rPr lang="hu-HU" sz="2300" b="1" i="0" u="sng" dirty="0">
                <a:effectLst/>
                <a:cs typeface="Calibri" panose="020F0502020204030204" pitchFamily="34" charset="0"/>
              </a:rPr>
              <a:t> </a:t>
            </a:r>
            <a:r>
              <a:rPr lang="en-US" sz="2300" b="1" i="0" u="sng" dirty="0">
                <a:effectLst/>
                <a:cs typeface="Calibri" panose="020F0502020204030204" pitchFamily="34" charset="0"/>
              </a:rPr>
              <a:t>wording and the sentence structure of the original text</a:t>
            </a:r>
            <a:r>
              <a:rPr lang="hu-HU" sz="2300" b="1" i="0" u="sng" dirty="0">
                <a:effectLst/>
                <a:cs typeface="Calibri" panose="020F0502020204030204" pitchFamily="34" charset="0"/>
              </a:rPr>
              <a:t>:</a:t>
            </a:r>
            <a:r>
              <a:rPr lang="en-US" sz="2300" b="1" u="sng" dirty="0">
                <a:cs typeface="Calibri" panose="020F0502020204030204" pitchFamily="34" charset="0"/>
              </a:rPr>
              <a:t> </a:t>
            </a:r>
            <a:endParaRPr lang="hu-HU" sz="2300" b="1" u="sng" dirty="0">
              <a:cs typeface="Calibri" panose="020F0502020204030204" pitchFamily="34" charset="0"/>
            </a:endParaRPr>
          </a:p>
          <a:p>
            <a:br>
              <a:rPr lang="en-US" sz="2300" dirty="0">
                <a:cs typeface="Calibri" panose="020F0502020204030204" pitchFamily="34" charset="0"/>
              </a:rPr>
            </a:br>
            <a:r>
              <a:rPr lang="en-US" sz="23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Original text: </a:t>
            </a:r>
            <a:r>
              <a:rPr lang="en-US" sz="2300" b="0" i="1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“</a:t>
            </a:r>
            <a:r>
              <a:rPr lang="en-US" sz="2300" b="0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Most, but not all cacti grow in dry climates. For example, the Christmas</a:t>
            </a:r>
            <a:r>
              <a:rPr lang="hu-HU" sz="2300" b="0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300" b="0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cactus comes from the rainforest of South America” (Smith, 2020, p. 8).</a:t>
            </a:r>
            <a:endParaRPr lang="hu-HU" sz="2300" b="0" i="0" dirty="0">
              <a:solidFill>
                <a:srgbClr val="7030A0"/>
              </a:solidFill>
              <a:effectLst/>
              <a:cs typeface="Calibri" panose="020F0502020204030204" pitchFamily="34" charset="0"/>
            </a:endParaRPr>
          </a:p>
          <a:p>
            <a:br>
              <a:rPr lang="en-US" sz="2300" b="0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</a:br>
            <a:r>
              <a:rPr lang="en-US" sz="2300" b="1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Paraphrase: </a:t>
            </a:r>
            <a:r>
              <a:rPr lang="en-US" sz="2300" b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While cacti typically require a dry environment, the Christmas cactus originated</a:t>
            </a:r>
            <a:r>
              <a:rPr lang="hu-HU" sz="2300" b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 </a:t>
            </a:r>
            <a:r>
              <a:rPr lang="en-US" sz="2300" b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in the rainforests of South America </a:t>
            </a:r>
            <a:r>
              <a:rPr lang="en-US" sz="2300" b="0" i="0" dirty="0">
                <a:solidFill>
                  <a:srgbClr val="7030A0"/>
                </a:solidFill>
                <a:effectLst/>
                <a:cs typeface="Calibri" panose="020F0502020204030204" pitchFamily="34" charset="0"/>
              </a:rPr>
              <a:t>(Smith, 2020).</a:t>
            </a:r>
            <a:r>
              <a:rPr lang="en-US" sz="2300" dirty="0">
                <a:solidFill>
                  <a:srgbClr val="7030A0"/>
                </a:solidFill>
                <a:cs typeface="Calibri" panose="020F0502020204030204" pitchFamily="34" charset="0"/>
              </a:rPr>
              <a:t> </a:t>
            </a:r>
            <a:br>
              <a:rPr lang="en-US" sz="2100" dirty="0">
                <a:cs typeface="Calibri" panose="020F0502020204030204" pitchFamily="34" charset="0"/>
              </a:rPr>
            </a:br>
            <a:br>
              <a:rPr lang="en-US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29530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7707F09-FB8B-A860-5713-E21F43D5B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1" y="385789"/>
            <a:ext cx="11713028" cy="97855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Using APA Style in your Thesis (In-text citations and full bibliographical entries)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98935A5-BE3C-C8E9-5F4D-79EDB1DD0C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6" t="24719" r="28750" b="13746"/>
          <a:stretch/>
        </p:blipFill>
        <p:spPr>
          <a:xfrm>
            <a:off x="637240" y="1792211"/>
            <a:ext cx="9412731" cy="468000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54E84B38-61A0-0E0E-63D8-B0FC07567023}"/>
              </a:ext>
            </a:extLst>
          </p:cNvPr>
          <p:cNvSpPr txBox="1"/>
          <p:nvPr/>
        </p:nvSpPr>
        <p:spPr>
          <a:xfrm>
            <a:off x="10168504" y="5537200"/>
            <a:ext cx="187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Source: APA official website</a:t>
            </a:r>
          </a:p>
        </p:txBody>
      </p:sp>
    </p:spTree>
    <p:extLst>
      <p:ext uri="{BB962C8B-B14F-4D97-AF65-F5344CB8AC3E}">
        <p14:creationId xmlns:p14="http://schemas.microsoft.com/office/powerpoint/2010/main" val="723464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F8A8889-36C0-902E-DA0E-24A467E396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9" t="26345" r="29945" b="4474"/>
          <a:stretch/>
        </p:blipFill>
        <p:spPr>
          <a:xfrm>
            <a:off x="558891" y="549000"/>
            <a:ext cx="9594057" cy="576000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B2D6CCC4-AEE4-3E69-6094-D6CC1BA2F0F5}"/>
              </a:ext>
            </a:extLst>
          </p:cNvPr>
          <p:cNvSpPr txBox="1"/>
          <p:nvPr/>
        </p:nvSpPr>
        <p:spPr>
          <a:xfrm>
            <a:off x="10320905" y="5487069"/>
            <a:ext cx="187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Source: APA official website</a:t>
            </a:r>
          </a:p>
        </p:txBody>
      </p:sp>
    </p:spTree>
    <p:extLst>
      <p:ext uri="{BB962C8B-B14F-4D97-AF65-F5344CB8AC3E}">
        <p14:creationId xmlns:p14="http://schemas.microsoft.com/office/powerpoint/2010/main" val="2162611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47C1DB4-4429-AFB9-8CD4-AB1DF654A1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06" t="25363" r="28991" b="7076"/>
          <a:stretch/>
        </p:blipFill>
        <p:spPr>
          <a:xfrm>
            <a:off x="501338" y="413534"/>
            <a:ext cx="9887389" cy="576000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ED677B03-36E0-875A-9AD6-959A960B5DF9}"/>
              </a:ext>
            </a:extLst>
          </p:cNvPr>
          <p:cNvSpPr txBox="1"/>
          <p:nvPr/>
        </p:nvSpPr>
        <p:spPr>
          <a:xfrm>
            <a:off x="10168504" y="5537200"/>
            <a:ext cx="187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Source: APA official website</a:t>
            </a:r>
          </a:p>
        </p:txBody>
      </p:sp>
    </p:spTree>
    <p:extLst>
      <p:ext uri="{BB962C8B-B14F-4D97-AF65-F5344CB8AC3E}">
        <p14:creationId xmlns:p14="http://schemas.microsoft.com/office/powerpoint/2010/main" val="3633475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233CA5B-3A9D-E9A0-BE95-820B230001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28" t="23988" r="29222" b="4903"/>
          <a:stretch/>
        </p:blipFill>
        <p:spPr>
          <a:xfrm>
            <a:off x="457145" y="261134"/>
            <a:ext cx="9472773" cy="576000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E70289AF-8797-1228-DD96-018D8C44094B}"/>
              </a:ext>
            </a:extLst>
          </p:cNvPr>
          <p:cNvSpPr txBox="1"/>
          <p:nvPr/>
        </p:nvSpPr>
        <p:spPr>
          <a:xfrm>
            <a:off x="10083837" y="5232400"/>
            <a:ext cx="187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Source: APA official website</a:t>
            </a:r>
          </a:p>
        </p:txBody>
      </p:sp>
    </p:spTree>
    <p:extLst>
      <p:ext uri="{BB962C8B-B14F-4D97-AF65-F5344CB8AC3E}">
        <p14:creationId xmlns:p14="http://schemas.microsoft.com/office/powerpoint/2010/main" val="3240108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A3A81F4F-3DC3-1F70-36F4-23094C4B01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71" t="23213" r="32984" b="5355"/>
          <a:stretch/>
        </p:blipFill>
        <p:spPr>
          <a:xfrm>
            <a:off x="949960" y="170426"/>
            <a:ext cx="8479519" cy="612000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BF6ACF92-40E4-88F7-3D8F-E619267276FC}"/>
              </a:ext>
            </a:extLst>
          </p:cNvPr>
          <p:cNvSpPr txBox="1"/>
          <p:nvPr/>
        </p:nvSpPr>
        <p:spPr>
          <a:xfrm>
            <a:off x="9812904" y="5384800"/>
            <a:ext cx="187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Source: APA official website</a:t>
            </a:r>
          </a:p>
        </p:txBody>
      </p:sp>
    </p:spTree>
    <p:extLst>
      <p:ext uri="{BB962C8B-B14F-4D97-AF65-F5344CB8AC3E}">
        <p14:creationId xmlns:p14="http://schemas.microsoft.com/office/powerpoint/2010/main" val="20417839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7BB24B-5B09-7836-0169-1CA349C4B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99" y="0"/>
            <a:ext cx="10516761" cy="1055024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More Information on APA References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C520923-3AB8-4B28-1673-C7A43B8444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53" t="13596" r="-2502" b="12364"/>
          <a:stretch/>
        </p:blipFill>
        <p:spPr>
          <a:xfrm>
            <a:off x="1262460" y="1455472"/>
            <a:ext cx="8782166" cy="3600000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8FBCA833-BBF4-B863-D3B3-763BFA7D7B2D}"/>
              </a:ext>
            </a:extLst>
          </p:cNvPr>
          <p:cNvSpPr txBox="1"/>
          <p:nvPr/>
        </p:nvSpPr>
        <p:spPr>
          <a:xfrm>
            <a:off x="1356360" y="5455920"/>
            <a:ext cx="8823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https://apastyle.apa.org/style-grammar-guidelines/references/examples</a:t>
            </a:r>
          </a:p>
        </p:txBody>
      </p:sp>
    </p:spTree>
    <p:extLst>
      <p:ext uri="{BB962C8B-B14F-4D97-AF65-F5344CB8AC3E}">
        <p14:creationId xmlns:p14="http://schemas.microsoft.com/office/powerpoint/2010/main" val="4287027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A46E161F-B900-27F7-86F0-F17861637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733" y="389468"/>
            <a:ext cx="11548533" cy="5736696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hu-HU" dirty="0"/>
              <a:t> </a:t>
            </a:r>
            <a:r>
              <a:rPr lang="en-GB" b="1" noProof="0" dirty="0"/>
              <a:t>Please pay special attention to the formatting requirements </a:t>
            </a:r>
            <a:r>
              <a:rPr lang="en-GB" noProof="0" dirty="0"/>
              <a:t>(Title Page, Contents, List of Figures, List of Tables, proper structure with numbered and clearly titled chapters and subchapters, proper text editing, grammar, use of APA-style referencing system</a:t>
            </a:r>
            <a:r>
              <a:rPr lang="hu-HU" noProof="0" dirty="0"/>
              <a:t> </a:t>
            </a:r>
            <a:r>
              <a:rPr lang="hu-HU" noProof="0" dirty="0" err="1"/>
              <a:t>for</a:t>
            </a:r>
            <a:r>
              <a:rPr lang="hu-HU" noProof="0" dirty="0"/>
              <a:t> in-text </a:t>
            </a:r>
            <a:r>
              <a:rPr lang="hu-HU" noProof="0" dirty="0" err="1"/>
              <a:t>references</a:t>
            </a:r>
            <a:r>
              <a:rPr lang="hu-HU" noProof="0" dirty="0"/>
              <a:t> and the List of </a:t>
            </a:r>
            <a:r>
              <a:rPr lang="hu-HU" noProof="0" dirty="0" err="1"/>
              <a:t>References</a:t>
            </a:r>
            <a:r>
              <a:rPr lang="en-GB" noProof="0" dirty="0"/>
              <a:t>, etc.)</a:t>
            </a:r>
            <a:endParaRPr lang="hu-HU" noProof="0" dirty="0"/>
          </a:p>
          <a:p>
            <a:pPr marL="0" indent="0" algn="just">
              <a:buNone/>
            </a:pPr>
            <a:endParaRPr lang="hu-HU" noProof="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dirty="0"/>
              <a:t> </a:t>
            </a:r>
            <a:r>
              <a:rPr lang="hu-HU" b="1" dirty="0">
                <a:solidFill>
                  <a:srgbClr val="C00000"/>
                </a:solidFill>
              </a:rPr>
              <a:t>The </a:t>
            </a:r>
            <a:r>
              <a:rPr lang="en-GB" b="1" noProof="0" dirty="0">
                <a:solidFill>
                  <a:srgbClr val="C00000"/>
                </a:solidFill>
              </a:rPr>
              <a:t>formatting and proper layout of the thesis is just as important as the content of your thesis</a:t>
            </a:r>
            <a:r>
              <a:rPr lang="hu-HU" b="1" dirty="0">
                <a:solidFill>
                  <a:srgbClr val="C00000"/>
                </a:solidFill>
              </a:rPr>
              <a:t>!</a:t>
            </a:r>
            <a:endParaRPr lang="en-GB" b="1" noProof="0" dirty="0">
              <a:solidFill>
                <a:srgbClr val="C0000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hu-HU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dirty="0"/>
              <a:t> </a:t>
            </a:r>
            <a:r>
              <a:rPr lang="en-GB" b="1" noProof="0" dirty="0"/>
              <a:t>To make sure that you adhere to the text formatting requirements, you should write your thesis in the English-language thesis template from the very beginning </a:t>
            </a:r>
            <a:r>
              <a:rPr lang="en-GB" noProof="0" dirty="0"/>
              <a:t>(this will make your and your supervisor’s life much easier).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hu-HU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b="1" noProof="0" dirty="0"/>
              <a:t> </a:t>
            </a:r>
            <a:r>
              <a:rPr lang="en-GB" b="1" noProof="0" dirty="0"/>
              <a:t>You can download the Thesis Template from this link </a:t>
            </a:r>
            <a:r>
              <a:rPr lang="hu-HU" b="1" dirty="0"/>
              <a:t>(</a:t>
            </a:r>
            <a:r>
              <a:rPr lang="hu-HU" b="1" dirty="0" err="1"/>
              <a:t>see</a:t>
            </a:r>
            <a:r>
              <a:rPr lang="hu-HU" b="1" dirty="0"/>
              <a:t> „</a:t>
            </a:r>
            <a:r>
              <a:rPr lang="en-US" b="1" dirty="0"/>
              <a:t>Paperformat of the degree project / thesis</a:t>
            </a:r>
            <a:r>
              <a:rPr lang="hu-HU" b="1" dirty="0"/>
              <a:t>”: </a:t>
            </a:r>
            <a:r>
              <a:rPr lang="en-GB" b="1" dirty="0"/>
              <a:t> </a:t>
            </a:r>
            <a:r>
              <a:rPr lang="hu-HU" dirty="0">
                <a:hlinkClick r:id="rId2"/>
              </a:rPr>
              <a:t>https://kgk.uni-obuda.hu/en/thesis-information-recommended-thesis-topics-by-institutes/official-forms-for-thesis-work/</a:t>
            </a:r>
            <a:r>
              <a:rPr lang="hu-HU" dirty="0"/>
              <a:t>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6403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484A77-F874-DDDC-E91D-B1AAC5E8E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18533"/>
            <a:ext cx="12039600" cy="965200"/>
          </a:xfrm>
        </p:spPr>
        <p:txBody>
          <a:bodyPr>
            <a:noAutofit/>
          </a:bodyPr>
          <a:lstStyle/>
          <a:p>
            <a:pPr algn="ctr"/>
            <a:r>
              <a:rPr lang="hu-HU" sz="3200" b="1" dirty="0"/>
              <a:t>Open Access </a:t>
            </a:r>
            <a:r>
              <a:rPr lang="hu-HU" sz="3200" b="1" dirty="0" err="1"/>
              <a:t>Websites</a:t>
            </a:r>
            <a:r>
              <a:rPr lang="hu-HU" sz="3200" b="1" dirty="0"/>
              <a:t> and </a:t>
            </a:r>
            <a:r>
              <a:rPr lang="en-GB" sz="3200" b="1" noProof="0" dirty="0"/>
              <a:t>ÓE Library Database to Collect Academic Sources</a:t>
            </a:r>
            <a:endParaRPr lang="hu-HU" sz="3200" b="1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41BE77E-1372-9425-F286-EBB39F9FF26F}"/>
              </a:ext>
            </a:extLst>
          </p:cNvPr>
          <p:cNvSpPr txBox="1"/>
          <p:nvPr/>
        </p:nvSpPr>
        <p:spPr>
          <a:xfrm>
            <a:off x="391379" y="1236134"/>
            <a:ext cx="115616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400" b="1" u="sng" dirty="0"/>
              <a:t>OAPEN (ONLINE LIBRARY AND PUBLICATION PLATFORM)</a:t>
            </a:r>
            <a:r>
              <a:rPr lang="hu-HU" sz="2400" b="1" dirty="0"/>
              <a:t>:</a:t>
            </a:r>
            <a:r>
              <a:rPr lang="hu-HU" sz="2400" dirty="0"/>
              <a:t> </a:t>
            </a:r>
            <a:r>
              <a:rPr lang="hu-HU" sz="2400" dirty="0">
                <a:solidFill>
                  <a:schemeClr val="bg1"/>
                </a:solidFill>
                <a:hlinkClick r:id="rId2"/>
              </a:rPr>
              <a:t>https://www.oapen.org/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</a:p>
          <a:p>
            <a:pPr algn="just"/>
            <a:endParaRPr lang="hu-HU" sz="2400" dirty="0">
              <a:solidFill>
                <a:schemeClr val="bg1"/>
              </a:solidFill>
            </a:endParaRPr>
          </a:p>
          <a:p>
            <a:pPr algn="just"/>
            <a:r>
              <a:rPr lang="hu-HU" sz="2400" b="1" u="sng" dirty="0"/>
              <a:t>SPRINGER NATURE</a:t>
            </a:r>
            <a:r>
              <a:rPr lang="hu-HU" sz="2400" b="1" dirty="0"/>
              <a:t>:</a:t>
            </a:r>
            <a:r>
              <a:rPr lang="hu-HU" sz="2400" dirty="0"/>
              <a:t> </a:t>
            </a:r>
            <a:r>
              <a:rPr lang="hu-HU" sz="2400" dirty="0">
                <a:solidFill>
                  <a:schemeClr val="bg1"/>
                </a:solidFill>
                <a:hlinkClick r:id="rId3"/>
              </a:rPr>
              <a:t>https://www.springernature.com/gp/open-science/journals-books/journals</a:t>
            </a:r>
            <a:endParaRPr lang="hu-HU" sz="2400" dirty="0">
              <a:solidFill>
                <a:schemeClr val="bg1"/>
              </a:solidFill>
            </a:endParaRPr>
          </a:p>
          <a:p>
            <a:pPr algn="just"/>
            <a:endParaRPr lang="hu-HU" sz="2400" dirty="0">
              <a:solidFill>
                <a:schemeClr val="bg1"/>
              </a:solidFill>
            </a:endParaRPr>
          </a:p>
          <a:p>
            <a:pPr algn="just"/>
            <a:r>
              <a:rPr lang="hu-HU" sz="2400" b="1" u="sng" dirty="0"/>
              <a:t>SAGE JOURNALS</a:t>
            </a:r>
            <a:r>
              <a:rPr lang="hu-HU" sz="2400" b="1" dirty="0"/>
              <a:t>:</a:t>
            </a:r>
            <a:r>
              <a:rPr lang="hu-HU" sz="2400" dirty="0"/>
              <a:t> </a:t>
            </a:r>
            <a:r>
              <a:rPr lang="hu-HU" sz="2400" dirty="0">
                <a:solidFill>
                  <a:schemeClr val="bg1"/>
                </a:solidFill>
                <a:hlinkClick r:id="rId4"/>
              </a:rPr>
              <a:t>https://journals.sagepub.com/home/sgo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</a:p>
          <a:p>
            <a:pPr algn="just"/>
            <a:endParaRPr lang="hu-HU" sz="2400" dirty="0">
              <a:solidFill>
                <a:schemeClr val="bg1"/>
              </a:solidFill>
            </a:endParaRPr>
          </a:p>
          <a:p>
            <a:pPr algn="just"/>
            <a:r>
              <a:rPr lang="hu-HU" sz="2400" b="1" u="sng" dirty="0">
                <a:solidFill>
                  <a:srgbClr val="C00000"/>
                </a:solidFill>
              </a:rPr>
              <a:t>LIST OF DATABASES YOU CAN BROWSE WITH YOUR UNIVERSITY ACCOUNT:</a:t>
            </a:r>
            <a:r>
              <a:rPr lang="hu-HU" sz="2400" u="sng" dirty="0">
                <a:solidFill>
                  <a:srgbClr val="C00000"/>
                </a:solidFill>
              </a:rPr>
              <a:t> </a:t>
            </a:r>
            <a:r>
              <a:rPr lang="hu-HU" sz="2400" dirty="0">
                <a:solidFill>
                  <a:schemeClr val="bg1"/>
                </a:solidFill>
                <a:hlinkClick r:id="rId5"/>
              </a:rPr>
              <a:t>https://lib.uni-obuda.hu/adatbazisok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hu-HU" sz="2400" dirty="0"/>
              <a:t>Cambridge University Press </a:t>
            </a:r>
            <a:r>
              <a:rPr lang="hu-HU" sz="2400" dirty="0" err="1"/>
              <a:t>Journals</a:t>
            </a:r>
            <a:r>
              <a:rPr lang="hu-HU" sz="2400" dirty="0"/>
              <a:t> – </a:t>
            </a:r>
            <a:r>
              <a:rPr lang="hu-HU" sz="2400" dirty="0">
                <a:solidFill>
                  <a:schemeClr val="bg1"/>
                </a:solidFill>
                <a:hlinkClick r:id="rId6"/>
              </a:rPr>
              <a:t>https://www.cambridge.org/core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hu-HU" sz="2400" dirty="0" err="1"/>
              <a:t>ScienceDirect</a:t>
            </a:r>
            <a:r>
              <a:rPr lang="hu-HU" sz="2400" dirty="0"/>
              <a:t> – </a:t>
            </a:r>
            <a:r>
              <a:rPr lang="hu-HU" sz="2400" dirty="0">
                <a:solidFill>
                  <a:schemeClr val="bg1"/>
                </a:solidFill>
                <a:hlinkClick r:id="rId7"/>
              </a:rPr>
              <a:t>https://www.sciencedirect.com/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hu-HU" sz="2400" dirty="0" err="1"/>
              <a:t>Statista</a:t>
            </a:r>
            <a:r>
              <a:rPr lang="hu-HU" sz="2400" dirty="0"/>
              <a:t> – </a:t>
            </a:r>
            <a:r>
              <a:rPr lang="hu-HU" sz="2400" dirty="0">
                <a:solidFill>
                  <a:schemeClr val="bg1"/>
                </a:solidFill>
                <a:hlinkClick r:id="rId8"/>
              </a:rPr>
              <a:t>https://www.statista.com/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hu-HU" sz="2400" dirty="0"/>
              <a:t>Oxford University Press </a:t>
            </a:r>
            <a:r>
              <a:rPr lang="hu-HU" sz="2400" dirty="0" err="1"/>
              <a:t>Journals</a:t>
            </a:r>
            <a:r>
              <a:rPr lang="hu-HU" sz="2400" dirty="0"/>
              <a:t> – </a:t>
            </a:r>
            <a:r>
              <a:rPr lang="hu-HU" sz="2400" dirty="0">
                <a:solidFill>
                  <a:schemeClr val="bg1"/>
                </a:solidFill>
                <a:hlinkClick r:id="rId9"/>
              </a:rPr>
              <a:t>https://academic.oup.com/journals</a:t>
            </a:r>
            <a:r>
              <a:rPr lang="hu-HU" sz="2400" dirty="0">
                <a:solidFill>
                  <a:schemeClr val="bg1"/>
                </a:solidFill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hu-HU" sz="2400" dirty="0"/>
              <a:t>And </a:t>
            </a:r>
            <a:r>
              <a:rPr lang="hu-HU" sz="2400" dirty="0" err="1"/>
              <a:t>many</a:t>
            </a:r>
            <a:r>
              <a:rPr lang="hu-HU" sz="2400" dirty="0"/>
              <a:t> more…</a:t>
            </a:r>
          </a:p>
          <a:p>
            <a:endParaRPr lang="hu-HU" sz="2400" dirty="0">
              <a:solidFill>
                <a:schemeClr val="bg1"/>
              </a:solidFill>
            </a:endParaRPr>
          </a:p>
          <a:p>
            <a:endParaRPr lang="hu-H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601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3AC1B9-3790-5756-0A8A-DB263A86D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noProof="0" dirty="0"/>
              <a:t>Information about the </a:t>
            </a:r>
            <a:r>
              <a:rPr lang="hu-HU" b="1" noProof="0" dirty="0"/>
              <a:t>64th </a:t>
            </a:r>
            <a:r>
              <a:rPr lang="en-GB" b="1" noProof="0" dirty="0"/>
              <a:t>Scientific Students’ Conference (TDK)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25E801-BEBE-4D9C-AEE0-B8A685ED1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999" y="1825625"/>
            <a:ext cx="11497733" cy="4863042"/>
          </a:xfrm>
        </p:spPr>
        <p:txBody>
          <a:bodyPr/>
          <a:lstStyle/>
          <a:p>
            <a:pPr algn="just"/>
            <a:r>
              <a:rPr lang="en-US" dirty="0"/>
              <a:t>The </a:t>
            </a:r>
            <a:r>
              <a:rPr lang="hu-HU" b="1" dirty="0"/>
              <a:t>S</a:t>
            </a:r>
            <a:r>
              <a:rPr lang="en-US" b="1" dirty="0" err="1"/>
              <a:t>cientific</a:t>
            </a:r>
            <a:r>
              <a:rPr lang="en-US" b="1" dirty="0"/>
              <a:t> </a:t>
            </a:r>
            <a:r>
              <a:rPr lang="hu-HU" b="1" dirty="0"/>
              <a:t>S</a:t>
            </a:r>
            <a:r>
              <a:rPr lang="en-US" b="1" dirty="0" err="1"/>
              <a:t>tudent</a:t>
            </a:r>
            <a:r>
              <a:rPr lang="hu-HU" b="1" dirty="0"/>
              <a:t>s’</a:t>
            </a:r>
            <a:r>
              <a:rPr lang="en-US" b="1" dirty="0"/>
              <a:t> </a:t>
            </a:r>
            <a:r>
              <a:rPr lang="hu-HU" b="1" dirty="0" err="1"/>
              <a:t>Conference</a:t>
            </a:r>
            <a:r>
              <a:rPr lang="en-US" dirty="0"/>
              <a:t>, or TDK </a:t>
            </a:r>
            <a:r>
              <a:rPr lang="hu-HU" dirty="0"/>
              <a:t>in </a:t>
            </a:r>
            <a:r>
              <a:rPr lang="en-GB" noProof="0" dirty="0"/>
              <a:t>Hungarian</a:t>
            </a:r>
            <a:r>
              <a:rPr lang="en-US" dirty="0"/>
              <a:t>, is a fantastic opportunity for students in higher education to develop their talents and dive deeper into a</a:t>
            </a:r>
            <a:r>
              <a:rPr lang="hu-HU" dirty="0"/>
              <a:t> </a:t>
            </a:r>
            <a:r>
              <a:rPr lang="hu-HU" dirty="0" err="1"/>
              <a:t>scientific</a:t>
            </a:r>
            <a:r>
              <a:rPr lang="en-US" dirty="0"/>
              <a:t> topic of their choice.</a:t>
            </a: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pPr algn="just"/>
            <a:r>
              <a:rPr lang="en-US" b="1" dirty="0"/>
              <a:t>This involves compiling a paper that may be independent of the thesis, or a preliminary version of it, or the entire thesis itself, and defending it before a professional </a:t>
            </a:r>
            <a:r>
              <a:rPr lang="hu-HU" b="1" dirty="0" err="1"/>
              <a:t>committee</a:t>
            </a:r>
            <a:r>
              <a:rPr lang="en-US" b="1" dirty="0"/>
              <a:t>.</a:t>
            </a:r>
          </a:p>
          <a:p>
            <a:endParaRPr lang="en-US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80433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9B4A7D-3A3A-32AE-6A06-2CF4957CA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Information about the </a:t>
            </a:r>
            <a:r>
              <a:rPr lang="hu-HU" b="1" dirty="0"/>
              <a:t>64th </a:t>
            </a:r>
            <a:r>
              <a:rPr lang="en-GB" b="1" dirty="0"/>
              <a:t>Scientific Students’ Conference (TDK)</a:t>
            </a:r>
            <a:r>
              <a:rPr lang="hu-HU" b="1" dirty="0"/>
              <a:t> - DEADLINES</a:t>
            </a:r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48DF07A-E397-89DA-4270-647FE1A2E58E}"/>
              </a:ext>
            </a:extLst>
          </p:cNvPr>
          <p:cNvSpPr txBox="1"/>
          <p:nvPr/>
        </p:nvSpPr>
        <p:spPr>
          <a:xfrm>
            <a:off x="254000" y="2032000"/>
            <a:ext cx="11565467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C00000"/>
                </a:solidFill>
              </a:rPr>
              <a:t>WEDN</a:t>
            </a:r>
            <a:r>
              <a:rPr lang="hu-HU" sz="2400" b="1" dirty="0">
                <a:solidFill>
                  <a:srgbClr val="C00000"/>
                </a:solidFill>
              </a:rPr>
              <a:t>ESAY, 21 OCTOBER 2026</a:t>
            </a:r>
            <a:r>
              <a:rPr lang="en-GB" sz="2400" b="1" dirty="0">
                <a:solidFill>
                  <a:srgbClr val="C00000"/>
                </a:solidFill>
              </a:rPr>
              <a:t>, 12.00 (Central European Time)</a:t>
            </a:r>
            <a:r>
              <a:rPr lang="hu-HU" sz="2400" b="1" dirty="0">
                <a:solidFill>
                  <a:srgbClr val="C00000"/>
                </a:solidFill>
              </a:rPr>
              <a:t>:</a:t>
            </a:r>
            <a:r>
              <a:rPr lang="hu-HU" sz="2400" b="1" dirty="0"/>
              <a:t> </a:t>
            </a:r>
            <a:r>
              <a:rPr lang="en-GB" sz="2400" dirty="0"/>
              <a:t>application deadline, including submission of paper title and abstract</a:t>
            </a:r>
            <a:r>
              <a:rPr lang="hu-HU" sz="2400" dirty="0"/>
              <a:t> </a:t>
            </a:r>
            <a:r>
              <a:rPr lang="hu-HU" sz="2400" dirty="0" err="1"/>
              <a:t>via</a:t>
            </a:r>
            <a:r>
              <a:rPr lang="hu-HU" sz="2400" dirty="0"/>
              <a:t> the </a:t>
            </a:r>
            <a:r>
              <a:rPr lang="hu-HU" sz="2400" dirty="0" err="1"/>
              <a:t>submission</a:t>
            </a:r>
            <a:r>
              <a:rPr lang="hu-HU" sz="2400" dirty="0"/>
              <a:t> </a:t>
            </a:r>
            <a:r>
              <a:rPr lang="hu-HU" sz="2400" dirty="0" err="1"/>
              <a:t>portal</a:t>
            </a:r>
            <a:r>
              <a:rPr lang="hu-HU" sz="2400" dirty="0"/>
              <a:t> (</a:t>
            </a:r>
            <a:r>
              <a:rPr lang="hu-HU" sz="2400" dirty="0">
                <a:hlinkClick r:id="rId2"/>
              </a:rPr>
              <a:t>https://tdk.kgk.uni-obuda.hu/</a:t>
            </a:r>
            <a:r>
              <a:rPr lang="hu-HU" sz="2400" dirty="0"/>
              <a:t>).</a:t>
            </a:r>
            <a:endParaRPr lang="hu-HU" sz="2400" b="1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b="1" dirty="0">
                <a:solidFill>
                  <a:srgbClr val="C00000"/>
                </a:solidFill>
              </a:rPr>
              <a:t>WEDNESDAY, 11 NOVEMBER 2026, 12.00 (</a:t>
            </a:r>
            <a:r>
              <a:rPr lang="hu-HU" sz="2400" b="1" dirty="0" err="1">
                <a:solidFill>
                  <a:srgbClr val="C00000"/>
                </a:solidFill>
              </a:rPr>
              <a:t>Central</a:t>
            </a:r>
            <a:r>
              <a:rPr lang="hu-HU" sz="2400" b="1" dirty="0">
                <a:solidFill>
                  <a:srgbClr val="C00000"/>
                </a:solidFill>
              </a:rPr>
              <a:t> European Time): </a:t>
            </a:r>
            <a:r>
              <a:rPr lang="en-GB" sz="2400" dirty="0"/>
              <a:t>submission deadline for the final paper to be uploaded to the submission portal </a:t>
            </a:r>
            <a:r>
              <a:rPr lang="hu-HU" sz="2400" dirty="0"/>
              <a:t>(</a:t>
            </a:r>
            <a:r>
              <a:rPr lang="hu-HU" sz="2400" dirty="0">
                <a:hlinkClick r:id="rId2"/>
              </a:rPr>
              <a:t>https://tdk.kgk.uni-obuda.hu/</a:t>
            </a:r>
            <a:r>
              <a:rPr lang="hu-HU" sz="2400" dirty="0"/>
              <a:t>).</a:t>
            </a:r>
            <a:endParaRPr lang="hu-HU" sz="2400" b="1" dirty="0"/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C00000"/>
                </a:solidFill>
              </a:rPr>
              <a:t>WEDNESDAY, </a:t>
            </a:r>
            <a:r>
              <a:rPr lang="hu-HU" sz="2400" b="1" dirty="0">
                <a:solidFill>
                  <a:srgbClr val="C00000"/>
                </a:solidFill>
              </a:rPr>
              <a:t>18 NOVEMBER 2026</a:t>
            </a:r>
            <a:r>
              <a:rPr lang="en-GB" sz="2400" b="1" dirty="0">
                <a:solidFill>
                  <a:srgbClr val="C00000"/>
                </a:solidFill>
              </a:rPr>
              <a:t>, from 14.00</a:t>
            </a:r>
            <a:r>
              <a:rPr lang="hu-HU" sz="2400" b="1" dirty="0">
                <a:solidFill>
                  <a:srgbClr val="C00000"/>
                </a:solidFill>
              </a:rPr>
              <a:t> (</a:t>
            </a:r>
            <a:r>
              <a:rPr lang="hu-HU" sz="2400" b="1" dirty="0" err="1">
                <a:solidFill>
                  <a:srgbClr val="C00000"/>
                </a:solidFill>
              </a:rPr>
              <a:t>Central</a:t>
            </a:r>
            <a:r>
              <a:rPr lang="hu-HU" sz="2400" b="1" dirty="0">
                <a:solidFill>
                  <a:srgbClr val="C00000"/>
                </a:solidFill>
              </a:rPr>
              <a:t> European Time)</a:t>
            </a:r>
            <a:r>
              <a:rPr lang="en-GB" sz="2400" b="1" dirty="0">
                <a:solidFill>
                  <a:srgbClr val="C00000"/>
                </a:solidFill>
              </a:rPr>
              <a:t>: </a:t>
            </a:r>
            <a:r>
              <a:rPr lang="hu-HU" sz="2400" dirty="0"/>
              <a:t>10-minute</a:t>
            </a:r>
            <a:r>
              <a:rPr lang="hu-HU" sz="2400" b="1" dirty="0">
                <a:solidFill>
                  <a:srgbClr val="C00000"/>
                </a:solidFill>
              </a:rPr>
              <a:t> </a:t>
            </a:r>
            <a:r>
              <a:rPr lang="hu-HU" sz="2400" dirty="0" err="1"/>
              <a:t>presentation</a:t>
            </a:r>
            <a:r>
              <a:rPr lang="hu-HU" sz="2400" dirty="0"/>
              <a:t> of </a:t>
            </a:r>
            <a:r>
              <a:rPr lang="hu-HU" sz="2400" dirty="0" err="1"/>
              <a:t>your</a:t>
            </a:r>
            <a:r>
              <a:rPr lang="hu-HU" sz="2400" dirty="0"/>
              <a:t> </a:t>
            </a:r>
            <a:r>
              <a:rPr lang="hu-HU" sz="2400" dirty="0" err="1"/>
              <a:t>paper</a:t>
            </a:r>
            <a:r>
              <a:rPr lang="hu-HU" sz="2400" dirty="0"/>
              <a:t> in front of a </a:t>
            </a:r>
            <a:r>
              <a:rPr lang="hu-HU" sz="2400" dirty="0" err="1"/>
              <a:t>committee</a:t>
            </a:r>
            <a:r>
              <a:rPr lang="hu-HU" sz="2400" dirty="0"/>
              <a:t> and Q&amp;A.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u-HU" sz="2400" b="1" dirty="0">
                <a:solidFill>
                  <a:srgbClr val="C00000"/>
                </a:solidFill>
              </a:rPr>
              <a:t>WEDNESDAY, 2 DECEMBER 2026, 17.00 (</a:t>
            </a:r>
            <a:r>
              <a:rPr lang="hu-HU" sz="2400" b="1" dirty="0" err="1">
                <a:solidFill>
                  <a:srgbClr val="C00000"/>
                </a:solidFill>
              </a:rPr>
              <a:t>Central</a:t>
            </a:r>
            <a:r>
              <a:rPr lang="hu-HU" sz="2400" b="1" dirty="0">
                <a:solidFill>
                  <a:srgbClr val="C00000"/>
                </a:solidFill>
              </a:rPr>
              <a:t> European Time): </a:t>
            </a:r>
            <a:r>
              <a:rPr lang="en-GB" sz="2400" dirty="0"/>
              <a:t>Award ceremony </a:t>
            </a:r>
            <a:r>
              <a:rPr lang="hu-HU" sz="2400" dirty="0"/>
              <a:t>(Bécsi Street 96/B, </a:t>
            </a:r>
            <a:r>
              <a:rPr lang="hu-HU" sz="2400" dirty="0" err="1"/>
              <a:t>Aud</a:t>
            </a:r>
            <a:r>
              <a:rPr lang="hu-HU" sz="2400" dirty="0"/>
              <a:t>. Max.)</a:t>
            </a:r>
            <a:endParaRPr lang="en-GB" sz="2400" b="1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95809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hu-HU" b="1" dirty="0"/>
              <a:t>The </a:t>
            </a:r>
            <a:r>
              <a:rPr lang="hu-HU" b="1" dirty="0" err="1"/>
              <a:t>Benefits</a:t>
            </a:r>
            <a:r>
              <a:rPr lang="hu-HU" b="1" dirty="0"/>
              <a:t> of TDK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30200" y="1173164"/>
            <a:ext cx="11531600" cy="541390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/>
              <a:t>You can develop your professional </a:t>
            </a:r>
            <a:r>
              <a:rPr lang="en-US" b="1" dirty="0"/>
              <a:t>knowledge</a:t>
            </a:r>
            <a:r>
              <a:rPr lang="en-US" dirty="0"/>
              <a:t> and acquire a wide range of important </a:t>
            </a:r>
            <a:r>
              <a:rPr lang="en-US" b="1" dirty="0"/>
              <a:t>skills</a:t>
            </a:r>
            <a:r>
              <a:rPr lang="en-US" dirty="0"/>
              <a:t> through research.</a:t>
            </a:r>
          </a:p>
          <a:p>
            <a:pPr algn="just"/>
            <a:r>
              <a:rPr lang="en-US" dirty="0"/>
              <a:t>You can have your own </a:t>
            </a:r>
            <a:r>
              <a:rPr lang="en-US" b="1" dirty="0"/>
              <a:t>mentor</a:t>
            </a:r>
            <a:r>
              <a:rPr lang="en-US" dirty="0"/>
              <a:t> who can provide you with professional knowledge and teach you the tricks of the trade necessary for building your career.</a:t>
            </a:r>
          </a:p>
          <a:p>
            <a:pPr algn="just"/>
            <a:r>
              <a:rPr lang="en-US" dirty="0"/>
              <a:t>You can build valuable professional </a:t>
            </a:r>
            <a:r>
              <a:rPr lang="en-US" b="1" dirty="0"/>
              <a:t>connections</a:t>
            </a:r>
            <a:r>
              <a:rPr lang="en-US" dirty="0"/>
              <a:t> with renowned educators, researchers, and like-minded students.</a:t>
            </a:r>
          </a:p>
          <a:p>
            <a:pPr algn="just"/>
            <a:r>
              <a:rPr lang="en-US" dirty="0"/>
              <a:t>You can benefit greatly from the evaluation, useful feedback, and constructive criticism of the professional jury.</a:t>
            </a:r>
          </a:p>
          <a:p>
            <a:pPr algn="just"/>
            <a:r>
              <a:rPr lang="en-US" dirty="0"/>
              <a:t>You can gain recognition and even win awards for your outstanding work.</a:t>
            </a:r>
          </a:p>
          <a:p>
            <a:pPr algn="just"/>
            <a:r>
              <a:rPr lang="en-US" dirty="0"/>
              <a:t>The skills you acquire and the results you achieve will give you a better chance in the job market or in further education.</a:t>
            </a:r>
          </a:p>
          <a:p>
            <a:pPr algn="just"/>
            <a:r>
              <a:rPr lang="en-US" dirty="0"/>
              <a:t>Your research can also serve as the basis for your thesis or doctoral dissertation, which can significantly contribute to your future success.</a:t>
            </a:r>
          </a:p>
          <a:p>
            <a:pPr algn="just"/>
            <a:r>
              <a:rPr lang="en-US" dirty="0"/>
              <a:t>You can collect unforgettable experiences</a:t>
            </a:r>
            <a:r>
              <a:rPr lang="hu-HU" dirty="0"/>
              <a:t> by</a:t>
            </a:r>
            <a:r>
              <a:rPr lang="en-US" dirty="0"/>
              <a:t> just participating in the TDK conference.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119084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96837"/>
            <a:ext cx="10515600" cy="1325563"/>
          </a:xfrm>
        </p:spPr>
        <p:txBody>
          <a:bodyPr/>
          <a:lstStyle/>
          <a:p>
            <a:pPr algn="ctr"/>
            <a:r>
              <a:rPr lang="hu-HU" b="1" dirty="0"/>
              <a:t>The </a:t>
            </a:r>
            <a:r>
              <a:rPr lang="hu-HU" b="1" dirty="0" err="1"/>
              <a:t>Benefits</a:t>
            </a:r>
            <a:r>
              <a:rPr lang="hu-HU" b="1" dirty="0"/>
              <a:t> of TDK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9333" y="1422400"/>
            <a:ext cx="11802533" cy="4754563"/>
          </a:xfrm>
        </p:spPr>
        <p:txBody>
          <a:bodyPr/>
          <a:lstStyle/>
          <a:p>
            <a:pPr algn="just"/>
            <a:r>
              <a:rPr lang="en-US" dirty="0"/>
              <a:t>If the TDK thesis </a:t>
            </a:r>
            <a:r>
              <a:rPr lang="en-US" b="1" dirty="0"/>
              <a:t>is ranked (1st-3rd place or special prize) </a:t>
            </a:r>
            <a:r>
              <a:rPr lang="hu-HU" dirty="0"/>
              <a:t>o</a:t>
            </a:r>
            <a:r>
              <a:rPr lang="en-US" dirty="0"/>
              <a:t>n the institutional event, it can be considered as a thesis and does not need to be defended during the final exam. </a:t>
            </a:r>
            <a:endParaRPr lang="hu-HU" dirty="0"/>
          </a:p>
          <a:p>
            <a:pPr algn="just"/>
            <a:r>
              <a:rPr lang="en-US" b="1" dirty="0"/>
              <a:t>It automatically receives an excellent</a:t>
            </a:r>
            <a:r>
              <a:rPr lang="hu-HU" b="1" dirty="0"/>
              <a:t> (5)</a:t>
            </a:r>
            <a:r>
              <a:rPr lang="en-US" b="1" dirty="0"/>
              <a:t> grade.</a:t>
            </a:r>
            <a:endParaRPr lang="hu-HU" b="1" dirty="0"/>
          </a:p>
          <a:p>
            <a:pPr algn="just"/>
            <a:r>
              <a:rPr lang="en-US" dirty="0"/>
              <a:t>Outstanding essays </a:t>
            </a:r>
            <a:r>
              <a:rPr lang="en-US" b="1" dirty="0"/>
              <a:t>may also be nominated for the national event</a:t>
            </a:r>
            <a:r>
              <a:rPr lang="hu-HU" b="1" dirty="0"/>
              <a:t>, OTDK</a:t>
            </a:r>
            <a:r>
              <a:rPr lang="en-US" dirty="0"/>
              <a:t> (held every two years), where there is an opportunity to gain further experience and achieve success.</a:t>
            </a:r>
          </a:p>
          <a:p>
            <a:pPr marL="0" indent="0">
              <a:buNone/>
            </a:pPr>
            <a:endParaRPr lang="en-US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9497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B0847E-41B9-798A-187B-1F2FCF720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65126"/>
            <a:ext cx="10845800" cy="515408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/>
              <a:t>Useful</a:t>
            </a:r>
            <a:r>
              <a:rPr lang="en-GB" b="1" noProof="0" dirty="0"/>
              <a:t> Links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FC22E46-FFEC-C21E-49A4-F377CBE1D388}"/>
              </a:ext>
            </a:extLst>
          </p:cNvPr>
          <p:cNvSpPr txBox="1"/>
          <p:nvPr/>
        </p:nvSpPr>
        <p:spPr>
          <a:xfrm>
            <a:off x="287867" y="1422400"/>
            <a:ext cx="117348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b="1" noProof="0" dirty="0"/>
              <a:t>Official forms for thesis work: </a:t>
            </a:r>
            <a:r>
              <a:rPr lang="hu-HU" sz="2800" noProof="0" dirty="0">
                <a:hlinkClick r:id="rId2"/>
              </a:rPr>
              <a:t>https://kgk.uni-obuda.hu/en/thesis-information-recommended-thesis-topics-by-institutes/official-forms-for-thesis-work/</a:t>
            </a:r>
            <a:r>
              <a:rPr lang="hu-HU" sz="2800" noProof="0" dirty="0"/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b="1" noProof="0" dirty="0"/>
              <a:t>Thesis </a:t>
            </a:r>
            <a:r>
              <a:rPr lang="hu-HU" sz="2800" b="1" noProof="0" dirty="0"/>
              <a:t>s</a:t>
            </a:r>
            <a:r>
              <a:rPr lang="en-GB" sz="2800" b="1" noProof="0" dirty="0" err="1"/>
              <a:t>ubmission</a:t>
            </a:r>
            <a:r>
              <a:rPr lang="en-GB" sz="2800" b="1" noProof="0" dirty="0"/>
              <a:t> </a:t>
            </a:r>
            <a:r>
              <a:rPr lang="hu-HU" sz="2800" b="1" noProof="0" dirty="0"/>
              <a:t>p</a:t>
            </a:r>
            <a:r>
              <a:rPr lang="en-GB" sz="2800" b="1" noProof="0" dirty="0" err="1"/>
              <a:t>ortal</a:t>
            </a:r>
            <a:r>
              <a:rPr lang="hu-HU" sz="2800" b="1" dirty="0"/>
              <a:t>: </a:t>
            </a:r>
            <a:r>
              <a:rPr lang="hu-HU" sz="2800" dirty="0">
                <a:hlinkClick r:id="rId3"/>
              </a:rPr>
              <a:t>https://diploma.uni-obuda.hu/</a:t>
            </a:r>
            <a:r>
              <a:rPr lang="hu-HU" sz="2800" dirty="0"/>
              <a:t>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b="1" noProof="0" dirty="0"/>
              <a:t>Library databases </a:t>
            </a:r>
            <a:r>
              <a:rPr lang="en-GB" sz="2800" noProof="0" dirty="0"/>
              <a:t>(to collect and consult academic sources for your research): </a:t>
            </a:r>
            <a:r>
              <a:rPr lang="hu-HU" sz="2800" dirty="0">
                <a:solidFill>
                  <a:schemeClr val="bg1"/>
                </a:solidFill>
                <a:hlinkClick r:id="rId4"/>
              </a:rPr>
              <a:t>https://lib.uni-obuda.hu/adatbazisok</a:t>
            </a:r>
            <a:r>
              <a:rPr lang="hu-HU" sz="2800" dirty="0">
                <a:solidFill>
                  <a:schemeClr val="bg1"/>
                </a:solidFill>
              </a:rPr>
              <a:t> </a:t>
            </a:r>
            <a:endParaRPr lang="hu-HU" sz="2800" dirty="0"/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GB" sz="2800" b="1" noProof="0" dirty="0"/>
              <a:t>Scientific Students’ Conference (TDK) portal</a:t>
            </a:r>
            <a:r>
              <a:rPr lang="hu-HU" sz="2800" b="1" dirty="0"/>
              <a:t>: </a:t>
            </a:r>
            <a:r>
              <a:rPr lang="hu-HU" sz="2800" dirty="0">
                <a:hlinkClick r:id="rId5"/>
              </a:rPr>
              <a:t>https://tdk.kgk.uni-obuda.hu/index.php</a:t>
            </a:r>
            <a:r>
              <a:rPr lang="hu-HU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63565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91B69909-C79D-2A36-36AE-5035A5455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532" y="1825625"/>
            <a:ext cx="10473267" cy="25939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000" b="1" noProof="0" dirty="0"/>
              <a:t>Q&amp;A</a:t>
            </a:r>
          </a:p>
          <a:p>
            <a:pPr marL="0" indent="0" algn="ctr">
              <a:buNone/>
            </a:pPr>
            <a:r>
              <a:rPr lang="en-GB" sz="4000" noProof="0" dirty="0"/>
              <a:t>Please feel free to ask any questions regarding thesis writing and submission or the Scientific Students’ Conference!</a:t>
            </a:r>
          </a:p>
        </p:txBody>
      </p:sp>
    </p:spTree>
    <p:extLst>
      <p:ext uri="{BB962C8B-B14F-4D97-AF65-F5344CB8AC3E}">
        <p14:creationId xmlns:p14="http://schemas.microsoft.com/office/powerpoint/2010/main" val="936605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EE0A465-9D8E-B471-4C8F-C6FD97D84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7833" y="1625601"/>
            <a:ext cx="10456333" cy="2506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400" noProof="0" dirty="0"/>
              <a:t>Thank you for your time and attention!</a:t>
            </a:r>
          </a:p>
        </p:txBody>
      </p:sp>
    </p:spTree>
    <p:extLst>
      <p:ext uri="{BB962C8B-B14F-4D97-AF65-F5344CB8AC3E}">
        <p14:creationId xmlns:p14="http://schemas.microsoft.com/office/powerpoint/2010/main" val="3517595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3093</Words>
  <Application>Microsoft Office PowerPoint</Application>
  <PresentationFormat>Szélesvásznú</PresentationFormat>
  <Paragraphs>216</Paragraphs>
  <Slides>32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Wingdings</vt:lpstr>
      <vt:lpstr>Office-téma</vt:lpstr>
      <vt:lpstr>Thesis and TDK (Scientific Students’ Conference) Information Session</vt:lpstr>
      <vt:lpstr>Participants from the Faculty’s Advisory Team for International Students</vt:lpstr>
      <vt:lpstr>Agenda</vt:lpstr>
      <vt:lpstr>Important Deadlines and Dates</vt:lpstr>
      <vt:lpstr>Aim of the Thesis/Diploma Work</vt:lpstr>
      <vt:lpstr>Thesis Writing – The Process</vt:lpstr>
      <vt:lpstr>Thesis Submission Procedure</vt:lpstr>
      <vt:lpstr>Length of the Thesis</vt:lpstr>
      <vt:lpstr>PowerPoint-bemutató</vt:lpstr>
      <vt:lpstr>Presenting the Views of Others in your Literature Review</vt:lpstr>
      <vt:lpstr>Aim of the Literature Review</vt:lpstr>
      <vt:lpstr>In-text Citation for Short Direct Quotations</vt:lpstr>
      <vt:lpstr>In-text Citation for Short Direct Quotations</vt:lpstr>
      <vt:lpstr>In-Text Citation for Long Direct Quotations</vt:lpstr>
      <vt:lpstr>PowerPoint-bemutató</vt:lpstr>
      <vt:lpstr>PowerPoint-bemutató</vt:lpstr>
      <vt:lpstr>Paraphrasing a Source</vt:lpstr>
      <vt:lpstr>Using APA Style in your Thesis (In-text citations and full bibliographical entries)</vt:lpstr>
      <vt:lpstr>PowerPoint-bemutató</vt:lpstr>
      <vt:lpstr>PowerPoint-bemutató</vt:lpstr>
      <vt:lpstr>PowerPoint-bemutató</vt:lpstr>
      <vt:lpstr>PowerPoint-bemutató</vt:lpstr>
      <vt:lpstr>More Information on APA References</vt:lpstr>
      <vt:lpstr>PowerPoint-bemutató</vt:lpstr>
      <vt:lpstr>Open Access Websites and ÓE Library Database to Collect Academic Sources</vt:lpstr>
      <vt:lpstr>Information about the 64th Scientific Students’ Conference (TDK)</vt:lpstr>
      <vt:lpstr>Information about the 64th Scientific Students’ Conference (TDK) - DEADLINES</vt:lpstr>
      <vt:lpstr>The Benefits of TDK</vt:lpstr>
      <vt:lpstr>The Benefits of TDK</vt:lpstr>
      <vt:lpstr>Useful Links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 and Final Exam Information Session</dc:title>
  <dc:creator>Dr. Zsuzsanna Balázs</dc:creator>
  <cp:lastModifiedBy>Dr. Zsuzsanna Balázs</cp:lastModifiedBy>
  <cp:revision>77</cp:revision>
  <dcterms:created xsi:type="dcterms:W3CDTF">2025-10-12T12:10:01Z</dcterms:created>
  <dcterms:modified xsi:type="dcterms:W3CDTF">2026-09-21T15:07:12Z</dcterms:modified>
</cp:coreProperties>
</file>