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59" r:id="rId3"/>
    <p:sldId id="293" r:id="rId4"/>
    <p:sldId id="260" r:id="rId5"/>
    <p:sldId id="295" r:id="rId6"/>
    <p:sldId id="302" r:id="rId7"/>
    <p:sldId id="264" r:id="rId8"/>
    <p:sldId id="265" r:id="rId9"/>
    <p:sldId id="296" r:id="rId10"/>
    <p:sldId id="307" r:id="rId11"/>
    <p:sldId id="308" r:id="rId12"/>
    <p:sldId id="298" r:id="rId13"/>
    <p:sldId id="315" r:id="rId14"/>
    <p:sldId id="318" r:id="rId15"/>
    <p:sldId id="319" r:id="rId16"/>
    <p:sldId id="309" r:id="rId17"/>
    <p:sldId id="301" r:id="rId18"/>
    <p:sldId id="314" r:id="rId19"/>
    <p:sldId id="310" r:id="rId20"/>
    <p:sldId id="311" r:id="rId21"/>
    <p:sldId id="312" r:id="rId22"/>
    <p:sldId id="316" r:id="rId23"/>
    <p:sldId id="317" r:id="rId24"/>
    <p:sldId id="299" r:id="rId2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zma-Loraszkó Andrea" initials="KA" lastIdx="2" clrIdx="0">
    <p:extLst>
      <p:ext uri="{19B8F6BF-5375-455C-9EA6-DF929625EA0E}">
        <p15:presenceInfo xmlns:p15="http://schemas.microsoft.com/office/powerpoint/2012/main" userId="S-1-5-21-2310881575-2768554087-596855223-1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AF17"/>
    <a:srgbClr val="151F39"/>
    <a:srgbClr val="FCC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4C62-9789-4E7B-9791-67C356944D59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7DCE6-13A6-417F-8696-06563C69DC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8967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4C62-9789-4E7B-9791-67C356944D59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7DCE6-13A6-417F-8696-06563C69DC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3850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4C62-9789-4E7B-9791-67C356944D59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7DCE6-13A6-417F-8696-06563C69DC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4210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4C62-9789-4E7B-9791-67C356944D59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7DCE6-13A6-417F-8696-06563C69DC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6264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4C62-9789-4E7B-9791-67C356944D59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7DCE6-13A6-417F-8696-06563C69DC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97860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4C62-9789-4E7B-9791-67C356944D59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7DCE6-13A6-417F-8696-06563C69DC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2212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4C62-9789-4E7B-9791-67C356944D59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7DCE6-13A6-417F-8696-06563C69DC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1641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4C62-9789-4E7B-9791-67C356944D59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7DCE6-13A6-417F-8696-06563C69DC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9108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4C62-9789-4E7B-9791-67C356944D59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7DCE6-13A6-417F-8696-06563C69DC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6227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4C62-9789-4E7B-9791-67C356944D59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7DCE6-13A6-417F-8696-06563C69DC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115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4C62-9789-4E7B-9791-67C356944D59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7DCE6-13A6-417F-8696-06563C69DC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2132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54C62-9789-4E7B-9791-67C356944D59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7DCE6-13A6-417F-8696-06563C69DC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7363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kmooc.uni-obuda.hu/" TargetMode="External"/><Relationship Id="rId5" Type="http://schemas.openxmlformats.org/officeDocument/2006/relationships/hyperlink" Target="https://o365.uni-obuda.hu/" TargetMode="External"/><Relationship Id="rId4" Type="http://schemas.openxmlformats.org/officeDocument/2006/relationships/hyperlink" Target="https://elearning.uni-obuda.hu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uni-obuda.hu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neptun.uni-obuda.hu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gk.uni-obuda.hu/mintatantervek/" TargetMode="External"/><Relationship Id="rId5" Type="http://schemas.openxmlformats.org/officeDocument/2006/relationships/hyperlink" Target="https://tantargy.kgk.uni-obuda.hu/" TargetMode="External"/><Relationship Id="rId4" Type="http://schemas.openxmlformats.org/officeDocument/2006/relationships/hyperlink" Target="https://kgk.uni-obuda.hu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gk.uni-obuda.hu/teritesi-dijak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F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2699659" y="4672482"/>
            <a:ext cx="9144000" cy="817005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TEHETSÉG. SIKER. KÖZÖSSÉG</a:t>
            </a:r>
            <a:endParaRPr lang="en-GB" sz="4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36" y="412395"/>
            <a:ext cx="9168403" cy="541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295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40079" y="2053640"/>
            <a:ext cx="4193178" cy="2818575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PATRONÁLÁS</a:t>
            </a:r>
            <a:br>
              <a:rPr lang="hu-HU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GB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artalom helye 2"/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endParaRPr lang="hu-HU" sz="2400" u="sng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hu-HU" sz="2400" u="sng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GB" sz="2400" dirty="0">
              <a:solidFill>
                <a:srgbClr val="000000"/>
              </a:solidFill>
            </a:endParaRPr>
          </a:p>
        </p:txBody>
      </p:sp>
      <p:pic>
        <p:nvPicPr>
          <p:cNvPr id="14" name="Kép 13" descr="A képen aláírás, leállítás látható&#10;&#10;Automatikusan generált leírás">
            <a:extLst>
              <a:ext uri="{FF2B5EF4-FFF2-40B4-BE49-F238E27FC236}">
                <a16:creationId xmlns:a16="http://schemas.microsoft.com/office/drawing/2014/main" id="{BD6A9D92-BAFD-45E9-9BE4-ACDE14CF875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361" y="230366"/>
            <a:ext cx="6406026" cy="1143000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4E5C8FFC-5C16-4D5C-BC4E-536DDF2CF294}"/>
              </a:ext>
            </a:extLst>
          </p:cNvPr>
          <p:cNvSpPr txBox="1"/>
          <p:nvPr/>
        </p:nvSpPr>
        <p:spPr>
          <a:xfrm>
            <a:off x="5721531" y="2194560"/>
            <a:ext cx="56751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/>
              <a:t>MOODLE RENDSZER</a:t>
            </a:r>
          </a:p>
          <a:p>
            <a:endParaRPr lang="hu-HU" sz="2400" b="1" dirty="0"/>
          </a:p>
          <a:p>
            <a:endParaRPr lang="hu-HU" sz="2400" b="1" dirty="0"/>
          </a:p>
          <a:p>
            <a:r>
              <a:rPr lang="hu-HU" sz="2400" b="1" dirty="0"/>
              <a:t>TEAMS – BÁRMIKOR LEHET ÍRNI, 2 HETENTE ONLINE FOGADÓÓRA</a:t>
            </a:r>
          </a:p>
        </p:txBody>
      </p:sp>
    </p:spTree>
    <p:extLst>
      <p:ext uri="{BB962C8B-B14F-4D97-AF65-F5344CB8AC3E}">
        <p14:creationId xmlns:p14="http://schemas.microsoft.com/office/powerpoint/2010/main" val="4032166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40079" y="2053640"/>
            <a:ext cx="4193178" cy="2818575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PATRONÁLÁS</a:t>
            </a:r>
            <a:br>
              <a:rPr lang="hu-HU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GB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artalom helye 2"/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endParaRPr lang="hu-HU" sz="2400" u="sng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hu-HU" sz="2400" u="sng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GB" sz="2400" dirty="0">
              <a:solidFill>
                <a:srgbClr val="000000"/>
              </a:solidFill>
            </a:endParaRPr>
          </a:p>
        </p:txBody>
      </p:sp>
      <p:pic>
        <p:nvPicPr>
          <p:cNvPr id="14" name="Kép 13" descr="A képen aláírás, leállítás látható&#10;&#10;Automatikusan generált leírás">
            <a:extLst>
              <a:ext uri="{FF2B5EF4-FFF2-40B4-BE49-F238E27FC236}">
                <a16:creationId xmlns:a16="http://schemas.microsoft.com/office/drawing/2014/main" id="{BD6A9D92-BAFD-45E9-9BE4-ACDE14CF875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361" y="230366"/>
            <a:ext cx="6406026" cy="1143000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4E5C8FFC-5C16-4D5C-BC4E-536DDF2CF294}"/>
              </a:ext>
            </a:extLst>
          </p:cNvPr>
          <p:cNvSpPr txBox="1"/>
          <p:nvPr/>
        </p:nvSpPr>
        <p:spPr>
          <a:xfrm>
            <a:off x="5312362" y="2933223"/>
            <a:ext cx="62688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>
                <a:hlinkClick r:id="rId4"/>
              </a:rPr>
              <a:t>https://elearning.uni-obuda.hu/</a:t>
            </a:r>
            <a:endParaRPr lang="hu-HU" sz="3200" b="1" dirty="0"/>
          </a:p>
          <a:p>
            <a:endParaRPr lang="hu-HU" sz="3200" b="1" dirty="0"/>
          </a:p>
          <a:p>
            <a:r>
              <a:rPr lang="hu-HU" sz="3200" b="1" dirty="0">
                <a:hlinkClick r:id="rId5"/>
              </a:rPr>
              <a:t>https://o365.uni-obuda.hu/</a:t>
            </a:r>
            <a:endParaRPr lang="hu-HU" sz="3200" b="1" dirty="0"/>
          </a:p>
          <a:p>
            <a:endParaRPr lang="hu-HU" sz="3200" b="1" dirty="0"/>
          </a:p>
          <a:p>
            <a:r>
              <a:rPr lang="hu-HU" sz="3200" b="1" dirty="0">
                <a:hlinkClick r:id="rId6"/>
              </a:rPr>
              <a:t>https://www.kmooc.uni-obuda.hu/</a:t>
            </a:r>
            <a:endParaRPr lang="hu-HU" sz="3200" b="1" dirty="0"/>
          </a:p>
          <a:p>
            <a:endParaRPr lang="hu-HU" sz="3200" b="1" dirty="0"/>
          </a:p>
          <a:p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val="2071449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99A8B4F-0FED-46C0-9186-5A8E116D8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6861EE-7660-46C9-80BD-173B8F745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13972" y="2365710"/>
            <a:ext cx="6318649" cy="3192575"/>
          </a:xfrm>
        </p:spPr>
        <p:txBody>
          <a:bodyPr>
            <a:normAutofit fontScale="90000"/>
          </a:bodyPr>
          <a:lstStyle/>
          <a:p>
            <a: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TANTERV</a:t>
            </a: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https://kgk.uni-obuda.hu/mintatantervek/</a:t>
            </a: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TANTERVTŐL VALÓ ELTÉRÉS KÖVETKEZMÉNYEI</a:t>
            </a: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SZABADON VÁLASZTHATÓ</a:t>
            </a: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KRITÉRIUMTÁRGYAK</a:t>
            </a: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TESTNEVELÉS</a:t>
            </a: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GB" sz="36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8A69B74-22E3-47CC-823F-18BE7930C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636" y="2960687"/>
            <a:ext cx="2668748" cy="2668748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71">
            <a:extLst>
              <a:ext uri="{FF2B5EF4-FFF2-40B4-BE49-F238E27FC236}">
                <a16:creationId xmlns:a16="http://schemas.microsoft.com/office/drawing/2014/main" id="{1778637B-5DB8-4A75-B2E6-FC2B1BB9A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014" y="2"/>
            <a:ext cx="4034987" cy="3428147"/>
          </a:xfrm>
          <a:custGeom>
            <a:avLst/>
            <a:gdLst>
              <a:gd name="connsiteX0" fmla="*/ 350825 w 4034987"/>
              <a:gd name="connsiteY0" fmla="*/ 0 h 3428147"/>
              <a:gd name="connsiteX1" fmla="*/ 4034987 w 4034987"/>
              <a:gd name="connsiteY1" fmla="*/ 0 h 3428147"/>
              <a:gd name="connsiteX2" fmla="*/ 4034987 w 4034987"/>
              <a:gd name="connsiteY2" fmla="*/ 2505205 h 3428147"/>
              <a:gd name="connsiteX3" fmla="*/ 3951822 w 4034987"/>
              <a:gd name="connsiteY3" fmla="*/ 2616420 h 3428147"/>
              <a:gd name="connsiteX4" fmla="*/ 2230590 w 4034987"/>
              <a:gd name="connsiteY4" fmla="*/ 3428147 h 3428147"/>
              <a:gd name="connsiteX5" fmla="*/ 0 w 4034987"/>
              <a:gd name="connsiteY5" fmla="*/ 1197557 h 3428147"/>
              <a:gd name="connsiteX6" fmla="*/ 269220 w 4034987"/>
              <a:gd name="connsiteY6" fmla="*/ 134326 h 3428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34987" h="3428147">
                <a:moveTo>
                  <a:pt x="350825" y="0"/>
                </a:moveTo>
                <a:lnTo>
                  <a:pt x="4034987" y="0"/>
                </a:lnTo>
                <a:lnTo>
                  <a:pt x="4034987" y="2505205"/>
                </a:lnTo>
                <a:lnTo>
                  <a:pt x="3951822" y="2616420"/>
                </a:lnTo>
                <a:cubicBezTo>
                  <a:pt x="3542699" y="3112162"/>
                  <a:pt x="2923546" y="3428147"/>
                  <a:pt x="2230590" y="3428147"/>
                </a:cubicBezTo>
                <a:cubicBezTo>
                  <a:pt x="998669" y="3428147"/>
                  <a:pt x="0" y="2429478"/>
                  <a:pt x="0" y="1197557"/>
                </a:cubicBezTo>
                <a:cubicBezTo>
                  <a:pt x="0" y="812582"/>
                  <a:pt x="97526" y="450385"/>
                  <a:pt x="269220" y="134326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844" y="1107913"/>
            <a:ext cx="3205839" cy="635390"/>
          </a:xfrm>
          <a:prstGeom prst="rect">
            <a:avLst/>
          </a:prstGeom>
        </p:spPr>
      </p:pic>
      <p:sp>
        <p:nvSpPr>
          <p:cNvPr id="21" name="Freeform 75">
            <a:extLst>
              <a:ext uri="{FF2B5EF4-FFF2-40B4-BE49-F238E27FC236}">
                <a16:creationId xmlns:a16="http://schemas.microsoft.com/office/drawing/2014/main" id="{0035A30C-45F3-4EFB-B2E8-6E2A11843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59131" y="4258570"/>
            <a:ext cx="3132869" cy="2599430"/>
          </a:xfrm>
          <a:custGeom>
            <a:avLst/>
            <a:gdLst>
              <a:gd name="connsiteX0" fmla="*/ 1612418 w 3061881"/>
              <a:gd name="connsiteY0" fmla="*/ 0 h 2540529"/>
              <a:gd name="connsiteX1" fmla="*/ 3030226 w 3061881"/>
              <a:gd name="connsiteY1" fmla="*/ 843844 h 2540529"/>
              <a:gd name="connsiteX2" fmla="*/ 3061881 w 3061881"/>
              <a:gd name="connsiteY2" fmla="*/ 909556 h 2540529"/>
              <a:gd name="connsiteX3" fmla="*/ 3061881 w 3061881"/>
              <a:gd name="connsiteY3" fmla="*/ 2315281 h 2540529"/>
              <a:gd name="connsiteX4" fmla="*/ 3030226 w 3061881"/>
              <a:gd name="connsiteY4" fmla="*/ 2380992 h 2540529"/>
              <a:gd name="connsiteX5" fmla="*/ 2949460 w 3061881"/>
              <a:gd name="connsiteY5" fmla="*/ 2513937 h 2540529"/>
              <a:gd name="connsiteX6" fmla="*/ 2929575 w 3061881"/>
              <a:gd name="connsiteY6" fmla="*/ 2540529 h 2540529"/>
              <a:gd name="connsiteX7" fmla="*/ 295261 w 3061881"/>
              <a:gd name="connsiteY7" fmla="*/ 2540529 h 2540529"/>
              <a:gd name="connsiteX8" fmla="*/ 275376 w 3061881"/>
              <a:gd name="connsiteY8" fmla="*/ 2513937 h 2540529"/>
              <a:gd name="connsiteX9" fmla="*/ 0 w 3061881"/>
              <a:gd name="connsiteY9" fmla="*/ 1612418 h 2540529"/>
              <a:gd name="connsiteX10" fmla="*/ 1612418 w 3061881"/>
              <a:gd name="connsiteY10" fmla="*/ 0 h 254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61881" h="2540529">
                <a:moveTo>
                  <a:pt x="1612418" y="0"/>
                </a:moveTo>
                <a:cubicBezTo>
                  <a:pt x="2224646" y="0"/>
                  <a:pt x="2757180" y="341213"/>
                  <a:pt x="3030226" y="843844"/>
                </a:cubicBezTo>
                <a:lnTo>
                  <a:pt x="3061881" y="909556"/>
                </a:lnTo>
                <a:lnTo>
                  <a:pt x="3061881" y="2315281"/>
                </a:lnTo>
                <a:lnTo>
                  <a:pt x="3030226" y="2380992"/>
                </a:lnTo>
                <a:cubicBezTo>
                  <a:pt x="3005404" y="2426686"/>
                  <a:pt x="2978437" y="2471046"/>
                  <a:pt x="2949460" y="2513937"/>
                </a:cubicBezTo>
                <a:lnTo>
                  <a:pt x="2929575" y="2540529"/>
                </a:lnTo>
                <a:lnTo>
                  <a:pt x="295261" y="2540529"/>
                </a:lnTo>
                <a:lnTo>
                  <a:pt x="275376" y="2513937"/>
                </a:lnTo>
                <a:cubicBezTo>
                  <a:pt x="101518" y="2256593"/>
                  <a:pt x="0" y="1946361"/>
                  <a:pt x="0" y="1612418"/>
                </a:cubicBezTo>
                <a:cubicBezTo>
                  <a:pt x="0" y="721904"/>
                  <a:pt x="721904" y="0"/>
                  <a:pt x="1612418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Kép 5" descr="A képen aláírás, leállítás látható&#10;&#10;Automatikusan generált leírás">
            <a:extLst>
              <a:ext uri="{FF2B5EF4-FFF2-40B4-BE49-F238E27FC236}">
                <a16:creationId xmlns:a16="http://schemas.microsoft.com/office/drawing/2014/main" id="{D5A350CA-9AE2-45E9-AFA2-F59C1A3A612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169" y="638279"/>
            <a:ext cx="5040924" cy="99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30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99A8B4F-0FED-46C0-9186-5A8E116D8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6861EE-7660-46C9-80BD-173B8F745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4093" y="1831861"/>
            <a:ext cx="10061871" cy="3192575"/>
          </a:xfrm>
        </p:spPr>
        <p:txBody>
          <a:bodyPr>
            <a:normAutofit fontScale="90000"/>
          </a:bodyPr>
          <a:lstStyle/>
          <a:p>
            <a: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TANTERV</a:t>
            </a: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TANTÁRGYAK KÖVETELMÉNYEI</a:t>
            </a: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OKTATÓ ELSŐ ÓRÁN </a:t>
            </a: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MEGENGEDETT HIÁNYZÁS.</a:t>
            </a: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GB" sz="36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8A69B74-22E3-47CC-823F-18BE7930C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636" y="2960687"/>
            <a:ext cx="2668748" cy="2668748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71">
            <a:extLst>
              <a:ext uri="{FF2B5EF4-FFF2-40B4-BE49-F238E27FC236}">
                <a16:creationId xmlns:a16="http://schemas.microsoft.com/office/drawing/2014/main" id="{1778637B-5DB8-4A75-B2E6-FC2B1BB9A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014" y="2"/>
            <a:ext cx="4034987" cy="3428147"/>
          </a:xfrm>
          <a:custGeom>
            <a:avLst/>
            <a:gdLst>
              <a:gd name="connsiteX0" fmla="*/ 350825 w 4034987"/>
              <a:gd name="connsiteY0" fmla="*/ 0 h 3428147"/>
              <a:gd name="connsiteX1" fmla="*/ 4034987 w 4034987"/>
              <a:gd name="connsiteY1" fmla="*/ 0 h 3428147"/>
              <a:gd name="connsiteX2" fmla="*/ 4034987 w 4034987"/>
              <a:gd name="connsiteY2" fmla="*/ 2505205 h 3428147"/>
              <a:gd name="connsiteX3" fmla="*/ 3951822 w 4034987"/>
              <a:gd name="connsiteY3" fmla="*/ 2616420 h 3428147"/>
              <a:gd name="connsiteX4" fmla="*/ 2230590 w 4034987"/>
              <a:gd name="connsiteY4" fmla="*/ 3428147 h 3428147"/>
              <a:gd name="connsiteX5" fmla="*/ 0 w 4034987"/>
              <a:gd name="connsiteY5" fmla="*/ 1197557 h 3428147"/>
              <a:gd name="connsiteX6" fmla="*/ 269220 w 4034987"/>
              <a:gd name="connsiteY6" fmla="*/ 134326 h 3428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34987" h="3428147">
                <a:moveTo>
                  <a:pt x="350825" y="0"/>
                </a:moveTo>
                <a:lnTo>
                  <a:pt x="4034987" y="0"/>
                </a:lnTo>
                <a:lnTo>
                  <a:pt x="4034987" y="2505205"/>
                </a:lnTo>
                <a:lnTo>
                  <a:pt x="3951822" y="2616420"/>
                </a:lnTo>
                <a:cubicBezTo>
                  <a:pt x="3542699" y="3112162"/>
                  <a:pt x="2923546" y="3428147"/>
                  <a:pt x="2230590" y="3428147"/>
                </a:cubicBezTo>
                <a:cubicBezTo>
                  <a:pt x="998669" y="3428147"/>
                  <a:pt x="0" y="2429478"/>
                  <a:pt x="0" y="1197557"/>
                </a:cubicBezTo>
                <a:cubicBezTo>
                  <a:pt x="0" y="812582"/>
                  <a:pt x="97526" y="450385"/>
                  <a:pt x="269220" y="134326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844" y="1107913"/>
            <a:ext cx="3205839" cy="635390"/>
          </a:xfrm>
          <a:prstGeom prst="rect">
            <a:avLst/>
          </a:prstGeom>
        </p:spPr>
      </p:pic>
      <p:sp>
        <p:nvSpPr>
          <p:cNvPr id="21" name="Freeform 75">
            <a:extLst>
              <a:ext uri="{FF2B5EF4-FFF2-40B4-BE49-F238E27FC236}">
                <a16:creationId xmlns:a16="http://schemas.microsoft.com/office/drawing/2014/main" id="{0035A30C-45F3-4EFB-B2E8-6E2A11843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59131" y="4258570"/>
            <a:ext cx="3132869" cy="2599430"/>
          </a:xfrm>
          <a:custGeom>
            <a:avLst/>
            <a:gdLst>
              <a:gd name="connsiteX0" fmla="*/ 1612418 w 3061881"/>
              <a:gd name="connsiteY0" fmla="*/ 0 h 2540529"/>
              <a:gd name="connsiteX1" fmla="*/ 3030226 w 3061881"/>
              <a:gd name="connsiteY1" fmla="*/ 843844 h 2540529"/>
              <a:gd name="connsiteX2" fmla="*/ 3061881 w 3061881"/>
              <a:gd name="connsiteY2" fmla="*/ 909556 h 2540529"/>
              <a:gd name="connsiteX3" fmla="*/ 3061881 w 3061881"/>
              <a:gd name="connsiteY3" fmla="*/ 2315281 h 2540529"/>
              <a:gd name="connsiteX4" fmla="*/ 3030226 w 3061881"/>
              <a:gd name="connsiteY4" fmla="*/ 2380992 h 2540529"/>
              <a:gd name="connsiteX5" fmla="*/ 2949460 w 3061881"/>
              <a:gd name="connsiteY5" fmla="*/ 2513937 h 2540529"/>
              <a:gd name="connsiteX6" fmla="*/ 2929575 w 3061881"/>
              <a:gd name="connsiteY6" fmla="*/ 2540529 h 2540529"/>
              <a:gd name="connsiteX7" fmla="*/ 295261 w 3061881"/>
              <a:gd name="connsiteY7" fmla="*/ 2540529 h 2540529"/>
              <a:gd name="connsiteX8" fmla="*/ 275376 w 3061881"/>
              <a:gd name="connsiteY8" fmla="*/ 2513937 h 2540529"/>
              <a:gd name="connsiteX9" fmla="*/ 0 w 3061881"/>
              <a:gd name="connsiteY9" fmla="*/ 1612418 h 2540529"/>
              <a:gd name="connsiteX10" fmla="*/ 1612418 w 3061881"/>
              <a:gd name="connsiteY10" fmla="*/ 0 h 254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61881" h="2540529">
                <a:moveTo>
                  <a:pt x="1612418" y="0"/>
                </a:moveTo>
                <a:cubicBezTo>
                  <a:pt x="2224646" y="0"/>
                  <a:pt x="2757180" y="341213"/>
                  <a:pt x="3030226" y="843844"/>
                </a:cubicBezTo>
                <a:lnTo>
                  <a:pt x="3061881" y="909556"/>
                </a:lnTo>
                <a:lnTo>
                  <a:pt x="3061881" y="2315281"/>
                </a:lnTo>
                <a:lnTo>
                  <a:pt x="3030226" y="2380992"/>
                </a:lnTo>
                <a:cubicBezTo>
                  <a:pt x="3005404" y="2426686"/>
                  <a:pt x="2978437" y="2471046"/>
                  <a:pt x="2949460" y="2513937"/>
                </a:cubicBezTo>
                <a:lnTo>
                  <a:pt x="2929575" y="2540529"/>
                </a:lnTo>
                <a:lnTo>
                  <a:pt x="295261" y="2540529"/>
                </a:lnTo>
                <a:lnTo>
                  <a:pt x="275376" y="2513937"/>
                </a:lnTo>
                <a:cubicBezTo>
                  <a:pt x="101518" y="2256593"/>
                  <a:pt x="0" y="1946361"/>
                  <a:pt x="0" y="1612418"/>
                </a:cubicBezTo>
                <a:cubicBezTo>
                  <a:pt x="0" y="721904"/>
                  <a:pt x="721904" y="0"/>
                  <a:pt x="1612418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Kép 5" descr="A képen aláírás, leállítás látható&#10;&#10;Automatikusan generált leírás">
            <a:extLst>
              <a:ext uri="{FF2B5EF4-FFF2-40B4-BE49-F238E27FC236}">
                <a16:creationId xmlns:a16="http://schemas.microsoft.com/office/drawing/2014/main" id="{D5A350CA-9AE2-45E9-AFA2-F59C1A3A612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169" y="638279"/>
            <a:ext cx="5040924" cy="99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232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99A8B4F-0FED-46C0-9186-5A8E116D8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6861EE-7660-46C9-80BD-173B8F745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9991" y="582599"/>
            <a:ext cx="6583177" cy="2531417"/>
          </a:xfrm>
          <a:solidFill>
            <a:schemeClr val="bg1">
              <a:alpha val="0"/>
            </a:schemeClr>
          </a:solidFill>
        </p:spPr>
        <p:txBody>
          <a:bodyPr>
            <a:normAutofit fontScale="90000"/>
          </a:bodyPr>
          <a:lstStyle/>
          <a:p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3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GB" sz="36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8A69B74-22E3-47CC-823F-18BE7930C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636" y="2960687"/>
            <a:ext cx="2668748" cy="2668748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71">
            <a:extLst>
              <a:ext uri="{FF2B5EF4-FFF2-40B4-BE49-F238E27FC236}">
                <a16:creationId xmlns:a16="http://schemas.microsoft.com/office/drawing/2014/main" id="{1778637B-5DB8-4A75-B2E6-FC2B1BB9A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014" y="2"/>
            <a:ext cx="4034987" cy="3428147"/>
          </a:xfrm>
          <a:custGeom>
            <a:avLst/>
            <a:gdLst>
              <a:gd name="connsiteX0" fmla="*/ 350825 w 4034987"/>
              <a:gd name="connsiteY0" fmla="*/ 0 h 3428147"/>
              <a:gd name="connsiteX1" fmla="*/ 4034987 w 4034987"/>
              <a:gd name="connsiteY1" fmla="*/ 0 h 3428147"/>
              <a:gd name="connsiteX2" fmla="*/ 4034987 w 4034987"/>
              <a:gd name="connsiteY2" fmla="*/ 2505205 h 3428147"/>
              <a:gd name="connsiteX3" fmla="*/ 3951822 w 4034987"/>
              <a:gd name="connsiteY3" fmla="*/ 2616420 h 3428147"/>
              <a:gd name="connsiteX4" fmla="*/ 2230590 w 4034987"/>
              <a:gd name="connsiteY4" fmla="*/ 3428147 h 3428147"/>
              <a:gd name="connsiteX5" fmla="*/ 0 w 4034987"/>
              <a:gd name="connsiteY5" fmla="*/ 1197557 h 3428147"/>
              <a:gd name="connsiteX6" fmla="*/ 269220 w 4034987"/>
              <a:gd name="connsiteY6" fmla="*/ 134326 h 3428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34987" h="3428147">
                <a:moveTo>
                  <a:pt x="350825" y="0"/>
                </a:moveTo>
                <a:lnTo>
                  <a:pt x="4034987" y="0"/>
                </a:lnTo>
                <a:lnTo>
                  <a:pt x="4034987" y="2505205"/>
                </a:lnTo>
                <a:lnTo>
                  <a:pt x="3951822" y="2616420"/>
                </a:lnTo>
                <a:cubicBezTo>
                  <a:pt x="3542699" y="3112162"/>
                  <a:pt x="2923546" y="3428147"/>
                  <a:pt x="2230590" y="3428147"/>
                </a:cubicBezTo>
                <a:cubicBezTo>
                  <a:pt x="998669" y="3428147"/>
                  <a:pt x="0" y="2429478"/>
                  <a:pt x="0" y="1197557"/>
                </a:cubicBezTo>
                <a:cubicBezTo>
                  <a:pt x="0" y="812582"/>
                  <a:pt x="97526" y="450385"/>
                  <a:pt x="269220" y="134326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844" y="1107913"/>
            <a:ext cx="3205839" cy="635390"/>
          </a:xfrm>
          <a:prstGeom prst="rect">
            <a:avLst/>
          </a:prstGeom>
        </p:spPr>
      </p:pic>
      <p:sp>
        <p:nvSpPr>
          <p:cNvPr id="21" name="Freeform 75">
            <a:extLst>
              <a:ext uri="{FF2B5EF4-FFF2-40B4-BE49-F238E27FC236}">
                <a16:creationId xmlns:a16="http://schemas.microsoft.com/office/drawing/2014/main" id="{0035A30C-45F3-4EFB-B2E8-6E2A11843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59131" y="4258570"/>
            <a:ext cx="3132869" cy="2599430"/>
          </a:xfrm>
          <a:custGeom>
            <a:avLst/>
            <a:gdLst>
              <a:gd name="connsiteX0" fmla="*/ 1612418 w 3061881"/>
              <a:gd name="connsiteY0" fmla="*/ 0 h 2540529"/>
              <a:gd name="connsiteX1" fmla="*/ 3030226 w 3061881"/>
              <a:gd name="connsiteY1" fmla="*/ 843844 h 2540529"/>
              <a:gd name="connsiteX2" fmla="*/ 3061881 w 3061881"/>
              <a:gd name="connsiteY2" fmla="*/ 909556 h 2540529"/>
              <a:gd name="connsiteX3" fmla="*/ 3061881 w 3061881"/>
              <a:gd name="connsiteY3" fmla="*/ 2315281 h 2540529"/>
              <a:gd name="connsiteX4" fmla="*/ 3030226 w 3061881"/>
              <a:gd name="connsiteY4" fmla="*/ 2380992 h 2540529"/>
              <a:gd name="connsiteX5" fmla="*/ 2949460 w 3061881"/>
              <a:gd name="connsiteY5" fmla="*/ 2513937 h 2540529"/>
              <a:gd name="connsiteX6" fmla="*/ 2929575 w 3061881"/>
              <a:gd name="connsiteY6" fmla="*/ 2540529 h 2540529"/>
              <a:gd name="connsiteX7" fmla="*/ 295261 w 3061881"/>
              <a:gd name="connsiteY7" fmla="*/ 2540529 h 2540529"/>
              <a:gd name="connsiteX8" fmla="*/ 275376 w 3061881"/>
              <a:gd name="connsiteY8" fmla="*/ 2513937 h 2540529"/>
              <a:gd name="connsiteX9" fmla="*/ 0 w 3061881"/>
              <a:gd name="connsiteY9" fmla="*/ 1612418 h 2540529"/>
              <a:gd name="connsiteX10" fmla="*/ 1612418 w 3061881"/>
              <a:gd name="connsiteY10" fmla="*/ 0 h 254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61881" h="2540529">
                <a:moveTo>
                  <a:pt x="1612418" y="0"/>
                </a:moveTo>
                <a:cubicBezTo>
                  <a:pt x="2224646" y="0"/>
                  <a:pt x="2757180" y="341213"/>
                  <a:pt x="3030226" y="843844"/>
                </a:cubicBezTo>
                <a:lnTo>
                  <a:pt x="3061881" y="909556"/>
                </a:lnTo>
                <a:lnTo>
                  <a:pt x="3061881" y="2315281"/>
                </a:lnTo>
                <a:lnTo>
                  <a:pt x="3030226" y="2380992"/>
                </a:lnTo>
                <a:cubicBezTo>
                  <a:pt x="3005404" y="2426686"/>
                  <a:pt x="2978437" y="2471046"/>
                  <a:pt x="2949460" y="2513937"/>
                </a:cubicBezTo>
                <a:lnTo>
                  <a:pt x="2929575" y="2540529"/>
                </a:lnTo>
                <a:lnTo>
                  <a:pt x="295261" y="2540529"/>
                </a:lnTo>
                <a:lnTo>
                  <a:pt x="275376" y="2513937"/>
                </a:lnTo>
                <a:cubicBezTo>
                  <a:pt x="101518" y="2256593"/>
                  <a:pt x="0" y="1946361"/>
                  <a:pt x="0" y="1612418"/>
                </a:cubicBezTo>
                <a:cubicBezTo>
                  <a:pt x="0" y="721904"/>
                  <a:pt x="721904" y="0"/>
                  <a:pt x="1612418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Kép 5" descr="A képen aláírás, leállítás látható&#10;&#10;Automatikusan generált leírás">
            <a:extLst>
              <a:ext uri="{FF2B5EF4-FFF2-40B4-BE49-F238E27FC236}">
                <a16:creationId xmlns:a16="http://schemas.microsoft.com/office/drawing/2014/main" id="{D5A350CA-9AE2-45E9-AFA2-F59C1A3A612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169" y="638279"/>
            <a:ext cx="5040924" cy="992895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07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A képen aláírás, leállítás látható&#10;&#10;Automatikusan generált leírás">
            <a:extLst>
              <a:ext uri="{FF2B5EF4-FFF2-40B4-BE49-F238E27FC236}">
                <a16:creationId xmlns:a16="http://schemas.microsoft.com/office/drawing/2014/main" id="{D5A350CA-9AE2-45E9-AFA2-F59C1A3A612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838" y="230775"/>
            <a:ext cx="5040924" cy="992895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85191" y="1043609"/>
            <a:ext cx="969065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E-MAIL CÍM</a:t>
            </a:r>
            <a:br>
              <a:rPr lang="hu-HU" sz="2800" b="1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2800" b="1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2800" b="1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NEPTUN ÜZENETEK</a:t>
            </a:r>
            <a:br>
              <a:rPr lang="hu-HU" sz="2800" b="1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sz="2800" b="1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2800" b="1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KOMMUNIKÁCIÓ</a:t>
            </a:r>
            <a:br>
              <a:rPr lang="hu-HU" sz="2800" b="1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2800" b="1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- PROBLÉMA ESETÉN AZONNALI JELZÉS</a:t>
            </a:r>
            <a:br>
              <a:rPr lang="hu-HU" sz="2800" b="1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2800" b="1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- MINDIG MENJENEK UTÁNA A MEGOLDÁSNAK, NE VÁRJANAK CSODÁRA</a:t>
            </a:r>
            <a:br>
              <a:rPr lang="hu-HU" sz="2800" b="1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2800" b="1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- HA NEM ÉRKEZIK VÁLASZ E-MAILRE: OKTATÓI FOGADÓÓRA, FÉLFOGADÁSI IDŐ</a:t>
            </a:r>
          </a:p>
          <a:p>
            <a:pPr marL="457200" indent="-457200">
              <a:buFontTx/>
              <a:buChar char="-"/>
            </a:pPr>
            <a:r>
              <a:rPr lang="hu-HU" sz="2800" b="1" dirty="0">
                <a:solidFill>
                  <a:srgbClr val="000000"/>
                </a:solidFill>
              </a:rPr>
              <a:t>INFORMÁCIÓKAT NE EGYMÁSTÓL SZEREZZENEK BE</a:t>
            </a:r>
          </a:p>
          <a:p>
            <a:pPr marL="457200" indent="-457200">
              <a:buFontTx/>
              <a:buChar char="-"/>
            </a:pPr>
            <a:r>
              <a:rPr lang="hu-HU" sz="2800" b="1" dirty="0">
                <a:solidFill>
                  <a:srgbClr val="000000"/>
                </a:solidFill>
              </a:rPr>
              <a:t>HATÁRIDŐK: A FIGYELMETLENSÉG KOMOLY ÖSSZEGEKBE KERÜLHET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2642275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99A8B4F-0FED-46C0-9186-5A8E116D8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6861EE-7660-46C9-80BD-173B8F745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38A69B74-22E3-47CC-823F-18BE7930C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636" y="2960687"/>
            <a:ext cx="2668748" cy="2668748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71">
            <a:extLst>
              <a:ext uri="{FF2B5EF4-FFF2-40B4-BE49-F238E27FC236}">
                <a16:creationId xmlns:a16="http://schemas.microsoft.com/office/drawing/2014/main" id="{1778637B-5DB8-4A75-B2E6-FC2B1BB9A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014" y="2"/>
            <a:ext cx="4034987" cy="3428147"/>
          </a:xfrm>
          <a:custGeom>
            <a:avLst/>
            <a:gdLst>
              <a:gd name="connsiteX0" fmla="*/ 350825 w 4034987"/>
              <a:gd name="connsiteY0" fmla="*/ 0 h 3428147"/>
              <a:gd name="connsiteX1" fmla="*/ 4034987 w 4034987"/>
              <a:gd name="connsiteY1" fmla="*/ 0 h 3428147"/>
              <a:gd name="connsiteX2" fmla="*/ 4034987 w 4034987"/>
              <a:gd name="connsiteY2" fmla="*/ 2505205 h 3428147"/>
              <a:gd name="connsiteX3" fmla="*/ 3951822 w 4034987"/>
              <a:gd name="connsiteY3" fmla="*/ 2616420 h 3428147"/>
              <a:gd name="connsiteX4" fmla="*/ 2230590 w 4034987"/>
              <a:gd name="connsiteY4" fmla="*/ 3428147 h 3428147"/>
              <a:gd name="connsiteX5" fmla="*/ 0 w 4034987"/>
              <a:gd name="connsiteY5" fmla="*/ 1197557 h 3428147"/>
              <a:gd name="connsiteX6" fmla="*/ 269220 w 4034987"/>
              <a:gd name="connsiteY6" fmla="*/ 134326 h 3428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34987" h="3428147">
                <a:moveTo>
                  <a:pt x="350825" y="0"/>
                </a:moveTo>
                <a:lnTo>
                  <a:pt x="4034987" y="0"/>
                </a:lnTo>
                <a:lnTo>
                  <a:pt x="4034987" y="2505205"/>
                </a:lnTo>
                <a:lnTo>
                  <a:pt x="3951822" y="2616420"/>
                </a:lnTo>
                <a:cubicBezTo>
                  <a:pt x="3542699" y="3112162"/>
                  <a:pt x="2923546" y="3428147"/>
                  <a:pt x="2230590" y="3428147"/>
                </a:cubicBezTo>
                <a:cubicBezTo>
                  <a:pt x="998669" y="3428147"/>
                  <a:pt x="0" y="2429478"/>
                  <a:pt x="0" y="1197557"/>
                </a:cubicBezTo>
                <a:cubicBezTo>
                  <a:pt x="0" y="812582"/>
                  <a:pt x="97526" y="450385"/>
                  <a:pt x="269220" y="134326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844" y="1107913"/>
            <a:ext cx="3205839" cy="635390"/>
          </a:xfrm>
          <a:prstGeom prst="rect">
            <a:avLst/>
          </a:prstGeom>
        </p:spPr>
      </p:pic>
      <p:sp>
        <p:nvSpPr>
          <p:cNvPr id="21" name="Freeform 75">
            <a:extLst>
              <a:ext uri="{FF2B5EF4-FFF2-40B4-BE49-F238E27FC236}">
                <a16:creationId xmlns:a16="http://schemas.microsoft.com/office/drawing/2014/main" id="{0035A30C-45F3-4EFB-B2E8-6E2A11843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59131" y="4258570"/>
            <a:ext cx="3132869" cy="2599430"/>
          </a:xfrm>
          <a:custGeom>
            <a:avLst/>
            <a:gdLst>
              <a:gd name="connsiteX0" fmla="*/ 1612418 w 3061881"/>
              <a:gd name="connsiteY0" fmla="*/ 0 h 2540529"/>
              <a:gd name="connsiteX1" fmla="*/ 3030226 w 3061881"/>
              <a:gd name="connsiteY1" fmla="*/ 843844 h 2540529"/>
              <a:gd name="connsiteX2" fmla="*/ 3061881 w 3061881"/>
              <a:gd name="connsiteY2" fmla="*/ 909556 h 2540529"/>
              <a:gd name="connsiteX3" fmla="*/ 3061881 w 3061881"/>
              <a:gd name="connsiteY3" fmla="*/ 2315281 h 2540529"/>
              <a:gd name="connsiteX4" fmla="*/ 3030226 w 3061881"/>
              <a:gd name="connsiteY4" fmla="*/ 2380992 h 2540529"/>
              <a:gd name="connsiteX5" fmla="*/ 2949460 w 3061881"/>
              <a:gd name="connsiteY5" fmla="*/ 2513937 h 2540529"/>
              <a:gd name="connsiteX6" fmla="*/ 2929575 w 3061881"/>
              <a:gd name="connsiteY6" fmla="*/ 2540529 h 2540529"/>
              <a:gd name="connsiteX7" fmla="*/ 295261 w 3061881"/>
              <a:gd name="connsiteY7" fmla="*/ 2540529 h 2540529"/>
              <a:gd name="connsiteX8" fmla="*/ 275376 w 3061881"/>
              <a:gd name="connsiteY8" fmla="*/ 2513937 h 2540529"/>
              <a:gd name="connsiteX9" fmla="*/ 0 w 3061881"/>
              <a:gd name="connsiteY9" fmla="*/ 1612418 h 2540529"/>
              <a:gd name="connsiteX10" fmla="*/ 1612418 w 3061881"/>
              <a:gd name="connsiteY10" fmla="*/ 0 h 254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61881" h="2540529">
                <a:moveTo>
                  <a:pt x="1612418" y="0"/>
                </a:moveTo>
                <a:cubicBezTo>
                  <a:pt x="2224646" y="0"/>
                  <a:pt x="2757180" y="341213"/>
                  <a:pt x="3030226" y="843844"/>
                </a:cubicBezTo>
                <a:lnTo>
                  <a:pt x="3061881" y="909556"/>
                </a:lnTo>
                <a:lnTo>
                  <a:pt x="3061881" y="2315281"/>
                </a:lnTo>
                <a:lnTo>
                  <a:pt x="3030226" y="2380992"/>
                </a:lnTo>
                <a:cubicBezTo>
                  <a:pt x="3005404" y="2426686"/>
                  <a:pt x="2978437" y="2471046"/>
                  <a:pt x="2949460" y="2513937"/>
                </a:cubicBezTo>
                <a:lnTo>
                  <a:pt x="2929575" y="2540529"/>
                </a:lnTo>
                <a:lnTo>
                  <a:pt x="295261" y="2540529"/>
                </a:lnTo>
                <a:lnTo>
                  <a:pt x="275376" y="2513937"/>
                </a:lnTo>
                <a:cubicBezTo>
                  <a:pt x="101518" y="2256593"/>
                  <a:pt x="0" y="1946361"/>
                  <a:pt x="0" y="1612418"/>
                </a:cubicBezTo>
                <a:cubicBezTo>
                  <a:pt x="0" y="721904"/>
                  <a:pt x="721904" y="0"/>
                  <a:pt x="1612418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6C17F9-5A1D-409A-AB6F-2280FA9EFFEE}"/>
              </a:ext>
            </a:extLst>
          </p:cNvPr>
          <p:cNvSpPr txBox="1"/>
          <p:nvPr/>
        </p:nvSpPr>
        <p:spPr>
          <a:xfrm>
            <a:off x="536713" y="477078"/>
            <a:ext cx="7812157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b="1" dirty="0"/>
              <a:t>HASZNOS OLDALAK</a:t>
            </a:r>
          </a:p>
          <a:p>
            <a:endParaRPr lang="hu-HU" sz="3200" dirty="0"/>
          </a:p>
          <a:p>
            <a:endParaRPr lang="hu-HU" sz="3200" dirty="0"/>
          </a:p>
          <a:p>
            <a:endParaRPr lang="hu-HU" sz="3200" dirty="0"/>
          </a:p>
          <a:p>
            <a:r>
              <a:rPr lang="hu-HU" sz="3200" dirty="0">
                <a:hlinkClick r:id="rId4"/>
              </a:rPr>
              <a:t>https://kgk.uni-obuda.hu</a:t>
            </a:r>
            <a:endParaRPr lang="hu-HU" sz="3200" dirty="0"/>
          </a:p>
          <a:p>
            <a:r>
              <a:rPr lang="hu-HU" sz="3200" dirty="0">
                <a:hlinkClick r:id="rId5"/>
              </a:rPr>
              <a:t>https://tantargy.kgk.uni-obuda.hu/</a:t>
            </a:r>
            <a:endParaRPr lang="hu-HU" sz="3200" dirty="0"/>
          </a:p>
          <a:p>
            <a:r>
              <a:rPr lang="hu-HU" sz="3200" dirty="0">
                <a:hlinkClick r:id="rId6"/>
              </a:rPr>
              <a:t>https://kgk.uni-obuda.hu/mintatantervek/</a:t>
            </a:r>
            <a:endParaRPr lang="hu-HU" sz="3200" dirty="0"/>
          </a:p>
          <a:p>
            <a:r>
              <a:rPr lang="hu-HU" sz="3200" dirty="0">
                <a:hlinkClick r:id="rId7"/>
              </a:rPr>
              <a:t>https://neptun.uni-obuda.hu/</a:t>
            </a:r>
            <a:endParaRPr lang="hu-HU" sz="3200" dirty="0"/>
          </a:p>
          <a:p>
            <a:r>
              <a:rPr lang="hu-HU" sz="3200" dirty="0">
                <a:hlinkClick r:id="rId8"/>
              </a:rPr>
              <a:t>https://uni-obuda.hu/</a:t>
            </a:r>
            <a:endParaRPr lang="hu-HU" sz="3200" dirty="0"/>
          </a:p>
          <a:p>
            <a:endParaRPr lang="hu-HU" sz="3200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74041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99A8B4F-0FED-46C0-9186-5A8E116D8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6861EE-7660-46C9-80BD-173B8F745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38A69B74-22E3-47CC-823F-18BE7930C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636" y="2960687"/>
            <a:ext cx="2668748" cy="2668748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71">
            <a:extLst>
              <a:ext uri="{FF2B5EF4-FFF2-40B4-BE49-F238E27FC236}">
                <a16:creationId xmlns:a16="http://schemas.microsoft.com/office/drawing/2014/main" id="{1778637B-5DB8-4A75-B2E6-FC2B1BB9A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014" y="2"/>
            <a:ext cx="4034987" cy="3428147"/>
          </a:xfrm>
          <a:custGeom>
            <a:avLst/>
            <a:gdLst>
              <a:gd name="connsiteX0" fmla="*/ 350825 w 4034987"/>
              <a:gd name="connsiteY0" fmla="*/ 0 h 3428147"/>
              <a:gd name="connsiteX1" fmla="*/ 4034987 w 4034987"/>
              <a:gd name="connsiteY1" fmla="*/ 0 h 3428147"/>
              <a:gd name="connsiteX2" fmla="*/ 4034987 w 4034987"/>
              <a:gd name="connsiteY2" fmla="*/ 2505205 h 3428147"/>
              <a:gd name="connsiteX3" fmla="*/ 3951822 w 4034987"/>
              <a:gd name="connsiteY3" fmla="*/ 2616420 h 3428147"/>
              <a:gd name="connsiteX4" fmla="*/ 2230590 w 4034987"/>
              <a:gd name="connsiteY4" fmla="*/ 3428147 h 3428147"/>
              <a:gd name="connsiteX5" fmla="*/ 0 w 4034987"/>
              <a:gd name="connsiteY5" fmla="*/ 1197557 h 3428147"/>
              <a:gd name="connsiteX6" fmla="*/ 269220 w 4034987"/>
              <a:gd name="connsiteY6" fmla="*/ 134326 h 3428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34987" h="3428147">
                <a:moveTo>
                  <a:pt x="350825" y="0"/>
                </a:moveTo>
                <a:lnTo>
                  <a:pt x="4034987" y="0"/>
                </a:lnTo>
                <a:lnTo>
                  <a:pt x="4034987" y="2505205"/>
                </a:lnTo>
                <a:lnTo>
                  <a:pt x="3951822" y="2616420"/>
                </a:lnTo>
                <a:cubicBezTo>
                  <a:pt x="3542699" y="3112162"/>
                  <a:pt x="2923546" y="3428147"/>
                  <a:pt x="2230590" y="3428147"/>
                </a:cubicBezTo>
                <a:cubicBezTo>
                  <a:pt x="998669" y="3428147"/>
                  <a:pt x="0" y="2429478"/>
                  <a:pt x="0" y="1197557"/>
                </a:cubicBezTo>
                <a:cubicBezTo>
                  <a:pt x="0" y="812582"/>
                  <a:pt x="97526" y="450385"/>
                  <a:pt x="269220" y="134326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844" y="1107913"/>
            <a:ext cx="3205839" cy="635390"/>
          </a:xfrm>
          <a:prstGeom prst="rect">
            <a:avLst/>
          </a:prstGeom>
        </p:spPr>
      </p:pic>
      <p:sp>
        <p:nvSpPr>
          <p:cNvPr id="21" name="Freeform 75">
            <a:extLst>
              <a:ext uri="{FF2B5EF4-FFF2-40B4-BE49-F238E27FC236}">
                <a16:creationId xmlns:a16="http://schemas.microsoft.com/office/drawing/2014/main" id="{0035A30C-45F3-4EFB-B2E8-6E2A11843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59131" y="4258570"/>
            <a:ext cx="3132869" cy="2599430"/>
          </a:xfrm>
          <a:custGeom>
            <a:avLst/>
            <a:gdLst>
              <a:gd name="connsiteX0" fmla="*/ 1612418 w 3061881"/>
              <a:gd name="connsiteY0" fmla="*/ 0 h 2540529"/>
              <a:gd name="connsiteX1" fmla="*/ 3030226 w 3061881"/>
              <a:gd name="connsiteY1" fmla="*/ 843844 h 2540529"/>
              <a:gd name="connsiteX2" fmla="*/ 3061881 w 3061881"/>
              <a:gd name="connsiteY2" fmla="*/ 909556 h 2540529"/>
              <a:gd name="connsiteX3" fmla="*/ 3061881 w 3061881"/>
              <a:gd name="connsiteY3" fmla="*/ 2315281 h 2540529"/>
              <a:gd name="connsiteX4" fmla="*/ 3030226 w 3061881"/>
              <a:gd name="connsiteY4" fmla="*/ 2380992 h 2540529"/>
              <a:gd name="connsiteX5" fmla="*/ 2949460 w 3061881"/>
              <a:gd name="connsiteY5" fmla="*/ 2513937 h 2540529"/>
              <a:gd name="connsiteX6" fmla="*/ 2929575 w 3061881"/>
              <a:gd name="connsiteY6" fmla="*/ 2540529 h 2540529"/>
              <a:gd name="connsiteX7" fmla="*/ 295261 w 3061881"/>
              <a:gd name="connsiteY7" fmla="*/ 2540529 h 2540529"/>
              <a:gd name="connsiteX8" fmla="*/ 275376 w 3061881"/>
              <a:gd name="connsiteY8" fmla="*/ 2513937 h 2540529"/>
              <a:gd name="connsiteX9" fmla="*/ 0 w 3061881"/>
              <a:gd name="connsiteY9" fmla="*/ 1612418 h 2540529"/>
              <a:gd name="connsiteX10" fmla="*/ 1612418 w 3061881"/>
              <a:gd name="connsiteY10" fmla="*/ 0 h 254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61881" h="2540529">
                <a:moveTo>
                  <a:pt x="1612418" y="0"/>
                </a:moveTo>
                <a:cubicBezTo>
                  <a:pt x="2224646" y="0"/>
                  <a:pt x="2757180" y="341213"/>
                  <a:pt x="3030226" y="843844"/>
                </a:cubicBezTo>
                <a:lnTo>
                  <a:pt x="3061881" y="909556"/>
                </a:lnTo>
                <a:lnTo>
                  <a:pt x="3061881" y="2315281"/>
                </a:lnTo>
                <a:lnTo>
                  <a:pt x="3030226" y="2380992"/>
                </a:lnTo>
                <a:cubicBezTo>
                  <a:pt x="3005404" y="2426686"/>
                  <a:pt x="2978437" y="2471046"/>
                  <a:pt x="2949460" y="2513937"/>
                </a:cubicBezTo>
                <a:lnTo>
                  <a:pt x="2929575" y="2540529"/>
                </a:lnTo>
                <a:lnTo>
                  <a:pt x="295261" y="2540529"/>
                </a:lnTo>
                <a:lnTo>
                  <a:pt x="275376" y="2513937"/>
                </a:lnTo>
                <a:cubicBezTo>
                  <a:pt x="101518" y="2256593"/>
                  <a:pt x="0" y="1946361"/>
                  <a:pt x="0" y="1612418"/>
                </a:cubicBezTo>
                <a:cubicBezTo>
                  <a:pt x="0" y="721904"/>
                  <a:pt x="721904" y="0"/>
                  <a:pt x="1612418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6C17F9-5A1D-409A-AB6F-2280FA9EFFEE}"/>
              </a:ext>
            </a:extLst>
          </p:cNvPr>
          <p:cNvSpPr txBox="1"/>
          <p:nvPr/>
        </p:nvSpPr>
        <p:spPr>
          <a:xfrm>
            <a:off x="536713" y="477078"/>
            <a:ext cx="962107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/>
              <a:t>ÖNKÖLTSÉGI DÍJ</a:t>
            </a:r>
          </a:p>
          <a:p>
            <a:endParaRPr lang="hu-HU" sz="3200" dirty="0"/>
          </a:p>
          <a:p>
            <a:r>
              <a:rPr lang="hu-HU" dirty="0">
                <a:hlinkClick r:id="rId4"/>
              </a:rPr>
              <a:t>https://kgk.uni-obuda.hu/teritesi-dijak/</a:t>
            </a:r>
            <a:endParaRPr lang="hu-HU" dirty="0"/>
          </a:p>
          <a:p>
            <a:endParaRPr lang="hu-HU" dirty="0"/>
          </a:p>
          <a:p>
            <a:r>
              <a:rPr lang="hu-HU" dirty="0"/>
              <a:t>ALAPDÍJ – MINDIG UGYANANNYI. </a:t>
            </a:r>
          </a:p>
          <a:p>
            <a:endParaRPr lang="hu-HU" dirty="0"/>
          </a:p>
          <a:p>
            <a:r>
              <a:rPr lang="hu-HU" dirty="0"/>
              <a:t>KREDITARÁNYOS DÍJ – FELVETT KREDIT ALAPJÁN FIZETENDŐ. A 0 KREDITES TÁRGYAKÉRT 2 KREDITNYI DÍJAT KELL FIZETNI. SZEPTEMBER VÉGÉN KERÜL KIÍRÁSRA, ÁLTALÁBAN 2-3 HÉT A BEFIZETÉSI HATÁRIDŐ.</a:t>
            </a:r>
          </a:p>
          <a:p>
            <a:r>
              <a:rPr lang="hu-HU" dirty="0"/>
              <a:t>FIZETÉS:   UTALÁS – A PÉNZ PÁR NAPON BELÜL JELENIK MEG A GYŰJTŐSZÁMLÁN</a:t>
            </a:r>
          </a:p>
          <a:p>
            <a:r>
              <a:rPr lang="hu-HU" dirty="0"/>
              <a:t>	BANKKÁRTYÁS FIZETÉS - AZONNAL</a:t>
            </a:r>
          </a:p>
          <a:p>
            <a:endParaRPr lang="hu-HU" dirty="0"/>
          </a:p>
          <a:p>
            <a:r>
              <a:rPr lang="hu-HU" dirty="0"/>
              <a:t>CÉG FIZETI – NEPTUNBAN LEADNI A „OE-0003 - Nyilatkozat költségtérítési díj fizetéséhez” KÉRELMET, MAJD A „OE-0019 - Számlakérési nyilatkozat „ KÉRELMET. MINDEN FÉLÉVBEN!</a:t>
            </a:r>
          </a:p>
          <a:p>
            <a:endParaRPr lang="hu-HU" dirty="0"/>
          </a:p>
          <a:p>
            <a:r>
              <a:rPr lang="hu-HU" dirty="0"/>
              <a:t>DIÁKHITELLEL FIZET - NEPTUNBAN LEADNI A „OE-0003 - Nyilatkozat költségtérítési díj fizetéséhez” KÉRELMET. MINDEN FÉLÉVBEN!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33353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99A8B4F-0FED-46C0-9186-5A8E116D8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6861EE-7660-46C9-80BD-173B8F745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38A69B74-22E3-47CC-823F-18BE7930C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636" y="2960687"/>
            <a:ext cx="2668748" cy="2668748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71">
            <a:extLst>
              <a:ext uri="{FF2B5EF4-FFF2-40B4-BE49-F238E27FC236}">
                <a16:creationId xmlns:a16="http://schemas.microsoft.com/office/drawing/2014/main" id="{1778637B-5DB8-4A75-B2E6-FC2B1BB9A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014" y="2"/>
            <a:ext cx="4034987" cy="3428147"/>
          </a:xfrm>
          <a:custGeom>
            <a:avLst/>
            <a:gdLst>
              <a:gd name="connsiteX0" fmla="*/ 350825 w 4034987"/>
              <a:gd name="connsiteY0" fmla="*/ 0 h 3428147"/>
              <a:gd name="connsiteX1" fmla="*/ 4034987 w 4034987"/>
              <a:gd name="connsiteY1" fmla="*/ 0 h 3428147"/>
              <a:gd name="connsiteX2" fmla="*/ 4034987 w 4034987"/>
              <a:gd name="connsiteY2" fmla="*/ 2505205 h 3428147"/>
              <a:gd name="connsiteX3" fmla="*/ 3951822 w 4034987"/>
              <a:gd name="connsiteY3" fmla="*/ 2616420 h 3428147"/>
              <a:gd name="connsiteX4" fmla="*/ 2230590 w 4034987"/>
              <a:gd name="connsiteY4" fmla="*/ 3428147 h 3428147"/>
              <a:gd name="connsiteX5" fmla="*/ 0 w 4034987"/>
              <a:gd name="connsiteY5" fmla="*/ 1197557 h 3428147"/>
              <a:gd name="connsiteX6" fmla="*/ 269220 w 4034987"/>
              <a:gd name="connsiteY6" fmla="*/ 134326 h 3428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34987" h="3428147">
                <a:moveTo>
                  <a:pt x="350825" y="0"/>
                </a:moveTo>
                <a:lnTo>
                  <a:pt x="4034987" y="0"/>
                </a:lnTo>
                <a:lnTo>
                  <a:pt x="4034987" y="2505205"/>
                </a:lnTo>
                <a:lnTo>
                  <a:pt x="3951822" y="2616420"/>
                </a:lnTo>
                <a:cubicBezTo>
                  <a:pt x="3542699" y="3112162"/>
                  <a:pt x="2923546" y="3428147"/>
                  <a:pt x="2230590" y="3428147"/>
                </a:cubicBezTo>
                <a:cubicBezTo>
                  <a:pt x="998669" y="3428147"/>
                  <a:pt x="0" y="2429478"/>
                  <a:pt x="0" y="1197557"/>
                </a:cubicBezTo>
                <a:cubicBezTo>
                  <a:pt x="0" y="812582"/>
                  <a:pt x="97526" y="450385"/>
                  <a:pt x="269220" y="134326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844" y="1107913"/>
            <a:ext cx="3205839" cy="635390"/>
          </a:xfrm>
          <a:prstGeom prst="rect">
            <a:avLst/>
          </a:prstGeom>
        </p:spPr>
      </p:pic>
      <p:sp>
        <p:nvSpPr>
          <p:cNvPr id="21" name="Freeform 75">
            <a:extLst>
              <a:ext uri="{FF2B5EF4-FFF2-40B4-BE49-F238E27FC236}">
                <a16:creationId xmlns:a16="http://schemas.microsoft.com/office/drawing/2014/main" id="{0035A30C-45F3-4EFB-B2E8-6E2A11843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59131" y="4258570"/>
            <a:ext cx="3132869" cy="2599430"/>
          </a:xfrm>
          <a:custGeom>
            <a:avLst/>
            <a:gdLst>
              <a:gd name="connsiteX0" fmla="*/ 1612418 w 3061881"/>
              <a:gd name="connsiteY0" fmla="*/ 0 h 2540529"/>
              <a:gd name="connsiteX1" fmla="*/ 3030226 w 3061881"/>
              <a:gd name="connsiteY1" fmla="*/ 843844 h 2540529"/>
              <a:gd name="connsiteX2" fmla="*/ 3061881 w 3061881"/>
              <a:gd name="connsiteY2" fmla="*/ 909556 h 2540529"/>
              <a:gd name="connsiteX3" fmla="*/ 3061881 w 3061881"/>
              <a:gd name="connsiteY3" fmla="*/ 2315281 h 2540529"/>
              <a:gd name="connsiteX4" fmla="*/ 3030226 w 3061881"/>
              <a:gd name="connsiteY4" fmla="*/ 2380992 h 2540529"/>
              <a:gd name="connsiteX5" fmla="*/ 2949460 w 3061881"/>
              <a:gd name="connsiteY5" fmla="*/ 2513937 h 2540529"/>
              <a:gd name="connsiteX6" fmla="*/ 2929575 w 3061881"/>
              <a:gd name="connsiteY6" fmla="*/ 2540529 h 2540529"/>
              <a:gd name="connsiteX7" fmla="*/ 295261 w 3061881"/>
              <a:gd name="connsiteY7" fmla="*/ 2540529 h 2540529"/>
              <a:gd name="connsiteX8" fmla="*/ 275376 w 3061881"/>
              <a:gd name="connsiteY8" fmla="*/ 2513937 h 2540529"/>
              <a:gd name="connsiteX9" fmla="*/ 0 w 3061881"/>
              <a:gd name="connsiteY9" fmla="*/ 1612418 h 2540529"/>
              <a:gd name="connsiteX10" fmla="*/ 1612418 w 3061881"/>
              <a:gd name="connsiteY10" fmla="*/ 0 h 254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61881" h="2540529">
                <a:moveTo>
                  <a:pt x="1612418" y="0"/>
                </a:moveTo>
                <a:cubicBezTo>
                  <a:pt x="2224646" y="0"/>
                  <a:pt x="2757180" y="341213"/>
                  <a:pt x="3030226" y="843844"/>
                </a:cubicBezTo>
                <a:lnTo>
                  <a:pt x="3061881" y="909556"/>
                </a:lnTo>
                <a:lnTo>
                  <a:pt x="3061881" y="2315281"/>
                </a:lnTo>
                <a:lnTo>
                  <a:pt x="3030226" y="2380992"/>
                </a:lnTo>
                <a:cubicBezTo>
                  <a:pt x="3005404" y="2426686"/>
                  <a:pt x="2978437" y="2471046"/>
                  <a:pt x="2949460" y="2513937"/>
                </a:cubicBezTo>
                <a:lnTo>
                  <a:pt x="2929575" y="2540529"/>
                </a:lnTo>
                <a:lnTo>
                  <a:pt x="295261" y="2540529"/>
                </a:lnTo>
                <a:lnTo>
                  <a:pt x="275376" y="2513937"/>
                </a:lnTo>
                <a:cubicBezTo>
                  <a:pt x="101518" y="2256593"/>
                  <a:pt x="0" y="1946361"/>
                  <a:pt x="0" y="1612418"/>
                </a:cubicBezTo>
                <a:cubicBezTo>
                  <a:pt x="0" y="721904"/>
                  <a:pt x="721904" y="0"/>
                  <a:pt x="1612418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6C17F9-5A1D-409A-AB6F-2280FA9EFFEE}"/>
              </a:ext>
            </a:extLst>
          </p:cNvPr>
          <p:cNvSpPr txBox="1"/>
          <p:nvPr/>
        </p:nvSpPr>
        <p:spPr>
          <a:xfrm>
            <a:off x="536713" y="477078"/>
            <a:ext cx="962107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/>
              <a:t>ÖNKÖLTSÉGI DÍJ</a:t>
            </a:r>
          </a:p>
          <a:p>
            <a:endParaRPr lang="hu-HU" sz="3200" dirty="0"/>
          </a:p>
          <a:p>
            <a:endParaRPr lang="hu-HU" sz="3200" dirty="0"/>
          </a:p>
          <a:p>
            <a:r>
              <a:rPr lang="hu-HU" sz="2800" dirty="0"/>
              <a:t>NEM FIZETÉS ESETÉN – FELSZÓLÍTÁS, LETILTÁS VIZSGÁRÓL ÉS TÁRGYFELVÉTELRŐL, VIZSGAIDŐSZAK VÉGÉN ELBOCSÁTÁS. (LETILTÁS FELOLDÁSÁT A FIZETÉST KÖVETŐEN KÉRNI KELL! NEM AUTOMATIKUS!</a:t>
            </a:r>
          </a:p>
          <a:p>
            <a:endParaRPr lang="hu-HU" sz="2800" dirty="0"/>
          </a:p>
          <a:p>
            <a:r>
              <a:rPr lang="hu-HU" sz="2800" dirty="0"/>
              <a:t>OE-0021 - Vizsga és tárgyfelvétel letiltás feloldási kérelem</a:t>
            </a:r>
          </a:p>
          <a:p>
            <a:endParaRPr lang="hu-HU" sz="2800" dirty="0"/>
          </a:p>
          <a:p>
            <a:r>
              <a:rPr lang="hu-HU" sz="2800" dirty="0"/>
              <a:t>RÉSZLETFIZETÉS, ÖNKÖLTSÉGI DÍJ CSÖKKENTÉS</a:t>
            </a:r>
          </a:p>
        </p:txBody>
      </p:sp>
    </p:spTree>
    <p:extLst>
      <p:ext uri="{BB962C8B-B14F-4D97-AF65-F5344CB8AC3E}">
        <p14:creationId xmlns:p14="http://schemas.microsoft.com/office/powerpoint/2010/main" val="754334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99A8B4F-0FED-46C0-9186-5A8E116D8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6861EE-7660-46C9-80BD-173B8F745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38A69B74-22E3-47CC-823F-18BE7930C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636" y="2960687"/>
            <a:ext cx="2668748" cy="2668748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71">
            <a:extLst>
              <a:ext uri="{FF2B5EF4-FFF2-40B4-BE49-F238E27FC236}">
                <a16:creationId xmlns:a16="http://schemas.microsoft.com/office/drawing/2014/main" id="{1778637B-5DB8-4A75-B2E6-FC2B1BB9A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014" y="2"/>
            <a:ext cx="4034987" cy="3428147"/>
          </a:xfrm>
          <a:custGeom>
            <a:avLst/>
            <a:gdLst>
              <a:gd name="connsiteX0" fmla="*/ 350825 w 4034987"/>
              <a:gd name="connsiteY0" fmla="*/ 0 h 3428147"/>
              <a:gd name="connsiteX1" fmla="*/ 4034987 w 4034987"/>
              <a:gd name="connsiteY1" fmla="*/ 0 h 3428147"/>
              <a:gd name="connsiteX2" fmla="*/ 4034987 w 4034987"/>
              <a:gd name="connsiteY2" fmla="*/ 2505205 h 3428147"/>
              <a:gd name="connsiteX3" fmla="*/ 3951822 w 4034987"/>
              <a:gd name="connsiteY3" fmla="*/ 2616420 h 3428147"/>
              <a:gd name="connsiteX4" fmla="*/ 2230590 w 4034987"/>
              <a:gd name="connsiteY4" fmla="*/ 3428147 h 3428147"/>
              <a:gd name="connsiteX5" fmla="*/ 0 w 4034987"/>
              <a:gd name="connsiteY5" fmla="*/ 1197557 h 3428147"/>
              <a:gd name="connsiteX6" fmla="*/ 269220 w 4034987"/>
              <a:gd name="connsiteY6" fmla="*/ 134326 h 3428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34987" h="3428147">
                <a:moveTo>
                  <a:pt x="350825" y="0"/>
                </a:moveTo>
                <a:lnTo>
                  <a:pt x="4034987" y="0"/>
                </a:lnTo>
                <a:lnTo>
                  <a:pt x="4034987" y="2505205"/>
                </a:lnTo>
                <a:lnTo>
                  <a:pt x="3951822" y="2616420"/>
                </a:lnTo>
                <a:cubicBezTo>
                  <a:pt x="3542699" y="3112162"/>
                  <a:pt x="2923546" y="3428147"/>
                  <a:pt x="2230590" y="3428147"/>
                </a:cubicBezTo>
                <a:cubicBezTo>
                  <a:pt x="998669" y="3428147"/>
                  <a:pt x="0" y="2429478"/>
                  <a:pt x="0" y="1197557"/>
                </a:cubicBezTo>
                <a:cubicBezTo>
                  <a:pt x="0" y="812582"/>
                  <a:pt x="97526" y="450385"/>
                  <a:pt x="269220" y="134326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844" y="1107913"/>
            <a:ext cx="3205839" cy="635390"/>
          </a:xfrm>
          <a:prstGeom prst="rect">
            <a:avLst/>
          </a:prstGeom>
        </p:spPr>
      </p:pic>
      <p:sp>
        <p:nvSpPr>
          <p:cNvPr id="21" name="Freeform 75">
            <a:extLst>
              <a:ext uri="{FF2B5EF4-FFF2-40B4-BE49-F238E27FC236}">
                <a16:creationId xmlns:a16="http://schemas.microsoft.com/office/drawing/2014/main" id="{0035A30C-45F3-4EFB-B2E8-6E2A11843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59131" y="4258570"/>
            <a:ext cx="3132869" cy="2599430"/>
          </a:xfrm>
          <a:custGeom>
            <a:avLst/>
            <a:gdLst>
              <a:gd name="connsiteX0" fmla="*/ 1612418 w 3061881"/>
              <a:gd name="connsiteY0" fmla="*/ 0 h 2540529"/>
              <a:gd name="connsiteX1" fmla="*/ 3030226 w 3061881"/>
              <a:gd name="connsiteY1" fmla="*/ 843844 h 2540529"/>
              <a:gd name="connsiteX2" fmla="*/ 3061881 w 3061881"/>
              <a:gd name="connsiteY2" fmla="*/ 909556 h 2540529"/>
              <a:gd name="connsiteX3" fmla="*/ 3061881 w 3061881"/>
              <a:gd name="connsiteY3" fmla="*/ 2315281 h 2540529"/>
              <a:gd name="connsiteX4" fmla="*/ 3030226 w 3061881"/>
              <a:gd name="connsiteY4" fmla="*/ 2380992 h 2540529"/>
              <a:gd name="connsiteX5" fmla="*/ 2949460 w 3061881"/>
              <a:gd name="connsiteY5" fmla="*/ 2513937 h 2540529"/>
              <a:gd name="connsiteX6" fmla="*/ 2929575 w 3061881"/>
              <a:gd name="connsiteY6" fmla="*/ 2540529 h 2540529"/>
              <a:gd name="connsiteX7" fmla="*/ 295261 w 3061881"/>
              <a:gd name="connsiteY7" fmla="*/ 2540529 h 2540529"/>
              <a:gd name="connsiteX8" fmla="*/ 275376 w 3061881"/>
              <a:gd name="connsiteY8" fmla="*/ 2513937 h 2540529"/>
              <a:gd name="connsiteX9" fmla="*/ 0 w 3061881"/>
              <a:gd name="connsiteY9" fmla="*/ 1612418 h 2540529"/>
              <a:gd name="connsiteX10" fmla="*/ 1612418 w 3061881"/>
              <a:gd name="connsiteY10" fmla="*/ 0 h 254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61881" h="2540529">
                <a:moveTo>
                  <a:pt x="1612418" y="0"/>
                </a:moveTo>
                <a:cubicBezTo>
                  <a:pt x="2224646" y="0"/>
                  <a:pt x="2757180" y="341213"/>
                  <a:pt x="3030226" y="843844"/>
                </a:cubicBezTo>
                <a:lnTo>
                  <a:pt x="3061881" y="909556"/>
                </a:lnTo>
                <a:lnTo>
                  <a:pt x="3061881" y="2315281"/>
                </a:lnTo>
                <a:lnTo>
                  <a:pt x="3030226" y="2380992"/>
                </a:lnTo>
                <a:cubicBezTo>
                  <a:pt x="3005404" y="2426686"/>
                  <a:pt x="2978437" y="2471046"/>
                  <a:pt x="2949460" y="2513937"/>
                </a:cubicBezTo>
                <a:lnTo>
                  <a:pt x="2929575" y="2540529"/>
                </a:lnTo>
                <a:lnTo>
                  <a:pt x="295261" y="2540529"/>
                </a:lnTo>
                <a:lnTo>
                  <a:pt x="275376" y="2513937"/>
                </a:lnTo>
                <a:cubicBezTo>
                  <a:pt x="101518" y="2256593"/>
                  <a:pt x="0" y="1946361"/>
                  <a:pt x="0" y="1612418"/>
                </a:cubicBezTo>
                <a:cubicBezTo>
                  <a:pt x="0" y="721904"/>
                  <a:pt x="721904" y="0"/>
                  <a:pt x="1612418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6C17F9-5A1D-409A-AB6F-2280FA9EFFEE}"/>
              </a:ext>
            </a:extLst>
          </p:cNvPr>
          <p:cNvSpPr txBox="1"/>
          <p:nvPr/>
        </p:nvSpPr>
        <p:spPr>
          <a:xfrm>
            <a:off x="536713" y="477078"/>
            <a:ext cx="9621078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/>
              <a:t>PASSZÍV FÉLÉV</a:t>
            </a:r>
          </a:p>
          <a:p>
            <a:endParaRPr lang="hu-HU" sz="3200" dirty="0"/>
          </a:p>
          <a:p>
            <a:r>
              <a:rPr lang="hu-HU" sz="3200" b="1" dirty="0"/>
              <a:t>ÖSSZEFÜGGŐEN 2 FÉLÉV LEHET.</a:t>
            </a:r>
          </a:p>
          <a:p>
            <a:r>
              <a:rPr lang="hu-HU" sz="3200" b="1" dirty="0"/>
              <a:t>TÖBBSZÖR ÉLHET VELE </a:t>
            </a:r>
          </a:p>
          <a:p>
            <a:r>
              <a:rPr lang="hu-HU" sz="3200" b="1" dirty="0"/>
              <a:t>NEM BEJELENTKEZÉS</a:t>
            </a:r>
          </a:p>
          <a:p>
            <a:endParaRPr lang="hu-HU" sz="3200" b="1" dirty="0"/>
          </a:p>
          <a:p>
            <a:r>
              <a:rPr lang="hu-HU" sz="3200" b="1" dirty="0"/>
              <a:t>OE-0002 - Passzív félév kérelem – minden félévben be kell adni külön</a:t>
            </a:r>
          </a:p>
          <a:p>
            <a:endParaRPr lang="hu-HU" sz="3200" b="1" dirty="0"/>
          </a:p>
          <a:p>
            <a:endParaRPr lang="hu-HU" sz="3200" b="1" dirty="0"/>
          </a:p>
          <a:p>
            <a:r>
              <a:rPr lang="hu-HU" sz="3200" b="1" dirty="0"/>
              <a:t>OE-0001 - Kérelem Hallgatói jogviszony megszüntetésére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68076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8A4132F-DEC6-4332-A00C-A11AD4519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4965EAE-E41A-435F-B993-07E824B6C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0"/>
            <a:ext cx="7539895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52F8994-E6D4-4311-9548-C3607BC436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7092985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5984" y="1249408"/>
            <a:ext cx="6477001" cy="1325563"/>
          </a:xfrm>
        </p:spPr>
        <p:txBody>
          <a:bodyPr>
            <a:normAutofit fontScale="90000"/>
          </a:bodyPr>
          <a:lstStyle/>
          <a:p>
            <a:r>
              <a:rPr lang="hu-H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BEIRATKOZÁS</a:t>
            </a:r>
            <a:br>
              <a:rPr lang="hu-H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hu-H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TÁRGYFELVÉTEL</a:t>
            </a:r>
            <a:endParaRPr lang="en-GB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7375" y="1540682"/>
            <a:ext cx="4142091" cy="3399518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sz="2000" dirty="0">
              <a:latin typeface="Calisto MT" panose="02040603050505030304" pitchFamily="18" charset="0"/>
            </a:endParaRP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sz="9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sz="9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endParaRPr lang="hu-HU" sz="9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CustomShape 2"/>
          <p:cNvSpPr/>
          <p:nvPr/>
        </p:nvSpPr>
        <p:spPr>
          <a:xfrm>
            <a:off x="1036500" y="3866606"/>
            <a:ext cx="9143640" cy="236522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endParaRPr lang="hu-HU" sz="3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C2907E08-5736-A674-6BC0-6E0C738CD641}"/>
              </a:ext>
            </a:extLst>
          </p:cNvPr>
          <p:cNvSpPr txBox="1"/>
          <p:nvPr/>
        </p:nvSpPr>
        <p:spPr>
          <a:xfrm>
            <a:off x="6265506" y="3273954"/>
            <a:ext cx="5496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AD4949D-7939-44E2-8BBB-BB59D939C16A}"/>
              </a:ext>
            </a:extLst>
          </p:cNvPr>
          <p:cNvSpPr txBox="1"/>
          <p:nvPr/>
        </p:nvSpPr>
        <p:spPr>
          <a:xfrm>
            <a:off x="6372809" y="2930936"/>
            <a:ext cx="56033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chemeClr val="bg1"/>
                </a:solidFill>
              </a:rPr>
              <a:t>BEIRATKOZÁSI LAP – NEPTUNON KERESZTÜL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chemeClr val="bg1"/>
                </a:solidFill>
              </a:rPr>
              <a:t>DOKUMENTUMOK LEADÁSA A TANULMÁNYI IRODÁBA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chemeClr val="bg1"/>
                </a:solidFill>
              </a:rPr>
              <a:t>KÉPZÉSI SZERZŐDÉSEK ALÁÍRÁSA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chemeClr val="bg1"/>
                </a:solidFill>
              </a:rPr>
              <a:t>DIÁKIGAZOLVÁNY IGÉNYLÉS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chemeClr val="bg1"/>
                </a:solidFill>
              </a:rPr>
              <a:t>TÁRGYAK LEELLENŐRZÉSE A NEPTUNBAN</a:t>
            </a:r>
          </a:p>
        </p:txBody>
      </p:sp>
    </p:spTree>
    <p:extLst>
      <p:ext uri="{BB962C8B-B14F-4D97-AF65-F5344CB8AC3E}">
        <p14:creationId xmlns:p14="http://schemas.microsoft.com/office/powerpoint/2010/main" val="18441699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99A8B4F-0FED-46C0-9186-5A8E116D8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6861EE-7660-46C9-80BD-173B8F745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38A69B74-22E3-47CC-823F-18BE7930C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636" y="2960687"/>
            <a:ext cx="2668748" cy="2668748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71">
            <a:extLst>
              <a:ext uri="{FF2B5EF4-FFF2-40B4-BE49-F238E27FC236}">
                <a16:creationId xmlns:a16="http://schemas.microsoft.com/office/drawing/2014/main" id="{1778637B-5DB8-4A75-B2E6-FC2B1BB9A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014" y="2"/>
            <a:ext cx="4034987" cy="3428147"/>
          </a:xfrm>
          <a:custGeom>
            <a:avLst/>
            <a:gdLst>
              <a:gd name="connsiteX0" fmla="*/ 350825 w 4034987"/>
              <a:gd name="connsiteY0" fmla="*/ 0 h 3428147"/>
              <a:gd name="connsiteX1" fmla="*/ 4034987 w 4034987"/>
              <a:gd name="connsiteY1" fmla="*/ 0 h 3428147"/>
              <a:gd name="connsiteX2" fmla="*/ 4034987 w 4034987"/>
              <a:gd name="connsiteY2" fmla="*/ 2505205 h 3428147"/>
              <a:gd name="connsiteX3" fmla="*/ 3951822 w 4034987"/>
              <a:gd name="connsiteY3" fmla="*/ 2616420 h 3428147"/>
              <a:gd name="connsiteX4" fmla="*/ 2230590 w 4034987"/>
              <a:gd name="connsiteY4" fmla="*/ 3428147 h 3428147"/>
              <a:gd name="connsiteX5" fmla="*/ 0 w 4034987"/>
              <a:gd name="connsiteY5" fmla="*/ 1197557 h 3428147"/>
              <a:gd name="connsiteX6" fmla="*/ 269220 w 4034987"/>
              <a:gd name="connsiteY6" fmla="*/ 134326 h 3428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34987" h="3428147">
                <a:moveTo>
                  <a:pt x="350825" y="0"/>
                </a:moveTo>
                <a:lnTo>
                  <a:pt x="4034987" y="0"/>
                </a:lnTo>
                <a:lnTo>
                  <a:pt x="4034987" y="2505205"/>
                </a:lnTo>
                <a:lnTo>
                  <a:pt x="3951822" y="2616420"/>
                </a:lnTo>
                <a:cubicBezTo>
                  <a:pt x="3542699" y="3112162"/>
                  <a:pt x="2923546" y="3428147"/>
                  <a:pt x="2230590" y="3428147"/>
                </a:cubicBezTo>
                <a:cubicBezTo>
                  <a:pt x="998669" y="3428147"/>
                  <a:pt x="0" y="2429478"/>
                  <a:pt x="0" y="1197557"/>
                </a:cubicBezTo>
                <a:cubicBezTo>
                  <a:pt x="0" y="812582"/>
                  <a:pt x="97526" y="450385"/>
                  <a:pt x="269220" y="134326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844" y="1107913"/>
            <a:ext cx="3205839" cy="635390"/>
          </a:xfrm>
          <a:prstGeom prst="rect">
            <a:avLst/>
          </a:prstGeom>
        </p:spPr>
      </p:pic>
      <p:sp>
        <p:nvSpPr>
          <p:cNvPr id="21" name="Freeform 75">
            <a:extLst>
              <a:ext uri="{FF2B5EF4-FFF2-40B4-BE49-F238E27FC236}">
                <a16:creationId xmlns:a16="http://schemas.microsoft.com/office/drawing/2014/main" id="{0035A30C-45F3-4EFB-B2E8-6E2A11843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59131" y="4258570"/>
            <a:ext cx="3132869" cy="2599430"/>
          </a:xfrm>
          <a:custGeom>
            <a:avLst/>
            <a:gdLst>
              <a:gd name="connsiteX0" fmla="*/ 1612418 w 3061881"/>
              <a:gd name="connsiteY0" fmla="*/ 0 h 2540529"/>
              <a:gd name="connsiteX1" fmla="*/ 3030226 w 3061881"/>
              <a:gd name="connsiteY1" fmla="*/ 843844 h 2540529"/>
              <a:gd name="connsiteX2" fmla="*/ 3061881 w 3061881"/>
              <a:gd name="connsiteY2" fmla="*/ 909556 h 2540529"/>
              <a:gd name="connsiteX3" fmla="*/ 3061881 w 3061881"/>
              <a:gd name="connsiteY3" fmla="*/ 2315281 h 2540529"/>
              <a:gd name="connsiteX4" fmla="*/ 3030226 w 3061881"/>
              <a:gd name="connsiteY4" fmla="*/ 2380992 h 2540529"/>
              <a:gd name="connsiteX5" fmla="*/ 2949460 w 3061881"/>
              <a:gd name="connsiteY5" fmla="*/ 2513937 h 2540529"/>
              <a:gd name="connsiteX6" fmla="*/ 2929575 w 3061881"/>
              <a:gd name="connsiteY6" fmla="*/ 2540529 h 2540529"/>
              <a:gd name="connsiteX7" fmla="*/ 295261 w 3061881"/>
              <a:gd name="connsiteY7" fmla="*/ 2540529 h 2540529"/>
              <a:gd name="connsiteX8" fmla="*/ 275376 w 3061881"/>
              <a:gd name="connsiteY8" fmla="*/ 2513937 h 2540529"/>
              <a:gd name="connsiteX9" fmla="*/ 0 w 3061881"/>
              <a:gd name="connsiteY9" fmla="*/ 1612418 h 2540529"/>
              <a:gd name="connsiteX10" fmla="*/ 1612418 w 3061881"/>
              <a:gd name="connsiteY10" fmla="*/ 0 h 254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61881" h="2540529">
                <a:moveTo>
                  <a:pt x="1612418" y="0"/>
                </a:moveTo>
                <a:cubicBezTo>
                  <a:pt x="2224646" y="0"/>
                  <a:pt x="2757180" y="341213"/>
                  <a:pt x="3030226" y="843844"/>
                </a:cubicBezTo>
                <a:lnTo>
                  <a:pt x="3061881" y="909556"/>
                </a:lnTo>
                <a:lnTo>
                  <a:pt x="3061881" y="2315281"/>
                </a:lnTo>
                <a:lnTo>
                  <a:pt x="3030226" y="2380992"/>
                </a:lnTo>
                <a:cubicBezTo>
                  <a:pt x="3005404" y="2426686"/>
                  <a:pt x="2978437" y="2471046"/>
                  <a:pt x="2949460" y="2513937"/>
                </a:cubicBezTo>
                <a:lnTo>
                  <a:pt x="2929575" y="2540529"/>
                </a:lnTo>
                <a:lnTo>
                  <a:pt x="295261" y="2540529"/>
                </a:lnTo>
                <a:lnTo>
                  <a:pt x="275376" y="2513937"/>
                </a:lnTo>
                <a:cubicBezTo>
                  <a:pt x="101518" y="2256593"/>
                  <a:pt x="0" y="1946361"/>
                  <a:pt x="0" y="1612418"/>
                </a:cubicBezTo>
                <a:cubicBezTo>
                  <a:pt x="0" y="721904"/>
                  <a:pt x="721904" y="0"/>
                  <a:pt x="1612418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6C17F9-5A1D-409A-AB6F-2280FA9EFFEE}"/>
              </a:ext>
            </a:extLst>
          </p:cNvPr>
          <p:cNvSpPr txBox="1"/>
          <p:nvPr/>
        </p:nvSpPr>
        <p:spPr>
          <a:xfrm>
            <a:off x="536713" y="477078"/>
            <a:ext cx="9621078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/>
              <a:t>TANULMÁNYI KÖTELEZETTSÉGEK</a:t>
            </a:r>
          </a:p>
          <a:p>
            <a:endParaRPr lang="hu-HU" sz="3200" dirty="0"/>
          </a:p>
          <a:p>
            <a:r>
              <a:rPr lang="hu-HU" sz="2800" b="1" dirty="0"/>
              <a:t>ÁLLAMI FINANSZÍROZOTT</a:t>
            </a:r>
          </a:p>
          <a:p>
            <a:r>
              <a:rPr lang="hu-HU" sz="2800" b="1" dirty="0"/>
              <a:t>KÉT UTOLSÓ AKTÍV FÉLÉV ÁTLAGÁBAN MINIMUM 36 KREDIT ÉS 2,75-ÖS ÁTLAG – ÁTSOROLÁS – MINDEN NYÁRON</a:t>
            </a:r>
          </a:p>
          <a:p>
            <a:endParaRPr lang="hu-HU" sz="2800" b="1" dirty="0"/>
          </a:p>
          <a:p>
            <a:r>
              <a:rPr lang="hu-HU" sz="2800" b="1" dirty="0"/>
              <a:t>4 AKTÍV FÉLÉV ALATT NAPPALI TAGOZATON 55 KREDIT, LEVELEZŐ TAGOZATON 40 KREDIT TELJESÍTÉSE – ELBOCSÁTÁS</a:t>
            </a:r>
          </a:p>
          <a:p>
            <a:endParaRPr lang="hu-HU" sz="2800" b="1" dirty="0"/>
          </a:p>
          <a:p>
            <a:r>
              <a:rPr lang="hu-HU" sz="2800" b="1" dirty="0"/>
              <a:t>6 SIKERTELEN TÁRGY VAGY VIZSGA – ELBOCSÁTÁS</a:t>
            </a:r>
          </a:p>
          <a:p>
            <a:endParaRPr lang="hu-HU" sz="2800" b="1" dirty="0"/>
          </a:p>
          <a:p>
            <a:r>
              <a:rPr lang="hu-HU" sz="2800" b="1" dirty="0"/>
              <a:t>BE NEM JELENTKEZÉS A TANULMÁNYI FÉLÉVRE – PASSZÍVRA UTASÍTÁS, 2. UTÁN ELBOCSÁTÁS</a:t>
            </a:r>
          </a:p>
          <a:p>
            <a:endParaRPr lang="hu-HU" sz="3200" b="1" dirty="0"/>
          </a:p>
          <a:p>
            <a:endParaRPr lang="hu-HU" sz="3200" b="1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7490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99A8B4F-0FED-46C0-9186-5A8E116D8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6861EE-7660-46C9-80BD-173B8F745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38A69B74-22E3-47CC-823F-18BE7930C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636" y="2960687"/>
            <a:ext cx="2668748" cy="2668748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71">
            <a:extLst>
              <a:ext uri="{FF2B5EF4-FFF2-40B4-BE49-F238E27FC236}">
                <a16:creationId xmlns:a16="http://schemas.microsoft.com/office/drawing/2014/main" id="{1778637B-5DB8-4A75-B2E6-FC2B1BB9A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014" y="2"/>
            <a:ext cx="4034987" cy="3428147"/>
          </a:xfrm>
          <a:custGeom>
            <a:avLst/>
            <a:gdLst>
              <a:gd name="connsiteX0" fmla="*/ 350825 w 4034987"/>
              <a:gd name="connsiteY0" fmla="*/ 0 h 3428147"/>
              <a:gd name="connsiteX1" fmla="*/ 4034987 w 4034987"/>
              <a:gd name="connsiteY1" fmla="*/ 0 h 3428147"/>
              <a:gd name="connsiteX2" fmla="*/ 4034987 w 4034987"/>
              <a:gd name="connsiteY2" fmla="*/ 2505205 h 3428147"/>
              <a:gd name="connsiteX3" fmla="*/ 3951822 w 4034987"/>
              <a:gd name="connsiteY3" fmla="*/ 2616420 h 3428147"/>
              <a:gd name="connsiteX4" fmla="*/ 2230590 w 4034987"/>
              <a:gd name="connsiteY4" fmla="*/ 3428147 h 3428147"/>
              <a:gd name="connsiteX5" fmla="*/ 0 w 4034987"/>
              <a:gd name="connsiteY5" fmla="*/ 1197557 h 3428147"/>
              <a:gd name="connsiteX6" fmla="*/ 269220 w 4034987"/>
              <a:gd name="connsiteY6" fmla="*/ 134326 h 3428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34987" h="3428147">
                <a:moveTo>
                  <a:pt x="350825" y="0"/>
                </a:moveTo>
                <a:lnTo>
                  <a:pt x="4034987" y="0"/>
                </a:lnTo>
                <a:lnTo>
                  <a:pt x="4034987" y="2505205"/>
                </a:lnTo>
                <a:lnTo>
                  <a:pt x="3951822" y="2616420"/>
                </a:lnTo>
                <a:cubicBezTo>
                  <a:pt x="3542699" y="3112162"/>
                  <a:pt x="2923546" y="3428147"/>
                  <a:pt x="2230590" y="3428147"/>
                </a:cubicBezTo>
                <a:cubicBezTo>
                  <a:pt x="998669" y="3428147"/>
                  <a:pt x="0" y="2429478"/>
                  <a:pt x="0" y="1197557"/>
                </a:cubicBezTo>
                <a:cubicBezTo>
                  <a:pt x="0" y="812582"/>
                  <a:pt x="97526" y="450385"/>
                  <a:pt x="269220" y="134326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844" y="1107913"/>
            <a:ext cx="3205839" cy="635390"/>
          </a:xfrm>
          <a:prstGeom prst="rect">
            <a:avLst/>
          </a:prstGeom>
        </p:spPr>
      </p:pic>
      <p:sp>
        <p:nvSpPr>
          <p:cNvPr id="21" name="Freeform 75">
            <a:extLst>
              <a:ext uri="{FF2B5EF4-FFF2-40B4-BE49-F238E27FC236}">
                <a16:creationId xmlns:a16="http://schemas.microsoft.com/office/drawing/2014/main" id="{0035A30C-45F3-4EFB-B2E8-6E2A11843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59131" y="4258570"/>
            <a:ext cx="3132869" cy="2599430"/>
          </a:xfrm>
          <a:custGeom>
            <a:avLst/>
            <a:gdLst>
              <a:gd name="connsiteX0" fmla="*/ 1612418 w 3061881"/>
              <a:gd name="connsiteY0" fmla="*/ 0 h 2540529"/>
              <a:gd name="connsiteX1" fmla="*/ 3030226 w 3061881"/>
              <a:gd name="connsiteY1" fmla="*/ 843844 h 2540529"/>
              <a:gd name="connsiteX2" fmla="*/ 3061881 w 3061881"/>
              <a:gd name="connsiteY2" fmla="*/ 909556 h 2540529"/>
              <a:gd name="connsiteX3" fmla="*/ 3061881 w 3061881"/>
              <a:gd name="connsiteY3" fmla="*/ 2315281 h 2540529"/>
              <a:gd name="connsiteX4" fmla="*/ 3030226 w 3061881"/>
              <a:gd name="connsiteY4" fmla="*/ 2380992 h 2540529"/>
              <a:gd name="connsiteX5" fmla="*/ 2949460 w 3061881"/>
              <a:gd name="connsiteY5" fmla="*/ 2513937 h 2540529"/>
              <a:gd name="connsiteX6" fmla="*/ 2929575 w 3061881"/>
              <a:gd name="connsiteY6" fmla="*/ 2540529 h 2540529"/>
              <a:gd name="connsiteX7" fmla="*/ 295261 w 3061881"/>
              <a:gd name="connsiteY7" fmla="*/ 2540529 h 2540529"/>
              <a:gd name="connsiteX8" fmla="*/ 275376 w 3061881"/>
              <a:gd name="connsiteY8" fmla="*/ 2513937 h 2540529"/>
              <a:gd name="connsiteX9" fmla="*/ 0 w 3061881"/>
              <a:gd name="connsiteY9" fmla="*/ 1612418 h 2540529"/>
              <a:gd name="connsiteX10" fmla="*/ 1612418 w 3061881"/>
              <a:gd name="connsiteY10" fmla="*/ 0 h 254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61881" h="2540529">
                <a:moveTo>
                  <a:pt x="1612418" y="0"/>
                </a:moveTo>
                <a:cubicBezTo>
                  <a:pt x="2224646" y="0"/>
                  <a:pt x="2757180" y="341213"/>
                  <a:pt x="3030226" y="843844"/>
                </a:cubicBezTo>
                <a:lnTo>
                  <a:pt x="3061881" y="909556"/>
                </a:lnTo>
                <a:lnTo>
                  <a:pt x="3061881" y="2315281"/>
                </a:lnTo>
                <a:lnTo>
                  <a:pt x="3030226" y="2380992"/>
                </a:lnTo>
                <a:cubicBezTo>
                  <a:pt x="3005404" y="2426686"/>
                  <a:pt x="2978437" y="2471046"/>
                  <a:pt x="2949460" y="2513937"/>
                </a:cubicBezTo>
                <a:lnTo>
                  <a:pt x="2929575" y="2540529"/>
                </a:lnTo>
                <a:lnTo>
                  <a:pt x="295261" y="2540529"/>
                </a:lnTo>
                <a:lnTo>
                  <a:pt x="275376" y="2513937"/>
                </a:lnTo>
                <a:cubicBezTo>
                  <a:pt x="101518" y="2256593"/>
                  <a:pt x="0" y="1946361"/>
                  <a:pt x="0" y="1612418"/>
                </a:cubicBezTo>
                <a:cubicBezTo>
                  <a:pt x="0" y="721904"/>
                  <a:pt x="721904" y="0"/>
                  <a:pt x="1612418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C8E8C103-5C74-4B0F-947F-BC46786A7733}"/>
              </a:ext>
            </a:extLst>
          </p:cNvPr>
          <p:cNvSpPr txBox="1"/>
          <p:nvPr/>
        </p:nvSpPr>
        <p:spPr>
          <a:xfrm>
            <a:off x="566531" y="367747"/>
            <a:ext cx="10446026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/>
              <a:t>EGYÉNI TANREND</a:t>
            </a:r>
          </a:p>
          <a:p>
            <a:endParaRPr lang="hu-HU" dirty="0"/>
          </a:p>
          <a:p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ÉLSPORTOLÓ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ELŐZŐ FÉLÉVBEN MINIMUM 4-ES KREDITINDEX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TGYÁS-GYES-GYED-GYNT </a:t>
            </a:r>
            <a:br>
              <a:rPr lang="hu-HU" sz="2400" dirty="0"/>
            </a:br>
            <a:r>
              <a:rPr lang="hu-HU" sz="2400" dirty="0"/>
              <a:t>MOZGÁSSÉRÜLT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TARTÓS VAGY RENDSZERES ORVOSI KEZELÉSRE SZORULÓ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EGYETEMI KÖZÉLETI/TUDOMÁNYOS6KUTATÓ TEVÉKENYSÉGET VÉGZŐ HALLGATÓ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  <a:p>
            <a:r>
              <a:rPr lang="hu-HU" sz="2400" dirty="0"/>
              <a:t>IGAZOLÁST CSATOLNI KELL MINDEN ESETBEN</a:t>
            </a:r>
          </a:p>
          <a:p>
            <a:endParaRPr lang="hu-HU" sz="2400" dirty="0"/>
          </a:p>
          <a:p>
            <a:r>
              <a:rPr lang="hu-HU" sz="2400" dirty="0"/>
              <a:t>OE-0071 - Egyéni/kedvezményes tanrend iránti kérelem</a:t>
            </a:r>
          </a:p>
          <a:p>
            <a:endParaRPr lang="hu-HU" sz="2400" dirty="0"/>
          </a:p>
          <a:p>
            <a:r>
              <a:rPr lang="hu-HU" sz="2400" dirty="0"/>
              <a:t>OKTATÓKKAL EGYEZTETNI A TÁRGY TELJESÍTÉSÉNEK MIKÉNTJÉT, FELTÉTELEIT!</a:t>
            </a:r>
          </a:p>
          <a:p>
            <a:endParaRPr lang="hu-HU" sz="2400" dirty="0"/>
          </a:p>
          <a:p>
            <a:r>
              <a:rPr lang="hu-HU" dirty="0"/>
              <a:t> </a:t>
            </a:r>
            <a:br>
              <a:rPr lang="hu-HU" dirty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537083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99A8B4F-0FED-46C0-9186-5A8E116D8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6861EE-7660-46C9-80BD-173B8F745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38A69B74-22E3-47CC-823F-18BE7930C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636" y="2960687"/>
            <a:ext cx="2668748" cy="2668748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71">
            <a:extLst>
              <a:ext uri="{FF2B5EF4-FFF2-40B4-BE49-F238E27FC236}">
                <a16:creationId xmlns:a16="http://schemas.microsoft.com/office/drawing/2014/main" id="{1778637B-5DB8-4A75-B2E6-FC2B1BB9A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014" y="2"/>
            <a:ext cx="4034987" cy="3428147"/>
          </a:xfrm>
          <a:custGeom>
            <a:avLst/>
            <a:gdLst>
              <a:gd name="connsiteX0" fmla="*/ 350825 w 4034987"/>
              <a:gd name="connsiteY0" fmla="*/ 0 h 3428147"/>
              <a:gd name="connsiteX1" fmla="*/ 4034987 w 4034987"/>
              <a:gd name="connsiteY1" fmla="*/ 0 h 3428147"/>
              <a:gd name="connsiteX2" fmla="*/ 4034987 w 4034987"/>
              <a:gd name="connsiteY2" fmla="*/ 2505205 h 3428147"/>
              <a:gd name="connsiteX3" fmla="*/ 3951822 w 4034987"/>
              <a:gd name="connsiteY3" fmla="*/ 2616420 h 3428147"/>
              <a:gd name="connsiteX4" fmla="*/ 2230590 w 4034987"/>
              <a:gd name="connsiteY4" fmla="*/ 3428147 h 3428147"/>
              <a:gd name="connsiteX5" fmla="*/ 0 w 4034987"/>
              <a:gd name="connsiteY5" fmla="*/ 1197557 h 3428147"/>
              <a:gd name="connsiteX6" fmla="*/ 269220 w 4034987"/>
              <a:gd name="connsiteY6" fmla="*/ 134326 h 3428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34987" h="3428147">
                <a:moveTo>
                  <a:pt x="350825" y="0"/>
                </a:moveTo>
                <a:lnTo>
                  <a:pt x="4034987" y="0"/>
                </a:lnTo>
                <a:lnTo>
                  <a:pt x="4034987" y="2505205"/>
                </a:lnTo>
                <a:lnTo>
                  <a:pt x="3951822" y="2616420"/>
                </a:lnTo>
                <a:cubicBezTo>
                  <a:pt x="3542699" y="3112162"/>
                  <a:pt x="2923546" y="3428147"/>
                  <a:pt x="2230590" y="3428147"/>
                </a:cubicBezTo>
                <a:cubicBezTo>
                  <a:pt x="998669" y="3428147"/>
                  <a:pt x="0" y="2429478"/>
                  <a:pt x="0" y="1197557"/>
                </a:cubicBezTo>
                <a:cubicBezTo>
                  <a:pt x="0" y="812582"/>
                  <a:pt x="97526" y="450385"/>
                  <a:pt x="269220" y="134326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844" y="1107913"/>
            <a:ext cx="3205839" cy="635390"/>
          </a:xfrm>
          <a:prstGeom prst="rect">
            <a:avLst/>
          </a:prstGeom>
        </p:spPr>
      </p:pic>
      <p:sp>
        <p:nvSpPr>
          <p:cNvPr id="21" name="Freeform 75">
            <a:extLst>
              <a:ext uri="{FF2B5EF4-FFF2-40B4-BE49-F238E27FC236}">
                <a16:creationId xmlns:a16="http://schemas.microsoft.com/office/drawing/2014/main" id="{0035A30C-45F3-4EFB-B2E8-6E2A11843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59131" y="4258570"/>
            <a:ext cx="3132869" cy="2599430"/>
          </a:xfrm>
          <a:custGeom>
            <a:avLst/>
            <a:gdLst>
              <a:gd name="connsiteX0" fmla="*/ 1612418 w 3061881"/>
              <a:gd name="connsiteY0" fmla="*/ 0 h 2540529"/>
              <a:gd name="connsiteX1" fmla="*/ 3030226 w 3061881"/>
              <a:gd name="connsiteY1" fmla="*/ 843844 h 2540529"/>
              <a:gd name="connsiteX2" fmla="*/ 3061881 w 3061881"/>
              <a:gd name="connsiteY2" fmla="*/ 909556 h 2540529"/>
              <a:gd name="connsiteX3" fmla="*/ 3061881 w 3061881"/>
              <a:gd name="connsiteY3" fmla="*/ 2315281 h 2540529"/>
              <a:gd name="connsiteX4" fmla="*/ 3030226 w 3061881"/>
              <a:gd name="connsiteY4" fmla="*/ 2380992 h 2540529"/>
              <a:gd name="connsiteX5" fmla="*/ 2949460 w 3061881"/>
              <a:gd name="connsiteY5" fmla="*/ 2513937 h 2540529"/>
              <a:gd name="connsiteX6" fmla="*/ 2929575 w 3061881"/>
              <a:gd name="connsiteY6" fmla="*/ 2540529 h 2540529"/>
              <a:gd name="connsiteX7" fmla="*/ 295261 w 3061881"/>
              <a:gd name="connsiteY7" fmla="*/ 2540529 h 2540529"/>
              <a:gd name="connsiteX8" fmla="*/ 275376 w 3061881"/>
              <a:gd name="connsiteY8" fmla="*/ 2513937 h 2540529"/>
              <a:gd name="connsiteX9" fmla="*/ 0 w 3061881"/>
              <a:gd name="connsiteY9" fmla="*/ 1612418 h 2540529"/>
              <a:gd name="connsiteX10" fmla="*/ 1612418 w 3061881"/>
              <a:gd name="connsiteY10" fmla="*/ 0 h 254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61881" h="2540529">
                <a:moveTo>
                  <a:pt x="1612418" y="0"/>
                </a:moveTo>
                <a:cubicBezTo>
                  <a:pt x="2224646" y="0"/>
                  <a:pt x="2757180" y="341213"/>
                  <a:pt x="3030226" y="843844"/>
                </a:cubicBezTo>
                <a:lnTo>
                  <a:pt x="3061881" y="909556"/>
                </a:lnTo>
                <a:lnTo>
                  <a:pt x="3061881" y="2315281"/>
                </a:lnTo>
                <a:lnTo>
                  <a:pt x="3030226" y="2380992"/>
                </a:lnTo>
                <a:cubicBezTo>
                  <a:pt x="3005404" y="2426686"/>
                  <a:pt x="2978437" y="2471046"/>
                  <a:pt x="2949460" y="2513937"/>
                </a:cubicBezTo>
                <a:lnTo>
                  <a:pt x="2929575" y="2540529"/>
                </a:lnTo>
                <a:lnTo>
                  <a:pt x="295261" y="2540529"/>
                </a:lnTo>
                <a:lnTo>
                  <a:pt x="275376" y="2513937"/>
                </a:lnTo>
                <a:cubicBezTo>
                  <a:pt x="101518" y="2256593"/>
                  <a:pt x="0" y="1946361"/>
                  <a:pt x="0" y="1612418"/>
                </a:cubicBezTo>
                <a:cubicBezTo>
                  <a:pt x="0" y="721904"/>
                  <a:pt x="721904" y="0"/>
                  <a:pt x="1612418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C8E8C103-5C74-4B0F-947F-BC46786A7733}"/>
              </a:ext>
            </a:extLst>
          </p:cNvPr>
          <p:cNvSpPr txBox="1"/>
          <p:nvPr/>
        </p:nvSpPr>
        <p:spPr>
          <a:xfrm>
            <a:off x="566531" y="367747"/>
            <a:ext cx="104460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/>
              <a:t>KIHEZ FORDULHATOK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TANULMÁNYI KÉRDÉSEKBEN – TI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TANTÁRGGYAL KAPCSOLATBAN – OKTATÓ, A TÁRGYAT OKTATÓ INTÉZET TITKÁRSÁGA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HELP@KGK.UNI-OBUDA.HU</a:t>
            </a:r>
          </a:p>
          <a:p>
            <a:endParaRPr lang="hu-HU" sz="2400" dirty="0"/>
          </a:p>
          <a:p>
            <a:r>
              <a:rPr lang="hu-HU" dirty="0"/>
              <a:t> </a:t>
            </a:r>
            <a:br>
              <a:rPr lang="hu-HU" dirty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62298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99A8B4F-0FED-46C0-9186-5A8E116D8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6861EE-7660-46C9-80BD-173B8F745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38A69B74-22E3-47CC-823F-18BE7930C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636" y="2960687"/>
            <a:ext cx="2668748" cy="2668748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71">
            <a:extLst>
              <a:ext uri="{FF2B5EF4-FFF2-40B4-BE49-F238E27FC236}">
                <a16:creationId xmlns:a16="http://schemas.microsoft.com/office/drawing/2014/main" id="{1778637B-5DB8-4A75-B2E6-FC2B1BB9A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014" y="2"/>
            <a:ext cx="4034987" cy="3428147"/>
          </a:xfrm>
          <a:custGeom>
            <a:avLst/>
            <a:gdLst>
              <a:gd name="connsiteX0" fmla="*/ 350825 w 4034987"/>
              <a:gd name="connsiteY0" fmla="*/ 0 h 3428147"/>
              <a:gd name="connsiteX1" fmla="*/ 4034987 w 4034987"/>
              <a:gd name="connsiteY1" fmla="*/ 0 h 3428147"/>
              <a:gd name="connsiteX2" fmla="*/ 4034987 w 4034987"/>
              <a:gd name="connsiteY2" fmla="*/ 2505205 h 3428147"/>
              <a:gd name="connsiteX3" fmla="*/ 3951822 w 4034987"/>
              <a:gd name="connsiteY3" fmla="*/ 2616420 h 3428147"/>
              <a:gd name="connsiteX4" fmla="*/ 2230590 w 4034987"/>
              <a:gd name="connsiteY4" fmla="*/ 3428147 h 3428147"/>
              <a:gd name="connsiteX5" fmla="*/ 0 w 4034987"/>
              <a:gd name="connsiteY5" fmla="*/ 1197557 h 3428147"/>
              <a:gd name="connsiteX6" fmla="*/ 269220 w 4034987"/>
              <a:gd name="connsiteY6" fmla="*/ 134326 h 3428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34987" h="3428147">
                <a:moveTo>
                  <a:pt x="350825" y="0"/>
                </a:moveTo>
                <a:lnTo>
                  <a:pt x="4034987" y="0"/>
                </a:lnTo>
                <a:lnTo>
                  <a:pt x="4034987" y="2505205"/>
                </a:lnTo>
                <a:lnTo>
                  <a:pt x="3951822" y="2616420"/>
                </a:lnTo>
                <a:cubicBezTo>
                  <a:pt x="3542699" y="3112162"/>
                  <a:pt x="2923546" y="3428147"/>
                  <a:pt x="2230590" y="3428147"/>
                </a:cubicBezTo>
                <a:cubicBezTo>
                  <a:pt x="998669" y="3428147"/>
                  <a:pt x="0" y="2429478"/>
                  <a:pt x="0" y="1197557"/>
                </a:cubicBezTo>
                <a:cubicBezTo>
                  <a:pt x="0" y="812582"/>
                  <a:pt x="97526" y="450385"/>
                  <a:pt x="269220" y="134326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844" y="1107913"/>
            <a:ext cx="3205839" cy="635390"/>
          </a:xfrm>
          <a:prstGeom prst="rect">
            <a:avLst/>
          </a:prstGeom>
        </p:spPr>
      </p:pic>
      <p:sp>
        <p:nvSpPr>
          <p:cNvPr id="21" name="Freeform 75">
            <a:extLst>
              <a:ext uri="{FF2B5EF4-FFF2-40B4-BE49-F238E27FC236}">
                <a16:creationId xmlns:a16="http://schemas.microsoft.com/office/drawing/2014/main" id="{0035A30C-45F3-4EFB-B2E8-6E2A11843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59131" y="4258570"/>
            <a:ext cx="3132869" cy="2599430"/>
          </a:xfrm>
          <a:custGeom>
            <a:avLst/>
            <a:gdLst>
              <a:gd name="connsiteX0" fmla="*/ 1612418 w 3061881"/>
              <a:gd name="connsiteY0" fmla="*/ 0 h 2540529"/>
              <a:gd name="connsiteX1" fmla="*/ 3030226 w 3061881"/>
              <a:gd name="connsiteY1" fmla="*/ 843844 h 2540529"/>
              <a:gd name="connsiteX2" fmla="*/ 3061881 w 3061881"/>
              <a:gd name="connsiteY2" fmla="*/ 909556 h 2540529"/>
              <a:gd name="connsiteX3" fmla="*/ 3061881 w 3061881"/>
              <a:gd name="connsiteY3" fmla="*/ 2315281 h 2540529"/>
              <a:gd name="connsiteX4" fmla="*/ 3030226 w 3061881"/>
              <a:gd name="connsiteY4" fmla="*/ 2380992 h 2540529"/>
              <a:gd name="connsiteX5" fmla="*/ 2949460 w 3061881"/>
              <a:gd name="connsiteY5" fmla="*/ 2513937 h 2540529"/>
              <a:gd name="connsiteX6" fmla="*/ 2929575 w 3061881"/>
              <a:gd name="connsiteY6" fmla="*/ 2540529 h 2540529"/>
              <a:gd name="connsiteX7" fmla="*/ 295261 w 3061881"/>
              <a:gd name="connsiteY7" fmla="*/ 2540529 h 2540529"/>
              <a:gd name="connsiteX8" fmla="*/ 275376 w 3061881"/>
              <a:gd name="connsiteY8" fmla="*/ 2513937 h 2540529"/>
              <a:gd name="connsiteX9" fmla="*/ 0 w 3061881"/>
              <a:gd name="connsiteY9" fmla="*/ 1612418 h 2540529"/>
              <a:gd name="connsiteX10" fmla="*/ 1612418 w 3061881"/>
              <a:gd name="connsiteY10" fmla="*/ 0 h 254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61881" h="2540529">
                <a:moveTo>
                  <a:pt x="1612418" y="0"/>
                </a:moveTo>
                <a:cubicBezTo>
                  <a:pt x="2224646" y="0"/>
                  <a:pt x="2757180" y="341213"/>
                  <a:pt x="3030226" y="843844"/>
                </a:cubicBezTo>
                <a:lnTo>
                  <a:pt x="3061881" y="909556"/>
                </a:lnTo>
                <a:lnTo>
                  <a:pt x="3061881" y="2315281"/>
                </a:lnTo>
                <a:lnTo>
                  <a:pt x="3030226" y="2380992"/>
                </a:lnTo>
                <a:cubicBezTo>
                  <a:pt x="3005404" y="2426686"/>
                  <a:pt x="2978437" y="2471046"/>
                  <a:pt x="2949460" y="2513937"/>
                </a:cubicBezTo>
                <a:lnTo>
                  <a:pt x="2929575" y="2540529"/>
                </a:lnTo>
                <a:lnTo>
                  <a:pt x="295261" y="2540529"/>
                </a:lnTo>
                <a:lnTo>
                  <a:pt x="275376" y="2513937"/>
                </a:lnTo>
                <a:cubicBezTo>
                  <a:pt x="101518" y="2256593"/>
                  <a:pt x="0" y="1946361"/>
                  <a:pt x="0" y="1612418"/>
                </a:cubicBezTo>
                <a:cubicBezTo>
                  <a:pt x="0" y="721904"/>
                  <a:pt x="721904" y="0"/>
                  <a:pt x="1612418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C8E8C103-5C74-4B0F-947F-BC46786A7733}"/>
              </a:ext>
            </a:extLst>
          </p:cNvPr>
          <p:cNvSpPr txBox="1"/>
          <p:nvPr/>
        </p:nvSpPr>
        <p:spPr>
          <a:xfrm>
            <a:off x="566531" y="367747"/>
            <a:ext cx="1044602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/>
              <a:t>PANNÓNIA PROGRAM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2. FÉLÉVTŐL PÁLYÁZHAT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BÁRKI BÁRMILYEN SZINTŰ KÉPZÉSRŐL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TANULMÁNYI, SZAKMAI GYAKORLAT, RÖVID TÁVÚ MOBILITÁS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AKÁR 12 HÓNAPRA IS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DIPLOMA UTÁN KÖZVETLENÜL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PÁLYÁZAT MINDEN FÉLÉV ELEJÉN</a:t>
            </a:r>
          </a:p>
          <a:p>
            <a:endParaRPr lang="hu-HU" sz="2400" dirty="0"/>
          </a:p>
          <a:p>
            <a:r>
              <a:rPr lang="hu-HU" dirty="0"/>
              <a:t> </a:t>
            </a:r>
            <a:br>
              <a:rPr lang="hu-HU" dirty="0"/>
            </a:br>
            <a:endParaRPr lang="hu-HU" dirty="0"/>
          </a:p>
        </p:txBody>
      </p:sp>
      <p:pic>
        <p:nvPicPr>
          <p:cNvPr id="9" name="Picture 7" descr="TO INN | Erasmus+">
            <a:extLst>
              <a:ext uri="{FF2B5EF4-FFF2-40B4-BE49-F238E27FC236}">
                <a16:creationId xmlns:a16="http://schemas.microsoft.com/office/drawing/2014/main" id="{D1C2285E-4E85-43F0-A1B1-187AE4A40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0144" y="41398"/>
            <a:ext cx="36195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63113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EDF1A5A9-FA10-492B-922E-BFCBE397F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241" y="1396417"/>
            <a:ext cx="10515600" cy="435133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hu-HU" sz="5400" dirty="0"/>
              <a:t>KÖSZÖNÖM A FIGYELMET!</a:t>
            </a:r>
          </a:p>
          <a:p>
            <a:pPr marL="0" indent="0" algn="ctr">
              <a:buNone/>
            </a:pPr>
            <a:endParaRPr lang="hu-HU" sz="5400" dirty="0"/>
          </a:p>
          <a:p>
            <a:pPr marL="0" indent="0" algn="ctr">
              <a:buNone/>
            </a:pPr>
            <a:r>
              <a:rPr lang="hu-HU" sz="8000" dirty="0">
                <a:sym typeface="Wingdings" panose="05000000000000000000" pitchFamily="2" charset="2"/>
              </a:rPr>
              <a:t>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10001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91793" y="280825"/>
            <a:ext cx="5312852" cy="1753248"/>
          </a:xfrm>
        </p:spPr>
        <p:txBody>
          <a:bodyPr>
            <a:normAutofit/>
          </a:bodyPr>
          <a:lstStyle/>
          <a:p>
            <a:pPr algn="ctr"/>
            <a:r>
              <a:rPr lang="hu-H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DIÁKIGAZOLVÁNY IGÉNYLÉS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E98E0C0-D8C1-423A-AA5F-27B122E0710C}"/>
              </a:ext>
            </a:extLst>
          </p:cNvPr>
          <p:cNvSpPr txBox="1"/>
          <p:nvPr/>
        </p:nvSpPr>
        <p:spPr>
          <a:xfrm>
            <a:off x="6475445" y="2976465"/>
            <a:ext cx="5029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u-HU" dirty="0"/>
              <a:t>KORMÁNYABLAK – NEK ADATLAP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Diákigazolvány ügyintézés elindítása a </a:t>
            </a:r>
            <a:r>
              <a:rPr lang="hu-HU" dirty="0" err="1"/>
              <a:t>neptunban</a:t>
            </a:r>
            <a:endParaRPr lang="hu-HU" dirty="0"/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Ideiglenes diákigazolványt igénylő kérelem leadása a </a:t>
            </a:r>
            <a:r>
              <a:rPr lang="hu-HU" dirty="0" err="1"/>
              <a:t>neptunban</a:t>
            </a:r>
            <a:endParaRPr lang="hu-HU" dirty="0"/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Az elkészült diákigazolványokat a kar kapja meg postán, a tanulmányi ügyintéző üzenetet fog küldeni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Érvényesítő matrica – minden félév elején a TI kiértesítését követően.</a:t>
            </a:r>
          </a:p>
        </p:txBody>
      </p:sp>
    </p:spTree>
    <p:extLst>
      <p:ext uri="{BB962C8B-B14F-4D97-AF65-F5344CB8AC3E}">
        <p14:creationId xmlns:p14="http://schemas.microsoft.com/office/powerpoint/2010/main" val="1083911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D8E67F2-F753-4E06-8229-4970A6725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83095" cy="6854272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EE1BDFD-564B-44A4-841A-50D6A8E75C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Freeform 60">
            <a:extLst>
              <a:ext uri="{FF2B5EF4-FFF2-40B4-BE49-F238E27FC236}">
                <a16:creationId xmlns:a16="http://schemas.microsoft.com/office/drawing/2014/main" id="{007B8288-68CC-4847-8419-CF535B6B7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3882" y="0"/>
            <a:ext cx="3880988" cy="2206512"/>
          </a:xfrm>
          <a:custGeom>
            <a:avLst/>
            <a:gdLst>
              <a:gd name="connsiteX0" fmla="*/ 20753 w 3960193"/>
              <a:gd name="connsiteY0" fmla="*/ 0 h 2251543"/>
              <a:gd name="connsiteX1" fmla="*/ 3939440 w 3960193"/>
              <a:gd name="connsiteY1" fmla="*/ 0 h 2251543"/>
              <a:gd name="connsiteX2" fmla="*/ 3949969 w 3960193"/>
              <a:gd name="connsiteY2" fmla="*/ 68994 h 2251543"/>
              <a:gd name="connsiteX3" fmla="*/ 3960193 w 3960193"/>
              <a:gd name="connsiteY3" fmla="*/ 271447 h 2251543"/>
              <a:gd name="connsiteX4" fmla="*/ 1980096 w 3960193"/>
              <a:gd name="connsiteY4" fmla="*/ 2251543 h 2251543"/>
              <a:gd name="connsiteX5" fmla="*/ 0 w 3960193"/>
              <a:gd name="connsiteY5" fmla="*/ 271447 h 2251543"/>
              <a:gd name="connsiteX6" fmla="*/ 10224 w 3960193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3" h="2251543">
                <a:moveTo>
                  <a:pt x="20753" y="0"/>
                </a:moveTo>
                <a:lnTo>
                  <a:pt x="3939440" y="0"/>
                </a:lnTo>
                <a:lnTo>
                  <a:pt x="3949969" y="68994"/>
                </a:lnTo>
                <a:cubicBezTo>
                  <a:pt x="3956730" y="135559"/>
                  <a:pt x="3960193" y="203099"/>
                  <a:pt x="3960193" y="271447"/>
                </a:cubicBezTo>
                <a:cubicBezTo>
                  <a:pt x="3960193" y="1365024"/>
                  <a:pt x="3073674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4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 68">
            <a:extLst>
              <a:ext uri="{FF2B5EF4-FFF2-40B4-BE49-F238E27FC236}">
                <a16:creationId xmlns:a16="http://schemas.microsoft.com/office/drawing/2014/main" id="{32BA8EA8-C1B6-4309-B674-F9F399B962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12701"/>
            <a:ext cx="4942589" cy="3945299"/>
          </a:xfrm>
          <a:custGeom>
            <a:avLst/>
            <a:gdLst>
              <a:gd name="connsiteX0" fmla="*/ 2223943 w 4942589"/>
              <a:gd name="connsiteY0" fmla="*/ 0 h 3945299"/>
              <a:gd name="connsiteX1" fmla="*/ 4942589 w 4942589"/>
              <a:gd name="connsiteY1" fmla="*/ 2718646 h 3945299"/>
              <a:gd name="connsiteX2" fmla="*/ 4728945 w 4942589"/>
              <a:gd name="connsiteY2" fmla="*/ 3776866 h 3945299"/>
              <a:gd name="connsiteX3" fmla="*/ 4647806 w 4942589"/>
              <a:gd name="connsiteY3" fmla="*/ 3945299 h 3945299"/>
              <a:gd name="connsiteX4" fmla="*/ 0 w 4942589"/>
              <a:gd name="connsiteY4" fmla="*/ 3945299 h 3945299"/>
              <a:gd name="connsiteX5" fmla="*/ 0 w 4942589"/>
              <a:gd name="connsiteY5" fmla="*/ 1157971 h 3945299"/>
              <a:gd name="connsiteX6" fmla="*/ 126104 w 4942589"/>
              <a:gd name="connsiteY6" fmla="*/ 989335 h 3945299"/>
              <a:gd name="connsiteX7" fmla="*/ 2223943 w 4942589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2589" h="3945299">
                <a:moveTo>
                  <a:pt x="2223943" y="0"/>
                </a:moveTo>
                <a:cubicBezTo>
                  <a:pt x="3725410" y="0"/>
                  <a:pt x="4942589" y="1217179"/>
                  <a:pt x="4942589" y="2718646"/>
                </a:cubicBezTo>
                <a:cubicBezTo>
                  <a:pt x="4942589" y="3094013"/>
                  <a:pt x="4866516" y="3451612"/>
                  <a:pt x="4728945" y="3776866"/>
                </a:cubicBezTo>
                <a:lnTo>
                  <a:pt x="4647806" y="3945299"/>
                </a:lnTo>
                <a:lnTo>
                  <a:pt x="0" y="3945299"/>
                </a:lnTo>
                <a:lnTo>
                  <a:pt x="0" y="1157971"/>
                </a:lnTo>
                <a:lnTo>
                  <a:pt x="126104" y="989335"/>
                </a:lnTo>
                <a:cubicBezTo>
                  <a:pt x="624744" y="385123"/>
                  <a:pt x="1379368" y="0"/>
                  <a:pt x="2223943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32" y="4838005"/>
            <a:ext cx="3759105" cy="745047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268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2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76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65" y="149087"/>
            <a:ext cx="11926957" cy="657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50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49" y="3076216"/>
            <a:ext cx="3661831" cy="725767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13" y="149246"/>
            <a:ext cx="11827565" cy="65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428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D8E67F2-F753-4E06-8229-4970A6725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83095" cy="6854272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E1BDFD-564B-44A4-841A-50D6A8E75C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87222" y="33160"/>
            <a:ext cx="4468337" cy="1455996"/>
          </a:xfrm>
          <a:solidFill>
            <a:schemeClr val="bg1">
              <a:alpha val="0"/>
            </a:schemeClr>
          </a:solidFill>
        </p:spPr>
        <p:txBody>
          <a:bodyPr>
            <a:normAutofit/>
          </a:bodyPr>
          <a:lstStyle/>
          <a:p>
            <a:r>
              <a:rPr lang="hu-HU" sz="2700" b="1" dirty="0">
                <a:latin typeface="+mn-lt"/>
              </a:rPr>
              <a:t>TÁRGYFELVÉTEL</a:t>
            </a:r>
            <a:br>
              <a:rPr lang="en-US" sz="2400" dirty="0"/>
            </a:br>
            <a:endParaRPr lang="en-GB" sz="2200" b="1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Freeform 60">
            <a:extLst>
              <a:ext uri="{FF2B5EF4-FFF2-40B4-BE49-F238E27FC236}">
                <a16:creationId xmlns:a16="http://schemas.microsoft.com/office/drawing/2014/main" id="{007B8288-68CC-4847-8419-CF535B6B7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3882" y="0"/>
            <a:ext cx="3880988" cy="2206512"/>
          </a:xfrm>
          <a:custGeom>
            <a:avLst/>
            <a:gdLst>
              <a:gd name="connsiteX0" fmla="*/ 20753 w 3960193"/>
              <a:gd name="connsiteY0" fmla="*/ 0 h 2251543"/>
              <a:gd name="connsiteX1" fmla="*/ 3939440 w 3960193"/>
              <a:gd name="connsiteY1" fmla="*/ 0 h 2251543"/>
              <a:gd name="connsiteX2" fmla="*/ 3949969 w 3960193"/>
              <a:gd name="connsiteY2" fmla="*/ 68994 h 2251543"/>
              <a:gd name="connsiteX3" fmla="*/ 3960193 w 3960193"/>
              <a:gd name="connsiteY3" fmla="*/ 271447 h 2251543"/>
              <a:gd name="connsiteX4" fmla="*/ 1980096 w 3960193"/>
              <a:gd name="connsiteY4" fmla="*/ 2251543 h 2251543"/>
              <a:gd name="connsiteX5" fmla="*/ 0 w 3960193"/>
              <a:gd name="connsiteY5" fmla="*/ 271447 h 2251543"/>
              <a:gd name="connsiteX6" fmla="*/ 10224 w 3960193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3" h="2251543">
                <a:moveTo>
                  <a:pt x="20753" y="0"/>
                </a:moveTo>
                <a:lnTo>
                  <a:pt x="3939440" y="0"/>
                </a:lnTo>
                <a:lnTo>
                  <a:pt x="3949969" y="68994"/>
                </a:lnTo>
                <a:cubicBezTo>
                  <a:pt x="3956730" y="135559"/>
                  <a:pt x="3960193" y="203099"/>
                  <a:pt x="3960193" y="271447"/>
                </a:cubicBezTo>
                <a:cubicBezTo>
                  <a:pt x="3960193" y="1365024"/>
                  <a:pt x="3073674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4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Kép 4" descr="A képen aláírás, leállítás látható&#10;&#10;Automatikusan generált leírás">
            <a:extLst>
              <a:ext uri="{FF2B5EF4-FFF2-40B4-BE49-F238E27FC236}">
                <a16:creationId xmlns:a16="http://schemas.microsoft.com/office/drawing/2014/main" id="{51FF564B-B1DC-431E-AF03-5D1AEC7E046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32" y="272584"/>
            <a:ext cx="2532690" cy="500206"/>
          </a:xfrm>
          <a:prstGeom prst="rect">
            <a:avLst/>
          </a:prstGeom>
        </p:spPr>
      </p:pic>
      <p:sp>
        <p:nvSpPr>
          <p:cNvPr id="16" name="Freeform 68">
            <a:extLst>
              <a:ext uri="{FF2B5EF4-FFF2-40B4-BE49-F238E27FC236}">
                <a16:creationId xmlns:a16="http://schemas.microsoft.com/office/drawing/2014/main" id="{32BA8EA8-C1B6-4309-B674-F9F399B962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12701"/>
            <a:ext cx="4942589" cy="3945299"/>
          </a:xfrm>
          <a:custGeom>
            <a:avLst/>
            <a:gdLst>
              <a:gd name="connsiteX0" fmla="*/ 2223943 w 4942589"/>
              <a:gd name="connsiteY0" fmla="*/ 0 h 3945299"/>
              <a:gd name="connsiteX1" fmla="*/ 4942589 w 4942589"/>
              <a:gd name="connsiteY1" fmla="*/ 2718646 h 3945299"/>
              <a:gd name="connsiteX2" fmla="*/ 4728945 w 4942589"/>
              <a:gd name="connsiteY2" fmla="*/ 3776866 h 3945299"/>
              <a:gd name="connsiteX3" fmla="*/ 4647806 w 4942589"/>
              <a:gd name="connsiteY3" fmla="*/ 3945299 h 3945299"/>
              <a:gd name="connsiteX4" fmla="*/ 0 w 4942589"/>
              <a:gd name="connsiteY4" fmla="*/ 3945299 h 3945299"/>
              <a:gd name="connsiteX5" fmla="*/ 0 w 4942589"/>
              <a:gd name="connsiteY5" fmla="*/ 1157971 h 3945299"/>
              <a:gd name="connsiteX6" fmla="*/ 126104 w 4942589"/>
              <a:gd name="connsiteY6" fmla="*/ 989335 h 3945299"/>
              <a:gd name="connsiteX7" fmla="*/ 2223943 w 4942589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2589" h="3945299">
                <a:moveTo>
                  <a:pt x="2223943" y="0"/>
                </a:moveTo>
                <a:cubicBezTo>
                  <a:pt x="3725410" y="0"/>
                  <a:pt x="4942589" y="1217179"/>
                  <a:pt x="4942589" y="2718646"/>
                </a:cubicBezTo>
                <a:cubicBezTo>
                  <a:pt x="4942589" y="3094013"/>
                  <a:pt x="4866516" y="3451612"/>
                  <a:pt x="4728945" y="3776866"/>
                </a:cubicBezTo>
                <a:lnTo>
                  <a:pt x="4647806" y="3945299"/>
                </a:lnTo>
                <a:lnTo>
                  <a:pt x="0" y="3945299"/>
                </a:lnTo>
                <a:lnTo>
                  <a:pt x="0" y="1157971"/>
                </a:lnTo>
                <a:lnTo>
                  <a:pt x="126104" y="989335"/>
                </a:lnTo>
                <a:cubicBezTo>
                  <a:pt x="624744" y="385123"/>
                  <a:pt x="1379368" y="0"/>
                  <a:pt x="2223943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32" y="4838005"/>
            <a:ext cx="3759105" cy="745047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796" y="894522"/>
            <a:ext cx="11422851" cy="582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698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artalom helye 2"/>
          <p:cNvSpPr>
            <a:spLocks noGrp="1"/>
          </p:cNvSpPr>
          <p:nvPr>
            <p:ph idx="1"/>
          </p:nvPr>
        </p:nvSpPr>
        <p:spPr>
          <a:xfrm>
            <a:off x="7879618" y="344666"/>
            <a:ext cx="3987703" cy="858983"/>
          </a:xfrm>
        </p:spPr>
        <p:txBody>
          <a:bodyPr anchor="ctr">
            <a:normAutofit fontScale="25000" lnSpcReduction="20000"/>
          </a:bodyPr>
          <a:lstStyle/>
          <a:p>
            <a:endParaRPr lang="hu-HU" sz="2400" u="sng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hu-HU" sz="11200" b="1" u="sng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TANULMÁNYI IRODA</a:t>
            </a:r>
          </a:p>
          <a:p>
            <a:pPr marL="0" indent="0">
              <a:buNone/>
            </a:pPr>
            <a:r>
              <a:rPr lang="hu-HU" sz="6400" u="sng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VEZETŐ: Hermann Eszter Muriel</a:t>
            </a:r>
          </a:p>
          <a:p>
            <a:pPr marL="0" indent="0">
              <a:buNone/>
            </a:pPr>
            <a:r>
              <a:rPr lang="hu-HU" sz="6400" u="sng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(hermann.eszter@kgk.uni-obuda.hu)</a:t>
            </a:r>
          </a:p>
          <a:p>
            <a:pPr marL="0" indent="0">
              <a:buNone/>
            </a:pPr>
            <a:endParaRPr lang="en-GB" sz="2400" dirty="0">
              <a:solidFill>
                <a:srgbClr val="000000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08" y="1303372"/>
            <a:ext cx="8236400" cy="545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38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644</Words>
  <Application>Microsoft Office PowerPoint</Application>
  <PresentationFormat>Szélesvásznú</PresentationFormat>
  <Paragraphs>139</Paragraphs>
  <Slides>24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Calisto MT</vt:lpstr>
      <vt:lpstr>Open Sans</vt:lpstr>
      <vt:lpstr>Wingdings</vt:lpstr>
      <vt:lpstr>Office-téma</vt:lpstr>
      <vt:lpstr>TEHETSÉG. SIKER. KÖZÖSSÉG</vt:lpstr>
      <vt:lpstr>BEIRATKOZÁS  TÁRGYFELVÉTEL</vt:lpstr>
      <vt:lpstr>DIÁKIGAZOLVÁNY IGÉNYLÉS</vt:lpstr>
      <vt:lpstr>PowerPoint-bemutató</vt:lpstr>
      <vt:lpstr>PowerPoint-bemutató</vt:lpstr>
      <vt:lpstr>PowerPoint-bemutató</vt:lpstr>
      <vt:lpstr>PowerPoint-bemutató</vt:lpstr>
      <vt:lpstr>TÁRGYFELVÉTEL </vt:lpstr>
      <vt:lpstr>PowerPoint-bemutató</vt:lpstr>
      <vt:lpstr>PATRONÁLÁS  </vt:lpstr>
      <vt:lpstr>PATRONÁLÁS  </vt:lpstr>
      <vt:lpstr>TANTERV  https://kgk.uni-obuda.hu/mintatantervek/   TANTERVTŐL VALÓ ELTÉRÉS KÖVETKEZMÉNYEI  SZABADON VÁLASZTHATÓ KRITÉRIUMTÁRGYAK TESTNEVELÉS   </vt:lpstr>
      <vt:lpstr>TANTERV     TANTÁRGYAK KÖVETELMÉNYEI  OKTATÓ ELSŐ ÓRÁN   MEGENGEDETT HIÁNYZÁS.   </vt:lpstr>
      <vt:lpstr>         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TALENT. SUCESS. COMMUNITY</dc:title>
  <dc:creator>Loraszkó Andrea</dc:creator>
  <cp:lastModifiedBy>Kozma-Loraszkó Andrea</cp:lastModifiedBy>
  <cp:revision>32</cp:revision>
  <dcterms:created xsi:type="dcterms:W3CDTF">2020-08-27T21:48:24Z</dcterms:created>
  <dcterms:modified xsi:type="dcterms:W3CDTF">2026-09-02T07:57:03Z</dcterms:modified>
</cp:coreProperties>
</file>