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0" r:id="rId4"/>
    <p:sldMasterId id="2147483695" r:id="rId5"/>
    <p:sldMasterId id="2147483712" r:id="rId6"/>
    <p:sldMasterId id="2147483729" r:id="rId7"/>
  </p:sldMasterIdLst>
  <p:notesMasterIdLst>
    <p:notesMasterId r:id="rId22"/>
  </p:notesMasterIdLst>
  <p:sldIdLst>
    <p:sldId id="272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</p:sldIdLst>
  <p:sldSz cx="12192000" cy="6858000"/>
  <p:notesSz cx="6858000" cy="9144000"/>
  <p:embeddedFontLs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Open Sans Light" panose="020B0306030504020204" pitchFamily="34" charset="0"/>
      <p:regular r:id="rId31"/>
      <p: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88C"/>
    <a:srgbClr val="00C8FF"/>
    <a:srgbClr val="00DCDC"/>
    <a:srgbClr val="FFB400"/>
    <a:srgbClr val="151F39"/>
    <a:srgbClr val="9AD1F0"/>
    <a:srgbClr val="FCAF17"/>
    <a:srgbClr val="D8B1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4" autoAdjust="0"/>
    <p:restoredTop sz="94721"/>
  </p:normalViewPr>
  <p:slideViewPr>
    <p:cSldViewPr snapToGrid="0" snapToObjects="1">
      <p:cViewPr varScale="1">
        <p:scale>
          <a:sx n="94" d="100"/>
          <a:sy n="94" d="100"/>
        </p:scale>
        <p:origin x="10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114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4.fntdata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gy Krisztina" userId="eb97e639-f21d-4457-bc68-94dd9df947d6" providerId="ADAL" clId="{F0DA6441-E6CE-4184-ADBA-942571F57868}"/>
    <pc:docChg chg="custSel modSld modMainMaster">
      <pc:chgData name="Nagy Krisztina" userId="eb97e639-f21d-4457-bc68-94dd9df947d6" providerId="ADAL" clId="{F0DA6441-E6CE-4184-ADBA-942571F57868}" dt="2026-02-10T13:20:34.111" v="52" actId="20577"/>
      <pc:docMkLst>
        <pc:docMk/>
      </pc:docMkLst>
      <pc:sldChg chg="modSp mod">
        <pc:chgData name="Nagy Krisztina" userId="eb97e639-f21d-4457-bc68-94dd9df947d6" providerId="ADAL" clId="{F0DA6441-E6CE-4184-ADBA-942571F57868}" dt="2026-02-10T13:20:34.111" v="52" actId="20577"/>
        <pc:sldMkLst>
          <pc:docMk/>
          <pc:sldMk cId="4146789469" sldId="272"/>
        </pc:sldMkLst>
        <pc:spChg chg="mod">
          <ac:chgData name="Nagy Krisztina" userId="eb97e639-f21d-4457-bc68-94dd9df947d6" providerId="ADAL" clId="{F0DA6441-E6CE-4184-ADBA-942571F57868}" dt="2026-02-10T13:20:34.111" v="52" actId="20577"/>
          <ac:spMkLst>
            <pc:docMk/>
            <pc:sldMk cId="4146789469" sldId="272"/>
            <ac:spMk id="2" creationId="{243F047A-40B1-4E46-80BD-4C0081F8914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1CC1C-E04F-5746-9273-0C628152FE6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3923D-B9BF-9F44-A2FF-065E37B81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5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3923D-B9BF-9F44-A2FF-065E37B81C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556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34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2584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344D521-68E2-C749-A9F2-60A3C2607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C526D04-089F-244B-A268-711014C054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808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3836EB-766A-534F-BC98-A335FAD9B5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9F10F20-35A6-ED40-9E2D-1BA07143F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B11E014-B156-CD4D-B9F4-89FEC375B5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049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00C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BF7A55-9880-3C43-B0CB-B0B25AAE0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rgbClr val="151F3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410C58-1586-BA41-83F6-2A9D940C9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2C0782F-43EC-1642-8533-41A1B40849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270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B22455-15EF-9F4A-8944-649986A06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B78C12-7B56-EB47-8169-D4C23F005A7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8746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0979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0593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96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70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647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094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C7C1BC3-E15F-D34B-BD28-F312B456A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79759E2-B98B-5C46-9D45-1A01AB96D6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08779"/>
            <a:ext cx="10515600" cy="488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64117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8747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09507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DE6A3-B10C-404C-BF18-0CEA514C730B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E7C5F65-E688-C44D-B885-54F94A878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3D50DA09-5E37-6E42-89A9-4C14752908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38D02627-B6B2-DB44-915E-A33E4A4D2E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02004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282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4802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4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EE5F48-7E9E-3344-95A6-888280517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4F70779-D3A3-3F42-B1A3-2A64CC15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DA728C8-7909-7349-AF65-927D93833B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53617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00C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030408-977E-D047-99A9-EF2FB63037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rgbClr val="151F3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F723265-71EE-1044-933D-610CE9DD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4E90D23-247A-EE46-8AC0-0876ABD703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71553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0028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EB594C-28EC-D24F-B2E5-3A157560B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40FC90-3A93-CC4F-BDBD-612B4698F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FCAAE3A-B1BE-E545-9E1E-1408EE6711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501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1DBF87-7255-594B-B8D5-7346664AC2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08779"/>
            <a:ext cx="10515600" cy="488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35206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FC5EAA2-9B6A-E64A-8911-60ED04B45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4820C9-8081-0D4C-BC75-9F8EAD16AA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3459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742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5443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146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1896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78507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0148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34599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24F8D7F-90CE-8F40-ABFC-EA424E71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3D028F-85E4-8C48-BB8B-072AE25016E1}"/>
              </a:ext>
            </a:extLst>
          </p:cNvPr>
          <p:cNvSpPr txBox="1">
            <a:spLocks/>
          </p:cNvSpPr>
          <p:nvPr userDrawn="1"/>
        </p:nvSpPr>
        <p:spPr>
          <a:xfrm>
            <a:off x="838200" y="3859451"/>
            <a:ext cx="10515600" cy="556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200" b="0" i="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6224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86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70061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9936037-E322-B849-8DB6-B5BAADE0BF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048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760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23443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840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0028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95B7F-ECB4-6248-A0A2-F62D6AC5FF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30207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234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14557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21542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474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3827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118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32204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94948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79333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24F8D7F-90CE-8F40-ABFC-EA424E71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3D028F-85E4-8C48-BB8B-072AE25016E1}"/>
              </a:ext>
            </a:extLst>
          </p:cNvPr>
          <p:cNvSpPr txBox="1">
            <a:spLocks/>
          </p:cNvSpPr>
          <p:nvPr userDrawn="1"/>
        </p:nvSpPr>
        <p:spPr>
          <a:xfrm>
            <a:off x="838200" y="3859451"/>
            <a:ext cx="10515600" cy="556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200" b="0" i="0" dirty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02476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735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9936037-E322-B849-8DB6-B5BAADE0BF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048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091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83058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146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0028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82B184-CC21-C745-A6DA-72AAACC9E5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569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082688-62D6-444E-B064-323A5DC8CB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95852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663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DE6A3-B10C-404C-BF18-0CEA514C730B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E7C5F65-E688-C44D-B885-54F94A878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3D50DA09-5E37-6E42-89A9-4C14752908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38D02627-B6B2-DB44-915E-A33E4A4D2E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34607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EA8C6C6-6CC0-2949-B37A-1713BFD91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E1E61ECE-DD11-434A-BFC5-CC3EAAD56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4E56921-ED46-5D4F-AA8E-D9DFBBDB56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5091BFEA-2E6F-3C48-B971-A2D405292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81633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4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24F8D7F-90CE-8F40-ABFC-EA424E71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CDCE40-0EC3-1F4C-9FE1-6A8824F99F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08779"/>
            <a:ext cx="10515600" cy="488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327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1771B3-2B9D-8048-B51F-9405C1A5D1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351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9936037-E322-B849-8DB6-B5BAADE0BF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048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592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8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8/28/2026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Kép 6" descr="A képen szöveg, képernyőkép, Betűtípus, emblém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8CD4561-7A03-A2C0-7F18-EA73AA955B2F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3" y="124152"/>
            <a:ext cx="2457468" cy="173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1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765" r:id="rId3"/>
    <p:sldLayoutId id="2147483684" r:id="rId4"/>
    <p:sldLayoutId id="2147483685" r:id="rId5"/>
    <p:sldLayoutId id="2147483686" r:id="rId6"/>
    <p:sldLayoutId id="2147483688" r:id="rId7"/>
    <p:sldLayoutId id="2147483689" r:id="rId8"/>
    <p:sldLayoutId id="2147483711" r:id="rId9"/>
    <p:sldLayoutId id="2147483690" r:id="rId10"/>
    <p:sldLayoutId id="2147483761" r:id="rId11"/>
    <p:sldLayoutId id="2147483746" r:id="rId12"/>
    <p:sldLayoutId id="2147483747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8/28/2026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Kép 7" descr="A képen szöveg, képernyőkép, Betűtípus, Grafik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319AE43-8637-AE88-EDFC-09F9B4AD244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" y="126000"/>
            <a:ext cx="2457723" cy="17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6" r:id="rId3"/>
    <p:sldLayoutId id="2147483699" r:id="rId4"/>
    <p:sldLayoutId id="2147483700" r:id="rId5"/>
    <p:sldLayoutId id="2147483701" r:id="rId6"/>
    <p:sldLayoutId id="2147483704" r:id="rId7"/>
    <p:sldLayoutId id="2147483705" r:id="rId8"/>
    <p:sldLayoutId id="2147483760" r:id="rId9"/>
    <p:sldLayoutId id="2147483748" r:id="rId10"/>
    <p:sldLayoutId id="2147483749" r:id="rId11"/>
    <p:sldLayoutId id="2147483750" r:id="rId12"/>
    <p:sldLayoutId id="2147483706" r:id="rId13"/>
    <p:sldLayoutId id="2147483707" r:id="rId14"/>
    <p:sldLayoutId id="2147483708" r:id="rId15"/>
    <p:sldLayoutId id="214748370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151F39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B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8/28/2026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Kép 8" descr="A képen szöveg, Betűtípus, Grafika, emblém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D5C5667-33E8-4338-70B1-4889882CD1F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11" y="537889"/>
            <a:ext cx="1638998" cy="63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1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20" r:id="rId5"/>
    <p:sldLayoutId id="2147483722" r:id="rId6"/>
    <p:sldLayoutId id="2147483723" r:id="rId7"/>
    <p:sldLayoutId id="2147483724" r:id="rId8"/>
    <p:sldLayoutId id="2147483759" r:id="rId9"/>
    <p:sldLayoutId id="2147483753" r:id="rId10"/>
    <p:sldLayoutId id="2147483725" r:id="rId11"/>
    <p:sldLayoutId id="2147483726" r:id="rId12"/>
    <p:sldLayoutId id="2147483727" r:id="rId13"/>
    <p:sldLayoutId id="214748372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C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8/28/2026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Kép 2" descr="A képen szöveg, képernyőkép, Betűtípus, Grafik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A31F9DF-A7F1-3D88-ADC0-6D1CCC4D6E8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" y="126000"/>
            <a:ext cx="2457723" cy="17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6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2" r:id="rId2"/>
    <p:sldLayoutId id="2147483733" r:id="rId3"/>
    <p:sldLayoutId id="2147483734" r:id="rId4"/>
    <p:sldLayoutId id="2147483738" r:id="rId5"/>
    <p:sldLayoutId id="2147483739" r:id="rId6"/>
    <p:sldLayoutId id="2147483740" r:id="rId7"/>
    <p:sldLayoutId id="2147483741" r:id="rId8"/>
    <p:sldLayoutId id="2147483762" r:id="rId9"/>
    <p:sldLayoutId id="2147483756" r:id="rId10"/>
    <p:sldLayoutId id="2147483742" r:id="rId11"/>
    <p:sldLayoutId id="2147483743" r:id="rId12"/>
    <p:sldLayoutId id="2147483744" r:id="rId13"/>
    <p:sldLayoutId id="214748374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151F39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7.jpe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F047A-40B1-4E46-80BD-4C0081F89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9950"/>
            <a:ext cx="10515600" cy="556101"/>
          </a:xfrm>
        </p:spPr>
        <p:txBody>
          <a:bodyPr>
            <a:noAutofit/>
          </a:bodyPr>
          <a:lstStyle/>
          <a:p>
            <a:pPr algn="ctr"/>
            <a:r>
              <a:rPr lang="hu-HU" sz="4400" dirty="0"/>
              <a:t>Egyetemi Könyvtár</a:t>
            </a:r>
            <a:br>
              <a:rPr lang="hu-HU" dirty="0"/>
            </a:br>
            <a:r>
              <a:rPr lang="hu-HU" sz="2800" i="1" dirty="0"/>
              <a:t>Könyvtárhasználat</a:t>
            </a:r>
            <a:br>
              <a:rPr lang="hu-HU" sz="2800" dirty="0"/>
            </a:br>
            <a:endParaRPr lang="en-US" sz="4000" dirty="0"/>
          </a:p>
        </p:txBody>
      </p:sp>
      <p:sp>
        <p:nvSpPr>
          <p:cNvPr id="3" name="Szövegdoboz 2"/>
          <p:cNvSpPr txBox="1"/>
          <p:nvPr/>
        </p:nvSpPr>
        <p:spPr>
          <a:xfrm>
            <a:off x="282676" y="5043168"/>
            <a:ext cx="8147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Honlap: http://lib.uni-obuda.hu</a:t>
            </a:r>
          </a:p>
          <a:p>
            <a:r>
              <a:rPr lang="hu-HU" dirty="0">
                <a:solidFill>
                  <a:schemeClr val="bg1"/>
                </a:solidFill>
              </a:rPr>
              <a:t>Facebook: https://www.facebook.com/OE.Egyetemi.Konyvtar</a:t>
            </a:r>
          </a:p>
          <a:p>
            <a:r>
              <a:rPr lang="hu-HU" dirty="0">
                <a:solidFill>
                  <a:schemeClr val="bg1"/>
                </a:solidFill>
              </a:rPr>
              <a:t>E-mail: mtmt@uni-obuda.hu ; open.access@lib.uni-obuda.hu</a:t>
            </a:r>
          </a:p>
          <a:p>
            <a:r>
              <a:rPr lang="hu-HU" dirty="0">
                <a:solidFill>
                  <a:schemeClr val="bg1"/>
                </a:solidFill>
              </a:rPr>
              <a:t>	+ tagkönyvtáranként külön mail cím.</a:t>
            </a:r>
          </a:p>
          <a:p>
            <a:r>
              <a:rPr lang="hu-HU" dirty="0">
                <a:solidFill>
                  <a:schemeClr val="bg1"/>
                </a:solidFill>
              </a:rPr>
              <a:t>Messenger: http://m.me/OE.Egyetemi.Konyvtar/</a:t>
            </a:r>
          </a:p>
        </p:txBody>
      </p:sp>
    </p:spTree>
    <p:extLst>
      <p:ext uri="{BB962C8B-B14F-4D97-AF65-F5344CB8AC3E}">
        <p14:creationId xmlns:p14="http://schemas.microsoft.com/office/powerpoint/2010/main" val="4146789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 txBox="1">
            <a:spLocks/>
          </p:cNvSpPr>
          <p:nvPr/>
        </p:nvSpPr>
        <p:spPr>
          <a:xfrm>
            <a:off x="2960573" y="61747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 txBox="1">
            <a:spLocks/>
          </p:cNvSpPr>
          <p:nvPr/>
        </p:nvSpPr>
        <p:spPr>
          <a:xfrm>
            <a:off x="7269337" y="651048"/>
            <a:ext cx="4481945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u-HU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Kölcsönzés / Hosszabbítás</a:t>
            </a:r>
          </a:p>
        </p:txBody>
      </p:sp>
      <p:sp>
        <p:nvSpPr>
          <p:cNvPr id="7" name="Téglalap 6"/>
          <p:cNvSpPr/>
          <p:nvPr/>
        </p:nvSpPr>
        <p:spPr>
          <a:xfrm>
            <a:off x="411518" y="3291895"/>
            <a:ext cx="4267319" cy="254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Az Egyetem összes Könyvtárából egyidejűleg 15 db dokumentum kölcsönözhető.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</p:txBody>
      </p:sp>
      <p:pic>
        <p:nvPicPr>
          <p:cNvPr id="10" name="Tartalom helye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5541" y="2381694"/>
            <a:ext cx="1962567" cy="2811831"/>
          </a:xfrm>
        </p:spPr>
      </p:pic>
      <p:sp>
        <p:nvSpPr>
          <p:cNvPr id="11" name="Téglalap 10"/>
          <p:cNvSpPr/>
          <p:nvPr/>
        </p:nvSpPr>
        <p:spPr>
          <a:xfrm>
            <a:off x="7591528" y="2659988"/>
            <a:ext cx="4267319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8046900" y="3291895"/>
            <a:ext cx="35062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Hosszabbítani a lejárat napjáig lehet személyesen vagy interneten keresztül. </a:t>
            </a:r>
          </a:p>
        </p:txBody>
      </p:sp>
    </p:spTree>
    <p:extLst>
      <p:ext uri="{BB962C8B-B14F-4D97-AF65-F5344CB8AC3E}">
        <p14:creationId xmlns:p14="http://schemas.microsoft.com/office/powerpoint/2010/main" val="3170116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 txBox="1">
            <a:spLocks/>
          </p:cNvSpPr>
          <p:nvPr/>
        </p:nvSpPr>
        <p:spPr>
          <a:xfrm>
            <a:off x="2960573" y="61747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 txBox="1">
            <a:spLocks/>
          </p:cNvSpPr>
          <p:nvPr/>
        </p:nvSpPr>
        <p:spPr>
          <a:xfrm>
            <a:off x="7269337" y="651048"/>
            <a:ext cx="4481945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u-HU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Késedelem</a:t>
            </a:r>
          </a:p>
        </p:txBody>
      </p:sp>
      <p:sp>
        <p:nvSpPr>
          <p:cNvPr id="7" name="Téglalap 6"/>
          <p:cNvSpPr/>
          <p:nvPr/>
        </p:nvSpPr>
        <p:spPr>
          <a:xfrm>
            <a:off x="1232019" y="1801404"/>
            <a:ext cx="4137423" cy="420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lejárati idő előtt egy héttel értesítő levélben emlékeztetjük az olvasókat, hogy rövidesen lejár a náluk lévő dokumentumok kölcsönzési határideje.</a:t>
            </a:r>
          </a:p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késve visszahozott dokumentumokra késedelmi díjat számolunk fel. </a:t>
            </a:r>
            <a:r>
              <a:rPr lang="hu-HU" b="1" kern="0" dirty="0">
                <a:solidFill>
                  <a:schemeClr val="bg1"/>
                </a:solidFill>
                <a:latin typeface="Century Gothic"/>
              </a:rPr>
              <a:t>(20Ft/nap/dokumentum)</a:t>
            </a:r>
          </a:p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b="1" kern="0" dirty="0">
              <a:solidFill>
                <a:schemeClr val="bg1"/>
              </a:solidFill>
              <a:latin typeface="Century Gothic"/>
            </a:endParaRPr>
          </a:p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késedelmi díj mértékéről szintén e-mailben küldünk értesítést.</a:t>
            </a:r>
          </a:p>
        </p:txBody>
      </p:sp>
      <p:pic>
        <p:nvPicPr>
          <p:cNvPr id="11" name="Tartalom helye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93661" y="2470110"/>
            <a:ext cx="2180892" cy="2710235"/>
          </a:xfrm>
        </p:spPr>
      </p:pic>
    </p:spTree>
    <p:extLst>
      <p:ext uri="{BB962C8B-B14F-4D97-AF65-F5344CB8AC3E}">
        <p14:creationId xmlns:p14="http://schemas.microsoft.com/office/powerpoint/2010/main" val="4038298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 txBox="1">
            <a:spLocks/>
          </p:cNvSpPr>
          <p:nvPr/>
        </p:nvSpPr>
        <p:spPr>
          <a:xfrm>
            <a:off x="2960573" y="61747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 txBox="1">
            <a:spLocks/>
          </p:cNvSpPr>
          <p:nvPr/>
        </p:nvSpPr>
        <p:spPr>
          <a:xfrm>
            <a:off x="7269337" y="651048"/>
            <a:ext cx="4481945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hu-HU" sz="2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689757" y="1949801"/>
            <a:ext cx="10718976" cy="1333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Az Egyetemi Könyvtárral kapcsolatos legfrissebb információk a Könyvtár honlapján elérhetők:</a:t>
            </a:r>
          </a:p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sz="2800" b="1" kern="0" dirty="0">
                <a:solidFill>
                  <a:schemeClr val="bg1"/>
                </a:solidFill>
                <a:latin typeface="Century Gothic"/>
              </a:rPr>
              <a:t>LIB.UNI-OBUDA.HU</a:t>
            </a:r>
          </a:p>
        </p:txBody>
      </p:sp>
      <p:sp>
        <p:nvSpPr>
          <p:cNvPr id="9" name="Téglalap 8"/>
          <p:cNvSpPr/>
          <p:nvPr/>
        </p:nvSpPr>
        <p:spPr>
          <a:xfrm>
            <a:off x="2598300" y="3836443"/>
            <a:ext cx="690188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Könyvtár munkatársai e-mail-ben, illetve Facebook Messenger segítségével közvetlenül elérhetők!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b="1" kern="0" dirty="0">
                <a:solidFill>
                  <a:schemeClr val="bg1"/>
                </a:solidFill>
                <a:latin typeface="Century Gothic"/>
              </a:rPr>
              <a:t>Facebook: https://www.facebook.com/OE.Egyetemi.Konyvtar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b="1" kern="0" dirty="0">
                <a:solidFill>
                  <a:schemeClr val="bg1"/>
                </a:solidFill>
                <a:latin typeface="Century Gothic"/>
              </a:rPr>
              <a:t>Messenger: 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b="1" kern="0" dirty="0">
                <a:solidFill>
                  <a:schemeClr val="bg1"/>
                </a:solidFill>
                <a:latin typeface="Century Gothic"/>
              </a:rPr>
              <a:t>http://m.me/OE.Egyetemi.Konyvtar/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b="1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b="1" kern="0" dirty="0">
              <a:solidFill>
                <a:schemeClr val="bg1"/>
              </a:solidFill>
              <a:latin typeface="Century Gothic"/>
            </a:endParaRPr>
          </a:p>
        </p:txBody>
      </p:sp>
      <p:pic>
        <p:nvPicPr>
          <p:cNvPr id="2050" name="Picture 2" descr="Realistic depiction of lib.uni-obuda.hu official website homepage of Óbuda University Library.">
            <a:extLst>
              <a:ext uri="{FF2B5EF4-FFF2-40B4-BE49-F238E27FC236}">
                <a16:creationId xmlns:a16="http://schemas.microsoft.com/office/drawing/2014/main" id="{8D99BFFC-7205-F404-8F5D-317DA4E8A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691" y="339631"/>
            <a:ext cx="1453549" cy="145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odern email logo illustration with envelope icon in blue and white.">
            <a:extLst>
              <a:ext uri="{FF2B5EF4-FFF2-40B4-BE49-F238E27FC236}">
                <a16:creationId xmlns:a16="http://schemas.microsoft.com/office/drawing/2014/main" id="{F518369E-C8B5-7FEB-AD9C-CC94F603C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362" y="3933635"/>
            <a:ext cx="481938" cy="48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80753C39-2AEA-A2EF-8A53-77548A5446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20" y="6011928"/>
            <a:ext cx="457200" cy="457200"/>
          </a:xfrm>
          <a:prstGeom prst="rect">
            <a:avLst/>
          </a:prstGeom>
        </p:spPr>
      </p:pic>
      <p:pic>
        <p:nvPicPr>
          <p:cNvPr id="2054" name="Picture 6" descr="Facebook logo icon | Premium PSD">
            <a:extLst>
              <a:ext uri="{FF2B5EF4-FFF2-40B4-BE49-F238E27FC236}">
                <a16:creationId xmlns:a16="http://schemas.microsoft.com/office/drawing/2014/main" id="{DF65A19E-190B-307E-9255-07AB879B8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634" y="5149316"/>
            <a:ext cx="481939" cy="48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977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é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90" y="1333718"/>
            <a:ext cx="10456740" cy="514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975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0700" y="3324225"/>
            <a:ext cx="8801100" cy="485774"/>
          </a:xfrm>
        </p:spPr>
        <p:txBody>
          <a:bodyPr/>
          <a:lstStyle/>
          <a:p>
            <a:r>
              <a:rPr lang="hu-HU" sz="6000" dirty="0"/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1019130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 txBox="1">
            <a:spLocks/>
          </p:cNvSpPr>
          <p:nvPr/>
        </p:nvSpPr>
        <p:spPr>
          <a:xfrm>
            <a:off x="2960573" y="61747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 txBox="1">
            <a:spLocks/>
          </p:cNvSpPr>
          <p:nvPr/>
        </p:nvSpPr>
        <p:spPr>
          <a:xfrm>
            <a:off x="7677339" y="651048"/>
            <a:ext cx="4073944" cy="5561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u-HU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Könyvtár a 21. században</a:t>
            </a:r>
            <a:endParaRPr lang="en-US" sz="2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Kép 9" descr="A képen képernyőkép, Magenta, Grafika, kö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4A33245-EF6B-6C9A-B0F2-63CD823773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075" y="1444523"/>
            <a:ext cx="4851997" cy="485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77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4FD130-E50B-2545-B869-DE837B913F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8756" y="1763344"/>
            <a:ext cx="5792789" cy="1082139"/>
          </a:xfrm>
        </p:spPr>
        <p:txBody>
          <a:bodyPr/>
          <a:lstStyle/>
          <a:p>
            <a:pPr marL="0" indent="0">
              <a:buNone/>
            </a:pPr>
            <a:r>
              <a:rPr lang="hu-HU" sz="20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Az Egyetem kampuszaihoz igazodva, a Könyvtár hálózatot alkot 7 tagkönyvtárával:</a:t>
            </a:r>
          </a:p>
          <a:p>
            <a:pPr marL="0" indent="0">
              <a:buNone/>
            </a:pPr>
            <a:r>
              <a:rPr lang="hu-HU" sz="8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 </a:t>
            </a:r>
          </a:p>
          <a:p>
            <a:r>
              <a:rPr lang="hu-HU" sz="16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Doberdó úti Könyvtár – Központi Könyvtár</a:t>
            </a:r>
          </a:p>
          <a:p>
            <a:r>
              <a:rPr lang="hu-HU" sz="16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Tavaszmező utcai Könyvtár</a:t>
            </a:r>
          </a:p>
          <a:p>
            <a:r>
              <a:rPr lang="hu-HU" sz="16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Népszínház utcai Könyvtár (felújítás miatt ügyeleti </a:t>
            </a:r>
            <a:r>
              <a:rPr lang="hu-HU" sz="1600" dirty="0" err="1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nyitvatartás</a:t>
            </a:r>
            <a:r>
              <a:rPr lang="hu-HU" sz="16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: 1081 Bp. József krt. 6. 2.em. J243)</a:t>
            </a:r>
          </a:p>
          <a:p>
            <a:r>
              <a:rPr lang="hu-HU" sz="16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Thököly úti Könyvtár</a:t>
            </a:r>
          </a:p>
          <a:p>
            <a:r>
              <a:rPr lang="hu-HU" sz="16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Székesfehérvári Könyvtár - Műszaki Szakolvasó</a:t>
            </a:r>
          </a:p>
          <a:p>
            <a:r>
              <a:rPr lang="hu-HU" sz="16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Székesfehérvári Könyvtár - </a:t>
            </a:r>
            <a:r>
              <a:rPr lang="hu-HU" sz="1600" dirty="0" err="1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Geoinformatikai</a:t>
            </a:r>
            <a:r>
              <a:rPr lang="hu-HU" sz="16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 Szakolvasó</a:t>
            </a:r>
          </a:p>
          <a:p>
            <a:r>
              <a:rPr lang="hu-HU" sz="160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Székesfehérvári Könyvtár – Gazdasági Szakolvasó</a:t>
            </a:r>
            <a:endParaRPr lang="en-US" sz="1600" dirty="0">
              <a:latin typeface="Open Sans Light" panose="020B0606030504020204" pitchFamily="34" charset="0"/>
              <a:ea typeface="Open Sans Light" panose="020B0606030504020204" pitchFamily="34" charset="0"/>
              <a:cs typeface="Open Sans Light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 txBox="1">
            <a:spLocks/>
          </p:cNvSpPr>
          <p:nvPr/>
        </p:nvSpPr>
        <p:spPr>
          <a:xfrm>
            <a:off x="3073399" y="61566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 txBox="1">
            <a:spLocks/>
          </p:cNvSpPr>
          <p:nvPr/>
        </p:nvSpPr>
        <p:spPr>
          <a:xfrm>
            <a:off x="7666182" y="676448"/>
            <a:ext cx="3470559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Tagkönyvtárak</a:t>
            </a:r>
            <a:endParaRPr lang="en-US" sz="2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" name="Kép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747" y="4671082"/>
            <a:ext cx="1986701" cy="1464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Tartalom hely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590" y="1900441"/>
            <a:ext cx="1980883" cy="1320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 descr="Kvt 00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00"/>
          <a:stretch/>
        </p:blipFill>
        <p:spPr>
          <a:xfrm>
            <a:off x="7178590" y="4710551"/>
            <a:ext cx="1980883" cy="1424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Tartalom hely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28747" y="1893884"/>
            <a:ext cx="1980883" cy="1372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Tartalom hely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747" y="3318783"/>
            <a:ext cx="1975149" cy="1294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 descr="001 0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0"/>
          <a:stretch/>
        </p:blipFill>
        <p:spPr>
          <a:xfrm>
            <a:off x="7178589" y="3308825"/>
            <a:ext cx="1980883" cy="1299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9795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129B7-5A26-83CE-A6FC-ABFD8821F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199FC8-86F0-1C03-9A67-CFACC634B2B6}"/>
              </a:ext>
            </a:extLst>
          </p:cNvPr>
          <p:cNvSpPr txBox="1">
            <a:spLocks/>
          </p:cNvSpPr>
          <p:nvPr/>
        </p:nvSpPr>
        <p:spPr>
          <a:xfrm>
            <a:off x="2960573" y="61747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DB7F9E9-1E1F-F9E2-070E-8F2443366980}"/>
              </a:ext>
            </a:extLst>
          </p:cNvPr>
          <p:cNvSpPr txBox="1">
            <a:spLocks/>
          </p:cNvSpPr>
          <p:nvPr/>
        </p:nvSpPr>
        <p:spPr>
          <a:xfrm>
            <a:off x="5812326" y="651048"/>
            <a:ext cx="5938958" cy="5561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u-HU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Könyvtári állomány a 21. században</a:t>
            </a:r>
            <a:endParaRPr lang="en-US" sz="2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98E4F739-F5E8-6A47-422F-827DA3436964}"/>
              </a:ext>
            </a:extLst>
          </p:cNvPr>
          <p:cNvSpPr txBox="1"/>
          <p:nvPr/>
        </p:nvSpPr>
        <p:spPr>
          <a:xfrm>
            <a:off x="1088680" y="1849666"/>
            <a:ext cx="51310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Hagyományos könyvtári  dokumentumok </a:t>
            </a:r>
          </a:p>
          <a:p>
            <a:pPr marL="342900" indent="-342900">
              <a:buAutoNum type="arabicPeriod"/>
            </a:pPr>
            <a:endParaRPr lang="hu-HU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hu-HU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hu-HU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hu-HU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hu-HU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hu-HU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hu-HU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E5ED31E2-2357-77CF-C1C6-26639228CEDC}"/>
              </a:ext>
            </a:extLst>
          </p:cNvPr>
          <p:cNvSpPr txBox="1"/>
          <p:nvPr/>
        </p:nvSpPr>
        <p:spPr>
          <a:xfrm>
            <a:off x="6484545" y="1849666"/>
            <a:ext cx="5330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Elektronikusan/online hozzáférhető dokumentumok</a:t>
            </a:r>
          </a:p>
        </p:txBody>
      </p:sp>
      <p:pic>
        <p:nvPicPr>
          <p:cNvPr id="10" name="Kép 9" descr="A képen fedett pályás, bútorok, könyvszekrény, polc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6D2AD5F-53E1-7B38-247E-1056966AF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80" y="2361118"/>
            <a:ext cx="3879410" cy="3879410"/>
          </a:xfrm>
          <a:prstGeom prst="rect">
            <a:avLst/>
          </a:prstGeom>
        </p:spPr>
      </p:pic>
      <p:pic>
        <p:nvPicPr>
          <p:cNvPr id="12" name="Kép 11" descr="A képen fedett pályás, bútorok, Irodaépület, számítóg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0A695B7-29B3-1F90-80EF-5DE96AF46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448" y="2361118"/>
            <a:ext cx="3879410" cy="387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49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 txBox="1">
            <a:spLocks/>
          </p:cNvSpPr>
          <p:nvPr/>
        </p:nvSpPr>
        <p:spPr>
          <a:xfrm>
            <a:off x="2960573" y="61747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 txBox="1">
            <a:spLocks/>
          </p:cNvSpPr>
          <p:nvPr/>
        </p:nvSpPr>
        <p:spPr>
          <a:xfrm>
            <a:off x="7269337" y="651048"/>
            <a:ext cx="4481945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u-HU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könyvtári állomány</a:t>
            </a:r>
            <a:endParaRPr lang="en-US" sz="2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472328" y="2022984"/>
            <a:ext cx="9144000" cy="4826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Hagyományos nyomtatott könyvek,  jegyzetek</a:t>
            </a: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Szakmai folyóiratok, hetilapok</a:t>
            </a: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Előfizetett adatbázisok: Web of  Science, Science </a:t>
            </a:r>
            <a:r>
              <a:rPr lang="hu-HU" kern="0" dirty="0" err="1">
                <a:solidFill>
                  <a:schemeClr val="bg1"/>
                </a:solidFill>
                <a:latin typeface="Century Gothic"/>
              </a:rPr>
              <a:t>Direct</a:t>
            </a:r>
            <a:r>
              <a:rPr lang="hu-HU" kern="0" dirty="0">
                <a:solidFill>
                  <a:schemeClr val="bg1"/>
                </a:solidFill>
                <a:latin typeface="Century Gothic"/>
              </a:rPr>
              <a:t>, Springer Link,  </a:t>
            </a:r>
          </a:p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	ACM Digital </a:t>
            </a:r>
            <a:r>
              <a:rPr lang="hu-HU" kern="0" dirty="0" err="1">
                <a:solidFill>
                  <a:schemeClr val="bg1"/>
                </a:solidFill>
                <a:latin typeface="Century Gothic"/>
              </a:rPr>
              <a:t>Library</a:t>
            </a:r>
            <a:r>
              <a:rPr lang="hu-HU" kern="0" dirty="0">
                <a:solidFill>
                  <a:schemeClr val="bg1"/>
                </a:solidFill>
                <a:latin typeface="Century Gothic"/>
              </a:rPr>
              <a:t>, MERSZ, </a:t>
            </a:r>
            <a:r>
              <a:rPr lang="hu-HU" kern="0" dirty="0" err="1">
                <a:solidFill>
                  <a:schemeClr val="bg1"/>
                </a:solidFill>
                <a:latin typeface="Century Gothic"/>
              </a:rPr>
              <a:t>ProQuest</a:t>
            </a:r>
            <a:r>
              <a:rPr lang="hu-HU" kern="0" dirty="0">
                <a:solidFill>
                  <a:schemeClr val="bg1"/>
                </a:solidFill>
                <a:latin typeface="Century Gothic"/>
              </a:rPr>
              <a:t>, EBSCO </a:t>
            </a:r>
          </a:p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	(többit lásd a honlapon: https://lib.uni-obuda.hu/adatbazisok)</a:t>
            </a: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Saját építésű adatbázisok: Szakdolgozatok, TDK </a:t>
            </a:r>
          </a:p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	dolgozatok, PhD disszertációk, egyetemi </a:t>
            </a:r>
          </a:p>
          <a:p>
            <a:pPr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	kiadványok, publikációk, konferencia anyagok…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         Óbudai Egyetem Digitális Archívum – ÓDA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https://oda.uni-obuda.hu/ </a:t>
            </a:r>
          </a:p>
          <a:p>
            <a:pPr marL="347472" indent="-347472"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Ø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830" y="2393688"/>
            <a:ext cx="1603511" cy="4597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830" y="3777020"/>
            <a:ext cx="1467329" cy="507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http://wok.mimas.ac.uk/images/wos-logo_web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9" r="9644" b="25578"/>
          <a:stretch/>
        </p:blipFill>
        <p:spPr bwMode="auto">
          <a:xfrm>
            <a:off x="9643830" y="3133330"/>
            <a:ext cx="1876201" cy="2880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328" y="4640015"/>
            <a:ext cx="967462" cy="10056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080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 txBox="1">
            <a:spLocks/>
          </p:cNvSpPr>
          <p:nvPr/>
        </p:nvSpPr>
        <p:spPr>
          <a:xfrm>
            <a:off x="2960573" y="61747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 txBox="1">
            <a:spLocks/>
          </p:cNvSpPr>
          <p:nvPr/>
        </p:nvSpPr>
        <p:spPr>
          <a:xfrm>
            <a:off x="7269337" y="651048"/>
            <a:ext cx="4481945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u-HU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Hagyományos szolgáltatások</a:t>
            </a:r>
          </a:p>
        </p:txBody>
      </p:sp>
      <p:sp>
        <p:nvSpPr>
          <p:cNvPr id="7" name="Téglalap 6"/>
          <p:cNvSpPr/>
          <p:nvPr/>
        </p:nvSpPr>
        <p:spPr>
          <a:xfrm>
            <a:off x="1301667" y="2137617"/>
            <a:ext cx="4184732" cy="4421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Tájékoztatás</a:t>
            </a: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Helyben olvasás</a:t>
            </a: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Kölcsönzés </a:t>
            </a: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Könyvtárközi kölcsönzés</a:t>
            </a: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Számítógép használat</a:t>
            </a: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Online adatbázisok elérése</a:t>
            </a: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Nyomtatás</a:t>
            </a: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 err="1">
                <a:solidFill>
                  <a:schemeClr val="bg1"/>
                </a:solidFill>
                <a:latin typeface="Century Gothic"/>
              </a:rPr>
              <a:t>Szkennelés</a:t>
            </a: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marL="285750" indent="-285750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Fénymásolás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         </a:t>
            </a:r>
          </a:p>
        </p:txBody>
      </p:sp>
      <p:sp>
        <p:nvSpPr>
          <p:cNvPr id="2" name="Téglalap 1"/>
          <p:cNvSpPr/>
          <p:nvPr/>
        </p:nvSpPr>
        <p:spPr>
          <a:xfrm>
            <a:off x="7695792" y="2174518"/>
            <a:ext cx="3629034" cy="3303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defTabSz="457200" eaLnBrk="0" hangingPunct="0">
              <a:spcBef>
                <a:spcPts val="1000"/>
              </a:spcBef>
              <a:buClr>
                <a:srgbClr val="EB4824"/>
              </a:buClr>
              <a:buSzPct val="80000"/>
            </a:pPr>
            <a:r>
              <a:rPr lang="hu-HU" sz="1600" i="1" kern="0" dirty="0">
                <a:solidFill>
                  <a:schemeClr val="bg1"/>
                </a:solidFill>
                <a:latin typeface="Century Gothic"/>
              </a:rPr>
              <a:t>A könyvtárosok segítséget nyújtanak a könyvtár és a katalógus használatában, irodalomkutatásban, kutatás módszertani kérdésekben, szakirodalmi adatbázisok megismerésében, közhasznú információk keresésében.</a:t>
            </a:r>
          </a:p>
          <a:p>
            <a:pPr lvl="1" algn="ctr" defTabSz="457200" eaLnBrk="0" hangingPunct="0">
              <a:spcBef>
                <a:spcPts val="1000"/>
              </a:spcBef>
              <a:buClr>
                <a:srgbClr val="EB4824"/>
              </a:buClr>
              <a:buSzPct val="80000"/>
            </a:pPr>
            <a:endParaRPr lang="hu-HU" sz="1600" i="1" kern="0" dirty="0">
              <a:solidFill>
                <a:schemeClr val="bg1"/>
              </a:solidFill>
              <a:latin typeface="Century Gothic"/>
            </a:endParaRPr>
          </a:p>
          <a:p>
            <a:pPr lvl="1" algn="ctr" defTabSz="457200" eaLnBrk="0" hangingPunct="0">
              <a:spcBef>
                <a:spcPts val="1000"/>
              </a:spcBef>
              <a:buClr>
                <a:srgbClr val="EB4824"/>
              </a:buClr>
              <a:buSzPct val="80000"/>
            </a:pPr>
            <a:r>
              <a:rPr lang="hu-HU" sz="1600" i="1" kern="0" dirty="0">
                <a:solidFill>
                  <a:schemeClr val="bg1"/>
                </a:solidFill>
                <a:latin typeface="Century Gothic"/>
              </a:rPr>
              <a:t>…és segítenek eligazodni az Egyetemmel kapcsolatos kérdésekben.</a:t>
            </a:r>
          </a:p>
        </p:txBody>
      </p:sp>
      <p:pic>
        <p:nvPicPr>
          <p:cNvPr id="14" name="Tartalom helye 1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9208" y="2306531"/>
            <a:ext cx="2360258" cy="2356547"/>
          </a:xfrm>
        </p:spPr>
      </p:pic>
    </p:spTree>
    <p:extLst>
      <p:ext uri="{BB962C8B-B14F-4D97-AF65-F5344CB8AC3E}">
        <p14:creationId xmlns:p14="http://schemas.microsoft.com/office/powerpoint/2010/main" val="3011336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 txBox="1">
            <a:spLocks/>
          </p:cNvSpPr>
          <p:nvPr/>
        </p:nvSpPr>
        <p:spPr>
          <a:xfrm>
            <a:off x="2960573" y="61747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 txBox="1">
            <a:spLocks/>
          </p:cNvSpPr>
          <p:nvPr/>
        </p:nvSpPr>
        <p:spPr>
          <a:xfrm>
            <a:off x="7269337" y="651048"/>
            <a:ext cx="4481945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u-HU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Számítógép használat</a:t>
            </a:r>
          </a:p>
        </p:txBody>
      </p:sp>
      <p:sp>
        <p:nvSpPr>
          <p:cNvPr id="7" name="Téglalap 6"/>
          <p:cNvSpPr/>
          <p:nvPr/>
        </p:nvSpPr>
        <p:spPr>
          <a:xfrm>
            <a:off x="615402" y="2092917"/>
            <a:ext cx="4184732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Könyvtár asztali </a:t>
            </a:r>
            <a:r>
              <a:rPr lang="hu-HU" kern="0" dirty="0" err="1">
                <a:solidFill>
                  <a:schemeClr val="bg1"/>
                </a:solidFill>
                <a:latin typeface="Century Gothic"/>
              </a:rPr>
              <a:t>számítógépei</a:t>
            </a:r>
            <a:r>
              <a:rPr lang="hu-HU" kern="0" dirty="0">
                <a:solidFill>
                  <a:schemeClr val="bg1"/>
                </a:solidFill>
                <a:latin typeface="Century Gothic"/>
              </a:rPr>
              <a:t>, minden olvasó számára ingyenesen használhatóak. 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(Internet, </a:t>
            </a:r>
            <a:r>
              <a:rPr lang="hu-HU" kern="0" dirty="0" err="1">
                <a:solidFill>
                  <a:schemeClr val="bg1"/>
                </a:solidFill>
                <a:latin typeface="Century Gothic"/>
              </a:rPr>
              <a:t>Neptun</a:t>
            </a:r>
            <a:r>
              <a:rPr lang="hu-HU" kern="0" dirty="0">
                <a:solidFill>
                  <a:schemeClr val="bg1"/>
                </a:solidFill>
                <a:latin typeface="Century Gothic"/>
              </a:rPr>
              <a:t>, adatbázisok, Office stb.)         </a:t>
            </a:r>
          </a:p>
        </p:txBody>
      </p:sp>
      <p:pic>
        <p:nvPicPr>
          <p:cNvPr id="9" name="Tartalom helye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6279" y="3826725"/>
            <a:ext cx="2667000" cy="2706688"/>
          </a:xfrm>
        </p:spPr>
      </p:pic>
      <p:sp>
        <p:nvSpPr>
          <p:cNvPr id="10" name="Téglalap 9"/>
          <p:cNvSpPr/>
          <p:nvPr/>
        </p:nvSpPr>
        <p:spPr>
          <a:xfrm>
            <a:off x="6432353" y="1632182"/>
            <a:ext cx="4952514" cy="3760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könyvtárban lehetőség van </a:t>
            </a:r>
            <a:r>
              <a:rPr lang="hu-HU" b="1" kern="0" dirty="0">
                <a:solidFill>
                  <a:schemeClr val="bg1"/>
                </a:solidFill>
                <a:latin typeface="Century Gothic"/>
              </a:rPr>
              <a:t>fénymásolásra</a:t>
            </a:r>
            <a:r>
              <a:rPr lang="hu-HU" kern="0" dirty="0">
                <a:solidFill>
                  <a:schemeClr val="bg1"/>
                </a:solidFill>
                <a:latin typeface="Century Gothic"/>
              </a:rPr>
              <a:t>. 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másolás díja 25 Ft,- / oldal.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b="1" kern="0" dirty="0" err="1">
                <a:solidFill>
                  <a:schemeClr val="bg1"/>
                </a:solidFill>
                <a:latin typeface="Century Gothic"/>
              </a:rPr>
              <a:t>Szkennelésre</a:t>
            </a:r>
            <a:r>
              <a:rPr lang="hu-HU" kern="0" dirty="0">
                <a:solidFill>
                  <a:schemeClr val="bg1"/>
                </a:solidFill>
                <a:latin typeface="Century Gothic"/>
              </a:rPr>
              <a:t> ingyen van lehetőség.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b="1" kern="0" dirty="0">
                <a:solidFill>
                  <a:schemeClr val="bg1"/>
                </a:solidFill>
                <a:latin typeface="Century Gothic"/>
              </a:rPr>
              <a:t>Nyomtatás</a:t>
            </a:r>
            <a:r>
              <a:rPr lang="hu-HU" kern="0" dirty="0">
                <a:solidFill>
                  <a:schemeClr val="bg1"/>
                </a:solidFill>
                <a:latin typeface="Century Gothic"/>
              </a:rPr>
              <a:t>	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Fekete-fehér: 25 Ft/oldal (A4)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Színes:  80 Ft/oldal (A4)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(</a:t>
            </a:r>
            <a:r>
              <a:rPr lang="hu-HU" i="1" kern="0" dirty="0">
                <a:solidFill>
                  <a:schemeClr val="bg1"/>
                </a:solidFill>
                <a:latin typeface="Century Gothic"/>
              </a:rPr>
              <a:t>A további másolási lehetőségek árai a Könyvtár honlapján megtekinthetők)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3DAC1B9-1C61-3DB0-7EAB-3E0D42A38A01}"/>
              </a:ext>
            </a:extLst>
          </p:cNvPr>
          <p:cNvSpPr txBox="1"/>
          <p:nvPr/>
        </p:nvSpPr>
        <p:spPr>
          <a:xfrm>
            <a:off x="4366865" y="5850796"/>
            <a:ext cx="2227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kern="0" dirty="0">
                <a:solidFill>
                  <a:schemeClr val="bg1"/>
                </a:solidFill>
                <a:latin typeface="Century Gothic"/>
              </a:rPr>
              <a:t>Online </a:t>
            </a:r>
            <a:r>
              <a:rPr lang="hu-HU" kern="0" dirty="0" err="1">
                <a:solidFill>
                  <a:schemeClr val="bg1"/>
                </a:solidFill>
                <a:latin typeface="Century Gothic"/>
              </a:rPr>
              <a:t>bankártyás</a:t>
            </a:r>
            <a:r>
              <a:rPr lang="hu-HU" kern="0" dirty="0">
                <a:solidFill>
                  <a:schemeClr val="bg1"/>
                </a:solidFill>
                <a:latin typeface="Century Gothic"/>
              </a:rPr>
              <a:t> fizetés</a:t>
            </a:r>
          </a:p>
        </p:txBody>
      </p:sp>
      <p:pic>
        <p:nvPicPr>
          <p:cNvPr id="1026" name="Picture 2" descr="SimplePay - Széleskörű fizetési megoldások">
            <a:extLst>
              <a:ext uri="{FF2B5EF4-FFF2-40B4-BE49-F238E27FC236}">
                <a16:creationId xmlns:a16="http://schemas.microsoft.com/office/drawing/2014/main" id="{42534FE6-9BAB-FC09-E6D7-04BCE6EA4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658" y="5721880"/>
            <a:ext cx="885047" cy="88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012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 txBox="1">
            <a:spLocks/>
          </p:cNvSpPr>
          <p:nvPr/>
        </p:nvSpPr>
        <p:spPr>
          <a:xfrm>
            <a:off x="2960573" y="61747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 txBox="1">
            <a:spLocks/>
          </p:cNvSpPr>
          <p:nvPr/>
        </p:nvSpPr>
        <p:spPr>
          <a:xfrm>
            <a:off x="7269337" y="651048"/>
            <a:ext cx="4481945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u-HU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Beiratkozás</a:t>
            </a:r>
          </a:p>
        </p:txBody>
      </p:sp>
      <p:sp>
        <p:nvSpPr>
          <p:cNvPr id="7" name="Téglalap 6"/>
          <p:cNvSpPr/>
          <p:nvPr/>
        </p:nvSpPr>
        <p:spPr>
          <a:xfrm>
            <a:off x="650924" y="2092916"/>
            <a:ext cx="4184732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Az eddig felsorolt szolgáltatások beiratkozás nélkül vehetők igénybe.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b="1" kern="0" dirty="0">
                <a:solidFill>
                  <a:schemeClr val="bg1"/>
                </a:solidFill>
                <a:latin typeface="Century Gothic"/>
              </a:rPr>
              <a:t>Kölcsönzésre azonban csak a beiratkozott olvasóknak van lehetőségük!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beiratkozás feltétele érvényes hallgatói jogviszony az Egyetemmel.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beiratkozás minden hallgató számára térítésmentes! </a:t>
            </a:r>
          </a:p>
        </p:txBody>
      </p:sp>
      <p:sp>
        <p:nvSpPr>
          <p:cNvPr id="11" name="Téglalap 10"/>
          <p:cNvSpPr/>
          <p:nvPr/>
        </p:nvSpPr>
        <p:spPr>
          <a:xfrm>
            <a:off x="7417943" y="2092916"/>
            <a:ext cx="418473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Beiratkozási nyomtatvány kitöltése (GDPR törvény)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Amit még kérünk: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b="1" kern="0" dirty="0">
                <a:solidFill>
                  <a:schemeClr val="bg1"/>
                </a:solidFill>
                <a:latin typeface="Century Gothic"/>
              </a:rPr>
              <a:t>E-mail cím (Fontos!)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Telefonszám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beiratkozáskor kapott olvasójegyet, minden félévben érvényesíteni kell!</a:t>
            </a:r>
          </a:p>
        </p:txBody>
      </p:sp>
      <p:pic>
        <p:nvPicPr>
          <p:cNvPr id="3" name="Kép 2" descr="A képen szöveg, fedett pályás, számítógép, Irodaépüle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BDE146B-0A1E-53C7-161C-D0B5E76EC17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939" y="2822745"/>
            <a:ext cx="2320863" cy="232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94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 txBox="1">
            <a:spLocks/>
          </p:cNvSpPr>
          <p:nvPr/>
        </p:nvSpPr>
        <p:spPr>
          <a:xfrm>
            <a:off x="2960573" y="617472"/>
            <a:ext cx="10515600" cy="5561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hu-HU" sz="2800" dirty="0"/>
              <a:t>Egyetemi Könyvtár</a:t>
            </a:r>
            <a:endParaRPr lang="en-US" sz="28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 txBox="1">
            <a:spLocks/>
          </p:cNvSpPr>
          <p:nvPr/>
        </p:nvSpPr>
        <p:spPr>
          <a:xfrm>
            <a:off x="7269337" y="651048"/>
            <a:ext cx="4481945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u-HU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Beiratkozás </a:t>
            </a:r>
          </a:p>
        </p:txBody>
      </p:sp>
      <p:sp>
        <p:nvSpPr>
          <p:cNvPr id="7" name="Téglalap 6"/>
          <p:cNvSpPr/>
          <p:nvPr/>
        </p:nvSpPr>
        <p:spPr>
          <a:xfrm>
            <a:off x="868206" y="2092916"/>
            <a:ext cx="4267319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A beiratkozás felgyorsítása érdekében kérjük online kitölteni és megküldeni a beiratkozási nyomtatványt.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b="1" kern="0" dirty="0">
                <a:solidFill>
                  <a:schemeClr val="bg1"/>
                </a:solidFill>
                <a:latin typeface="Century Gothic"/>
              </a:rPr>
              <a:t>A nyomtatvány elérhető a Könyvtár portálján / lib.uni-obuda.hu / de bármely online </a:t>
            </a:r>
            <a:r>
              <a:rPr lang="hu-HU" b="1" kern="0" dirty="0" err="1">
                <a:solidFill>
                  <a:schemeClr val="bg1"/>
                </a:solidFill>
                <a:latin typeface="Century Gothic"/>
              </a:rPr>
              <a:t>elérhetőségünkön</a:t>
            </a:r>
            <a:r>
              <a:rPr lang="hu-HU" b="1" kern="0" dirty="0">
                <a:solidFill>
                  <a:schemeClr val="bg1"/>
                </a:solidFill>
                <a:latin typeface="Century Gothic"/>
              </a:rPr>
              <a:t> keresztül, kérésre megküldjük.</a:t>
            </a: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endParaRPr lang="hu-HU" kern="0" dirty="0">
              <a:solidFill>
                <a:schemeClr val="bg1"/>
              </a:solidFill>
              <a:latin typeface="Century Gothic"/>
            </a:endParaRPr>
          </a:p>
          <a:p>
            <a:pPr algn="ctr" defTabSz="45720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hu-HU" kern="0" dirty="0">
                <a:solidFill>
                  <a:schemeClr val="bg1"/>
                </a:solidFill>
                <a:latin typeface="Century Gothic"/>
              </a:rPr>
              <a:t>Messenger: http://m.me/OE.Egyetemi.Konyvtar/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943" y="1786270"/>
            <a:ext cx="4245367" cy="461453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CC54E28A-96A3-0E8E-1451-D104FD05E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8956" y="603063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8681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NNG">
      <a:dk1>
        <a:srgbClr val="000000"/>
      </a:dk1>
      <a:lt1>
        <a:srgbClr val="FFFFFF"/>
      </a:lt1>
      <a:dk2>
        <a:srgbClr val="006EB6"/>
      </a:dk2>
      <a:lt2>
        <a:srgbClr val="E7E6E6"/>
      </a:lt2>
      <a:accent1>
        <a:srgbClr val="006CA9"/>
      </a:accent1>
      <a:accent2>
        <a:srgbClr val="009EE0"/>
      </a:accent2>
      <a:accent3>
        <a:srgbClr val="A5A5A5"/>
      </a:accent3>
      <a:accent4>
        <a:srgbClr val="00022A"/>
      </a:accent4>
      <a:accent5>
        <a:srgbClr val="D9D9D5"/>
      </a:accent5>
      <a:accent6>
        <a:srgbClr val="FF7548"/>
      </a:accent6>
      <a:hlink>
        <a:srgbClr val="009DDF"/>
      </a:hlink>
      <a:folHlink>
        <a:srgbClr val="006EB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5F3567EE0DE56949A5517E79BA193775" ma:contentTypeVersion="19" ma:contentTypeDescription="Új dokumentum létrehozása." ma:contentTypeScope="" ma:versionID="e5caa4d9870067fadadcc6959f9d4d8e">
  <xsd:schema xmlns:xsd="http://www.w3.org/2001/XMLSchema" xmlns:xs="http://www.w3.org/2001/XMLSchema" xmlns:p="http://schemas.microsoft.com/office/2006/metadata/properties" xmlns:ns2="6c09563d-6c12-4c6b-baa2-60c617706928" xmlns:ns3="35a8d79f-4988-4c51-8955-eb925c2104a2" targetNamespace="http://schemas.microsoft.com/office/2006/metadata/properties" ma:root="true" ma:fieldsID="d0806fea91b84b22b5414e2468aad222" ns2:_="" ns3:_="">
    <xsd:import namespace="6c09563d-6c12-4c6b-baa2-60c617706928"/>
    <xsd:import namespace="35a8d79f-4988-4c51-8955-eb925c2104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09563d-6c12-4c6b-baa2-60c6177069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Képcímkék" ma:readOnly="false" ma:fieldId="{5cf76f15-5ced-4ddc-b409-7134ff3c332f}" ma:taxonomyMulti="true" ma:sspId="81fdf5ea-129c-422e-b789-1a66b7cb61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8d79f-4988-4c51-8955-eb925c2104a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597d382-80dd-4d76-a2dc-4f71130f2be8}" ma:internalName="TaxCatchAll" ma:showField="CatchAllData" ma:web="35a8d79f-4988-4c51-8955-eb925c2104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a8d79f-4988-4c51-8955-eb925c2104a2" xsi:nil="true"/>
    <lcf76f155ced4ddcb4097134ff3c332f xmlns="6c09563d-6c12-4c6b-baa2-60c61770692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030F34A-1874-4CEA-99BB-A867CD483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09563d-6c12-4c6b-baa2-60c617706928"/>
    <ds:schemaRef ds:uri="35a8d79f-4988-4c51-8955-eb925c2104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F8B1C1-360C-48C8-8A90-BAB0385E57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540F73-6BB7-4222-8388-D74A96C5E8E3}">
  <ds:schemaRefs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35a8d79f-4988-4c51-8955-eb925c2104a2"/>
    <ds:schemaRef ds:uri="6c09563d-6c12-4c6b-baa2-60c617706928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634</Words>
  <Application>Microsoft Office PowerPoint</Application>
  <PresentationFormat>Szélesvásznú</PresentationFormat>
  <Paragraphs>119</Paragraphs>
  <Slides>14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4</vt:i4>
      </vt:variant>
      <vt:variant>
        <vt:lpstr>Diacímek</vt:lpstr>
      </vt:variant>
      <vt:variant>
        <vt:i4>14</vt:i4>
      </vt:variant>
    </vt:vector>
  </HeadingPairs>
  <TitlesOfParts>
    <vt:vector size="24" baseType="lpstr">
      <vt:lpstr>Arial</vt:lpstr>
      <vt:lpstr>Wingdings</vt:lpstr>
      <vt:lpstr>Calibri</vt:lpstr>
      <vt:lpstr>Open Sans Light</vt:lpstr>
      <vt:lpstr>Century Gothic</vt:lpstr>
      <vt:lpstr>Open Sans</vt:lpstr>
      <vt:lpstr>2_Office Theme</vt:lpstr>
      <vt:lpstr>3_Office Theme</vt:lpstr>
      <vt:lpstr>4_Office Theme</vt:lpstr>
      <vt:lpstr>5_Office Theme</vt:lpstr>
      <vt:lpstr>Egyetemi Könyvtár Könyvtárhasználat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Feketéné Gyarmati Andrea</cp:lastModifiedBy>
  <cp:revision>98</cp:revision>
  <cp:lastPrinted>2019-02-21T16:25:53Z</cp:lastPrinted>
  <dcterms:created xsi:type="dcterms:W3CDTF">2019-01-21T14:36:44Z</dcterms:created>
  <dcterms:modified xsi:type="dcterms:W3CDTF">2026-08-28T12:39:09Z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0x0101005F3567EE0DE56949A5517E79BA193775</vt:lpwstr>
  </property>
  <property fmtid="{D5CDD505-2E9C-101B-9397-08002B2CF9AE}" pid="3" name="MediaServiceImageTags">
    <vt:lpwstr/>
  </property>
</Properties>
</file>