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316" r:id="rId5"/>
    <p:sldId id="297" r:id="rId6"/>
    <p:sldId id="315" r:id="rId7"/>
    <p:sldId id="292"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295" r:id="rId23"/>
    <p:sldId id="267" r:id="rId24"/>
    <p:sldId id="266" r:id="rId25"/>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Tansz&#233;k\Tant&#225;rgyak\Kutat&#225;sm&#243;dszertan\Seg&#233;danyagok\Pointeres%20felm&#233;r&#233;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097222222222225"/>
          <c:y val="5.7870370370370385E-2"/>
          <c:w val="0.52222222222222159"/>
          <c:h val="0.87037037037037146"/>
        </c:manualLayout>
      </c:layout>
      <c:pieChart>
        <c:varyColors val="1"/>
        <c:ser>
          <c:idx val="0"/>
          <c:order val="0"/>
          <c:explosion val="10"/>
          <c:dPt>
            <c:idx val="3"/>
            <c:bubble3D val="0"/>
            <c:explosion val="33"/>
            <c:extLst>
              <c:ext xmlns:c16="http://schemas.microsoft.com/office/drawing/2014/chart" uri="{C3380CC4-5D6E-409C-BE32-E72D297353CC}">
                <c16:uniqueId val="{00000001-9EA4-4E52-AADE-791FE60F6E86}"/>
              </c:ext>
            </c:extLst>
          </c:dPt>
          <c:dPt>
            <c:idx val="4"/>
            <c:bubble3D val="0"/>
            <c:explosion val="42"/>
            <c:extLst>
              <c:ext xmlns:c16="http://schemas.microsoft.com/office/drawing/2014/chart" uri="{C3380CC4-5D6E-409C-BE32-E72D297353CC}">
                <c16:uniqueId val="{00000003-9EA4-4E52-AADE-791FE60F6E86}"/>
              </c:ext>
            </c:extLst>
          </c:dPt>
          <c:dLbls>
            <c:dLbl>
              <c:idx val="0"/>
              <c:layout>
                <c:manualLayout>
                  <c:x val="5.8333333333333494E-2"/>
                  <c:y val="0"/>
                </c:manualLayout>
              </c:layout>
              <c:tx>
                <c:rich>
                  <a:bodyPr/>
                  <a:lstStyle/>
                  <a:p>
                    <a:r>
                      <a:rPr lang="en-US" dirty="0"/>
                      <a:t>Below 5000 HUF</a:t>
                    </a:r>
                    <a:r>
                      <a:rPr lang="en-US" baseline="0" dirty="0"/>
                      <a:t>
</a:t>
                    </a:r>
                    <a:fld id="{F4D56992-F295-484B-9CE5-E4802E91652F}" type="PERCENTAGE">
                      <a:rPr lang="en-US" baseline="0"/>
                      <a:pPr/>
                      <a:t>[SZÁZALÉK]</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EA4-4E52-AADE-791FE60F6E86}"/>
                </c:ext>
              </c:extLst>
            </c:dLbl>
            <c:dLbl>
              <c:idx val="1"/>
              <c:tx>
                <c:rich>
                  <a:bodyPr/>
                  <a:lstStyle/>
                  <a:p>
                    <a:r>
                      <a:rPr lang="en-US" baseline="0"/>
                      <a:t>Between 5 thousand and 10 thousand HUF</a:t>
                    </a:r>
                    <a:r>
                      <a:rPr lang="en-US" baseline="0" dirty="0"/>
                      <a:t>
</a:t>
                    </a:r>
                    <a:fld id="{ADD9B033-DDF3-483E-8B39-6A73B1A7F041}" type="PERCENTAGE">
                      <a:rPr lang="en-US" baseline="0"/>
                      <a:pPr/>
                      <a:t>[SZÁZALÉK]</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D4F-4E10-9AD3-9FA167E9FBAD}"/>
                </c:ext>
              </c:extLst>
            </c:dLbl>
            <c:dLbl>
              <c:idx val="2"/>
              <c:tx>
                <c:rich>
                  <a:bodyPr/>
                  <a:lstStyle/>
                  <a:p>
                    <a:r>
                      <a:rPr lang="en-US" baseline="0" dirty="0"/>
                      <a:t>Between 10 and 15 thousand HUF
</a:t>
                    </a:r>
                    <a:fld id="{C8752933-0397-42F9-901B-4577EB1B0E38}" type="PERCENTAGE">
                      <a:rPr lang="en-US" baseline="0"/>
                      <a:pPr/>
                      <a:t>[SZÁZALÉK]</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D4F-4E10-9AD3-9FA167E9FBAD}"/>
                </c:ext>
              </c:extLst>
            </c:dLbl>
            <c:dLbl>
              <c:idx val="3"/>
              <c:tx>
                <c:rich>
                  <a:bodyPr/>
                  <a:lstStyle/>
                  <a:p>
                    <a:r>
                      <a:rPr lang="en-US" baseline="0" dirty="0"/>
                      <a:t>Above 5 thousand HUF
</a:t>
                    </a:r>
                    <a:fld id="{E5CCAD5F-83DA-451E-81A2-215D8FD8E86D}" type="PERCENTAGE">
                      <a:rPr lang="en-US" baseline="0"/>
                      <a:pPr/>
                      <a:t>[SZÁZALÉK]</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EA4-4E52-AADE-791FE60F6E86}"/>
                </c:ext>
              </c:extLst>
            </c:dLbl>
            <c:spPr>
              <a:noFill/>
              <a:ln>
                <a:noFill/>
              </a:ln>
              <a:effectLst/>
            </c:spPr>
            <c:txPr>
              <a:bodyPr wrap="square" lIns="38100" tIns="19050" rIns="38100" bIns="19050" anchor="ctr">
                <a:spAutoFit/>
              </a:bodyPr>
              <a:lstStyle/>
              <a:p>
                <a:pPr>
                  <a:defRPr>
                    <a:solidFill>
                      <a:schemeClr val="tx1"/>
                    </a:solidFill>
                  </a:defRPr>
                </a:pPr>
                <a:endParaRPr lang="hu-HU"/>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Munka1!$B$96:$B$99</c:f>
              <c:strCache>
                <c:ptCount val="4"/>
                <c:pt idx="0">
                  <c:v>5 ezer forint alatt</c:v>
                </c:pt>
                <c:pt idx="1">
                  <c:v>5 és 10 ezer forint között</c:v>
                </c:pt>
                <c:pt idx="2">
                  <c:v>10 és 15 ezer forint között</c:v>
                </c:pt>
                <c:pt idx="3">
                  <c:v>20 ezer forint felett</c:v>
                </c:pt>
              </c:strCache>
            </c:strRef>
          </c:cat>
          <c:val>
            <c:numRef>
              <c:f>Munka1!$C$96:$C$99</c:f>
              <c:numCache>
                <c:formatCode>General</c:formatCode>
                <c:ptCount val="4"/>
                <c:pt idx="0">
                  <c:v>25</c:v>
                </c:pt>
                <c:pt idx="1">
                  <c:v>40</c:v>
                </c:pt>
                <c:pt idx="2">
                  <c:v>30</c:v>
                </c:pt>
                <c:pt idx="3">
                  <c:v>5</c:v>
                </c:pt>
              </c:numCache>
            </c:numRef>
          </c:val>
          <c:extLst>
            <c:ext xmlns:c16="http://schemas.microsoft.com/office/drawing/2014/chart" uri="{C3380CC4-5D6E-409C-BE32-E72D297353CC}">
              <c16:uniqueId val="{00000005-9EA4-4E52-AADE-791FE60F6E86}"/>
            </c:ext>
          </c:extLst>
        </c:ser>
        <c:dLbls>
          <c:showLegendKey val="0"/>
          <c:showVal val="0"/>
          <c:showCatName val="0"/>
          <c:showSerName val="0"/>
          <c:showPercent val="0"/>
          <c:showBubbleSize val="0"/>
          <c:showLeaderLines val="0"/>
        </c:dLbls>
        <c:firstSliceAng val="110"/>
      </c:pieChart>
    </c:plotArea>
    <c:plotVisOnly val="1"/>
    <c:dispBlanksAs val="gap"/>
    <c:showDLblsOverMax val="0"/>
  </c:chart>
  <c:txPr>
    <a:bodyPr/>
    <a:lstStyle/>
    <a:p>
      <a:pPr>
        <a:defRPr sz="1800">
          <a:solidFill>
            <a:schemeClr val="bg1"/>
          </a:solidFill>
        </a:defRPr>
      </a:pPr>
      <a:endParaRPr lang="hu-H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r>
              <a:rPr lang="hu-HU" dirty="0" err="1">
                <a:solidFill>
                  <a:schemeClr val="tx1"/>
                </a:solidFill>
              </a:rPr>
              <a:t>Title</a:t>
            </a:r>
            <a:r>
              <a:rPr lang="hu-HU" dirty="0">
                <a:solidFill>
                  <a:schemeClr val="tx1"/>
                </a:solidFill>
              </a:rPr>
              <a:t> of</a:t>
            </a:r>
            <a:r>
              <a:rPr lang="hu-HU" baseline="0" dirty="0">
                <a:solidFill>
                  <a:schemeClr val="tx1"/>
                </a:solidFill>
              </a:rPr>
              <a:t> </a:t>
            </a:r>
            <a:r>
              <a:rPr lang="hu-HU" baseline="0" dirty="0" err="1">
                <a:solidFill>
                  <a:schemeClr val="tx1"/>
                </a:solidFill>
              </a:rPr>
              <a:t>figure</a:t>
            </a:r>
            <a:endParaRPr lang="hu-HU" dirty="0">
              <a:solidFill>
                <a:schemeClr val="tx1"/>
              </a:solidFill>
            </a:endParaRP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endParaRPr lang="hu-HU"/>
        </a:p>
      </c:txPr>
    </c:title>
    <c:autoTitleDeleted val="0"/>
    <c:plotArea>
      <c:layout/>
      <c:areaChart>
        <c:grouping val="stacked"/>
        <c:varyColors val="0"/>
        <c:ser>
          <c:idx val="0"/>
          <c:order val="0"/>
          <c:tx>
            <c:strRef>
              <c:f>Munka1!$B$1</c:f>
              <c:strCache>
                <c:ptCount val="1"/>
                <c:pt idx="0">
                  <c:v>1. adatsor</c:v>
                </c:pt>
              </c:strCache>
            </c:strRef>
          </c:tx>
          <c:spPr>
            <a:solidFill>
              <a:schemeClr val="accent1"/>
            </a:solidFill>
            <a:ln>
              <a:noFill/>
            </a:ln>
            <a:effectLst/>
          </c:spPr>
          <c:cat>
            <c:strRef>
              <c:f>Munka1!$A$2:$A$5</c:f>
              <c:strCache>
                <c:ptCount val="4"/>
                <c:pt idx="0">
                  <c:v>Kategória 1</c:v>
                </c:pt>
                <c:pt idx="1">
                  <c:v>Kategória 2</c:v>
                </c:pt>
                <c:pt idx="2">
                  <c:v>Kategória 3</c:v>
                </c:pt>
                <c:pt idx="3">
                  <c:v>Kategória 4</c:v>
                </c:pt>
              </c:strCache>
            </c:strRef>
          </c:cat>
          <c:val>
            <c:numRef>
              <c:f>Munka1!$B$2:$B$5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9EE-4B4D-BAF4-18F457B75EEF}"/>
            </c:ext>
          </c:extLst>
        </c:ser>
        <c:ser>
          <c:idx val="1"/>
          <c:order val="1"/>
          <c:tx>
            <c:strRef>
              <c:f>Munka1!$C$1</c:f>
              <c:strCache>
                <c:ptCount val="1"/>
                <c:pt idx="0">
                  <c:v>2. adatsor</c:v>
                </c:pt>
              </c:strCache>
            </c:strRef>
          </c:tx>
          <c:spPr>
            <a:solidFill>
              <a:schemeClr val="accent2"/>
            </a:solidFill>
            <a:ln>
              <a:noFill/>
            </a:ln>
            <a:effectLst/>
          </c:spPr>
          <c:cat>
            <c:strRef>
              <c:f>Munka1!$A$2:$A$5</c:f>
              <c:strCache>
                <c:ptCount val="4"/>
                <c:pt idx="0">
                  <c:v>Kategória 1</c:v>
                </c:pt>
                <c:pt idx="1">
                  <c:v>Kategória 2</c:v>
                </c:pt>
                <c:pt idx="2">
                  <c:v>Kategória 3</c:v>
                </c:pt>
                <c:pt idx="3">
                  <c:v>Kategória 4</c:v>
                </c:pt>
              </c:strCache>
            </c:strRef>
          </c:cat>
          <c:val>
            <c:numRef>
              <c:f>Munka1!$C$2:$C$5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9EE-4B4D-BAF4-18F457B75EEF}"/>
            </c:ext>
          </c:extLst>
        </c:ser>
        <c:dLbls>
          <c:showLegendKey val="0"/>
          <c:showVal val="0"/>
          <c:showCatName val="0"/>
          <c:showSerName val="0"/>
          <c:showPercent val="0"/>
          <c:showBubbleSize val="0"/>
        </c:dLbls>
        <c:axId val="320547496"/>
        <c:axId val="320548280"/>
      </c:areaChart>
      <c:barChart>
        <c:barDir val="col"/>
        <c:grouping val="clustered"/>
        <c:varyColors val="0"/>
        <c:ser>
          <c:idx val="2"/>
          <c:order val="2"/>
          <c:tx>
            <c:strRef>
              <c:f>Munka1!$D$1</c:f>
              <c:strCache>
                <c:ptCount val="1"/>
                <c:pt idx="0">
                  <c:v>3. adatsor</c:v>
                </c:pt>
              </c:strCache>
            </c:strRef>
          </c:tx>
          <c:spPr>
            <a:solidFill>
              <a:schemeClr val="accent3"/>
            </a:solidFill>
            <a:ln>
              <a:noFill/>
            </a:ln>
            <a:effectLst/>
          </c:spPr>
          <c:invertIfNegative val="0"/>
          <c:cat>
            <c:strRef>
              <c:f>Munka1!$A$2:$A$5</c:f>
              <c:strCache>
                <c:ptCount val="4"/>
                <c:pt idx="0">
                  <c:v>Kategória 1</c:v>
                </c:pt>
                <c:pt idx="1">
                  <c:v>Kategória 2</c:v>
                </c:pt>
                <c:pt idx="2">
                  <c:v>Kategória 3</c:v>
                </c:pt>
                <c:pt idx="3">
                  <c:v>Kategória 4</c:v>
                </c:pt>
              </c:strCache>
            </c:strRef>
          </c:cat>
          <c:val>
            <c:numRef>
              <c:f>Munka1!$D$2:$D$5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9EE-4B4D-BAF4-18F457B75EEF}"/>
            </c:ext>
          </c:extLst>
        </c:ser>
        <c:dLbls>
          <c:showLegendKey val="0"/>
          <c:showVal val="0"/>
          <c:showCatName val="0"/>
          <c:showSerName val="0"/>
          <c:showPercent val="0"/>
          <c:showBubbleSize val="0"/>
        </c:dLbls>
        <c:gapWidth val="219"/>
        <c:overlap val="-27"/>
        <c:axId val="320547496"/>
        <c:axId val="320548280"/>
      </c:barChart>
      <c:catAx>
        <c:axId val="32054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hu-HU"/>
          </a:p>
        </c:txPr>
        <c:crossAx val="320548280"/>
        <c:crosses val="autoZero"/>
        <c:auto val="1"/>
        <c:lblAlgn val="ctr"/>
        <c:lblOffset val="100"/>
        <c:noMultiLvlLbl val="0"/>
      </c:catAx>
      <c:valAx>
        <c:axId val="32054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hu-HU"/>
          </a:p>
        </c:txPr>
        <c:crossAx val="32054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hu-HU"/>
        </a:p>
      </c:txPr>
    </c:legend>
    <c:plotVisOnly val="1"/>
    <c:dispBlanksAs val="gap"/>
    <c:showDLblsOverMax val="0"/>
  </c:chart>
  <c:spPr>
    <a:noFill/>
    <a:ln>
      <a:noFill/>
    </a:ln>
    <a:effectLst/>
  </c:spPr>
  <c:txPr>
    <a:bodyPr/>
    <a:lstStyle/>
    <a:p>
      <a:pPr>
        <a:defRPr sz="1800">
          <a:solidFill>
            <a:schemeClr val="bg1"/>
          </a:solidFill>
        </a:defRPr>
      </a:pPr>
      <a:endParaRPr lang="hu-H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b="0">
                <a:solidFill>
                  <a:schemeClr val="tx1"/>
                </a:solidFill>
              </a:defRPr>
            </a:pPr>
            <a:r>
              <a:rPr lang="hu-HU" dirty="0" err="1">
                <a:solidFill>
                  <a:schemeClr val="tx1"/>
                </a:solidFill>
              </a:rPr>
              <a:t>Title</a:t>
            </a:r>
            <a:r>
              <a:rPr lang="hu-HU" dirty="0">
                <a:solidFill>
                  <a:schemeClr val="tx1"/>
                </a:solidFill>
              </a:rPr>
              <a:t> of </a:t>
            </a:r>
            <a:r>
              <a:rPr lang="hu-HU" dirty="0" err="1">
                <a:solidFill>
                  <a:schemeClr val="tx1"/>
                </a:solidFill>
              </a:rPr>
              <a:t>figure</a:t>
            </a:r>
            <a:endParaRPr lang="hu-HU" dirty="0">
              <a:solidFill>
                <a:schemeClr val="tx1"/>
              </a:solidFill>
            </a:endParaRPr>
          </a:p>
        </c:rich>
      </c:tx>
      <c:overlay val="0"/>
      <c:spPr>
        <a:noFill/>
        <a:ln>
          <a:noFill/>
        </a:ln>
        <a:effectLst/>
      </c:spPr>
    </c:title>
    <c:autoTitleDeleted val="0"/>
    <c:view3D>
      <c:rotX val="90"/>
      <c:rotY val="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surfaceChart>
        <c:wireframe val="1"/>
        <c:ser>
          <c:idx val="0"/>
          <c:order val="0"/>
          <c:tx>
            <c:strRef>
              <c:f>Munka1!$B$1</c:f>
              <c:strCache>
                <c:ptCount val="1"/>
                <c:pt idx="0">
                  <c:v>1. adatsor</c:v>
                </c:pt>
              </c:strCache>
            </c:strRef>
          </c:tx>
          <c:spPr>
            <a:ln w="9525" cap="rnd">
              <a:solidFill>
                <a:schemeClr val="accent1"/>
              </a:solidFill>
              <a:round/>
            </a:ln>
            <a:effectLst/>
          </c:spPr>
          <c:cat>
            <c:strRef>
              <c:f>Munka1!$A$2:$A$5</c:f>
              <c:strCache>
                <c:ptCount val="4"/>
                <c:pt idx="0">
                  <c:v>Kategória 1</c:v>
                </c:pt>
                <c:pt idx="1">
                  <c:v>Kategória 2</c:v>
                </c:pt>
                <c:pt idx="2">
                  <c:v>Kategória 3</c:v>
                </c:pt>
                <c:pt idx="3">
                  <c:v>Kategória 4</c:v>
                </c:pt>
              </c:strCache>
            </c:strRef>
          </c:cat>
          <c:val>
            <c:numRef>
              <c:f>Munka1!$B$2:$B$5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91A-4D38-A9FB-DF3E2EB87EBD}"/>
            </c:ext>
          </c:extLst>
        </c:ser>
        <c:ser>
          <c:idx val="1"/>
          <c:order val="1"/>
          <c:tx>
            <c:strRef>
              <c:f>Munka1!$C$1</c:f>
              <c:strCache>
                <c:ptCount val="1"/>
                <c:pt idx="0">
                  <c:v>2. adatsor</c:v>
                </c:pt>
              </c:strCache>
            </c:strRef>
          </c:tx>
          <c:spPr>
            <a:ln w="9525" cap="rnd">
              <a:solidFill>
                <a:schemeClr val="accent2"/>
              </a:solidFill>
              <a:round/>
            </a:ln>
            <a:effectLst/>
          </c:spPr>
          <c:cat>
            <c:strRef>
              <c:f>Munka1!$A$2:$A$5</c:f>
              <c:strCache>
                <c:ptCount val="4"/>
                <c:pt idx="0">
                  <c:v>Kategória 1</c:v>
                </c:pt>
                <c:pt idx="1">
                  <c:v>Kategória 2</c:v>
                </c:pt>
                <c:pt idx="2">
                  <c:v>Kategória 3</c:v>
                </c:pt>
                <c:pt idx="3">
                  <c:v>Kategória 4</c:v>
                </c:pt>
              </c:strCache>
            </c:strRef>
          </c:cat>
          <c:val>
            <c:numRef>
              <c:f>Munka1!$C$2:$C$5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91A-4D38-A9FB-DF3E2EB87EBD}"/>
            </c:ext>
          </c:extLst>
        </c:ser>
        <c:ser>
          <c:idx val="2"/>
          <c:order val="2"/>
          <c:tx>
            <c:strRef>
              <c:f>Munka1!$D$1</c:f>
              <c:strCache>
                <c:ptCount val="1"/>
                <c:pt idx="0">
                  <c:v>3. adatsor</c:v>
                </c:pt>
              </c:strCache>
            </c:strRef>
          </c:tx>
          <c:spPr>
            <a:ln w="9525" cap="rnd">
              <a:solidFill>
                <a:schemeClr val="accent3"/>
              </a:solidFill>
              <a:round/>
            </a:ln>
            <a:effectLst/>
          </c:spPr>
          <c:cat>
            <c:strRef>
              <c:f>Munka1!$A$2:$A$5</c:f>
              <c:strCache>
                <c:ptCount val="4"/>
                <c:pt idx="0">
                  <c:v>Kategória 1</c:v>
                </c:pt>
                <c:pt idx="1">
                  <c:v>Kategória 2</c:v>
                </c:pt>
                <c:pt idx="2">
                  <c:v>Kategória 3</c:v>
                </c:pt>
                <c:pt idx="3">
                  <c:v>Kategória 4</c:v>
                </c:pt>
              </c:strCache>
            </c:strRef>
          </c:cat>
          <c:val>
            <c:numRef>
              <c:f>Munka1!$D$2:$D$5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91A-4D38-A9FB-DF3E2EB87EBD}"/>
            </c:ext>
          </c:extLst>
        </c:ser>
        <c:bandFmts>
          <c:bandFmt>
            <c:idx val="0"/>
            <c:spPr>
              <a:ln w="9525" cap="rnd">
                <a:solidFill>
                  <a:schemeClr val="accent1"/>
                </a:solidFill>
                <a:round/>
              </a:ln>
              <a:effectLst/>
            </c:spPr>
          </c:bandFmt>
          <c:bandFmt>
            <c:idx val="1"/>
            <c:spPr>
              <a:ln w="9525" cap="rnd">
                <a:solidFill>
                  <a:schemeClr val="accent2"/>
                </a:solidFill>
                <a:round/>
              </a:ln>
              <a:effectLst/>
            </c:spPr>
          </c:bandFmt>
          <c:bandFmt>
            <c:idx val="2"/>
            <c:spPr>
              <a:ln w="9525" cap="rnd">
                <a:solidFill>
                  <a:schemeClr val="accent3"/>
                </a:solidFill>
                <a:round/>
              </a:ln>
              <a:effectLst/>
            </c:spPr>
          </c:bandFmt>
          <c:bandFmt>
            <c:idx val="3"/>
            <c:spPr>
              <a:ln w="9525" cap="rnd">
                <a:solidFill>
                  <a:schemeClr val="accent4"/>
                </a:solidFill>
                <a:round/>
              </a:ln>
              <a:effectLst/>
            </c:spPr>
          </c:bandFmt>
          <c:bandFmt>
            <c:idx val="4"/>
            <c:spPr>
              <a:ln w="9525" cap="rnd">
                <a:solidFill>
                  <a:schemeClr val="accent5"/>
                </a:solidFill>
                <a:round/>
              </a:ln>
              <a:effectLst/>
            </c:spPr>
          </c:bandFmt>
          <c:bandFmt>
            <c:idx val="5"/>
            <c:spPr>
              <a:ln w="9525" cap="rnd">
                <a:solidFill>
                  <a:schemeClr val="accent6"/>
                </a:solidFill>
                <a:round/>
              </a:ln>
              <a:effectLst/>
            </c:spPr>
          </c:bandFmt>
          <c:bandFmt>
            <c:idx val="6"/>
            <c:spPr>
              <a:ln w="9525" cap="rnd">
                <a:solidFill>
                  <a:schemeClr val="accent1">
                    <a:lumMod val="60000"/>
                  </a:schemeClr>
                </a:solidFill>
                <a:round/>
              </a:ln>
              <a:effectLst/>
            </c:spPr>
          </c:bandFmt>
          <c:bandFmt>
            <c:idx val="7"/>
            <c:spPr>
              <a:ln w="9525" cap="rnd">
                <a:solidFill>
                  <a:schemeClr val="accent2">
                    <a:lumMod val="60000"/>
                  </a:schemeClr>
                </a:solidFill>
                <a:round/>
              </a:ln>
              <a:effectLst/>
            </c:spPr>
          </c:bandFmt>
          <c:bandFmt>
            <c:idx val="8"/>
            <c:spPr>
              <a:ln w="9525" cap="rnd">
                <a:solidFill>
                  <a:schemeClr val="accent3">
                    <a:lumMod val="60000"/>
                  </a:schemeClr>
                </a:solidFill>
                <a:round/>
              </a:ln>
              <a:effectLst/>
            </c:spPr>
          </c:bandFmt>
          <c:bandFmt>
            <c:idx val="9"/>
            <c:spPr>
              <a:ln w="9525" cap="rnd">
                <a:solidFill>
                  <a:schemeClr val="accent4">
                    <a:lumMod val="60000"/>
                  </a:schemeClr>
                </a:solidFill>
                <a:round/>
              </a:ln>
              <a:effectLst/>
            </c:spPr>
          </c:bandFmt>
          <c:bandFmt>
            <c:idx val="10"/>
            <c:spPr>
              <a:ln w="9525" cap="rnd">
                <a:solidFill>
                  <a:schemeClr val="accent5">
                    <a:lumMod val="60000"/>
                  </a:schemeClr>
                </a:solidFill>
                <a:round/>
              </a:ln>
              <a:effectLst/>
            </c:spPr>
          </c:bandFmt>
          <c:bandFmt>
            <c:idx val="11"/>
            <c:spPr>
              <a:ln w="9525" cap="rnd">
                <a:solidFill>
                  <a:schemeClr val="accent6">
                    <a:lumMod val="60000"/>
                  </a:schemeClr>
                </a:solidFill>
                <a:round/>
              </a:ln>
              <a:effectLst/>
            </c:spPr>
          </c:bandFmt>
          <c:bandFmt>
            <c:idx val="12"/>
            <c:spPr>
              <a:ln w="9525" cap="rnd">
                <a:solidFill>
                  <a:schemeClr val="accent1">
                    <a:lumMod val="80000"/>
                    <a:lumOff val="20000"/>
                  </a:schemeClr>
                </a:solidFill>
                <a:round/>
              </a:ln>
              <a:effectLst/>
            </c:spPr>
          </c:bandFmt>
          <c:bandFmt>
            <c:idx val="13"/>
            <c:spPr>
              <a:ln w="9525" cap="rnd">
                <a:solidFill>
                  <a:schemeClr val="accent2">
                    <a:lumMod val="80000"/>
                    <a:lumOff val="20000"/>
                  </a:schemeClr>
                </a:solidFill>
                <a:round/>
              </a:ln>
              <a:effectLst/>
            </c:spPr>
          </c:bandFmt>
          <c:bandFmt>
            <c:idx val="14"/>
            <c:spPr>
              <a:ln w="9525" cap="rnd">
                <a:solidFill>
                  <a:schemeClr val="accent3">
                    <a:lumMod val="80000"/>
                    <a:lumOff val="20000"/>
                  </a:schemeClr>
                </a:solidFill>
                <a:round/>
              </a:ln>
              <a:effectLst/>
            </c:spPr>
          </c:bandFmt>
        </c:bandFmts>
        <c:axId val="320552592"/>
        <c:axId val="320552200"/>
        <c:axId val="319338360"/>
      </c:surfaceChart>
      <c:catAx>
        <c:axId val="3205525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solidFill>
                  <a:schemeClr val="tx1"/>
                </a:solidFill>
              </a:defRPr>
            </a:pPr>
            <a:endParaRPr lang="hu-HU"/>
          </a:p>
        </c:txPr>
        <c:crossAx val="320552200"/>
        <c:crosses val="autoZero"/>
        <c:auto val="1"/>
        <c:lblAlgn val="ctr"/>
        <c:lblOffset val="100"/>
        <c:noMultiLvlLbl val="0"/>
      </c:catAx>
      <c:valAx>
        <c:axId val="32055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vert="horz"/>
          <a:lstStyle/>
          <a:p>
            <a:pPr>
              <a:defRPr/>
            </a:pPr>
            <a:endParaRPr lang="hu-HU"/>
          </a:p>
        </c:txPr>
        <c:crossAx val="320552592"/>
        <c:crosses val="autoZero"/>
        <c:crossBetween val="midCat"/>
      </c:valAx>
      <c:serAx>
        <c:axId val="319338360"/>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solidFill>
                  <a:schemeClr val="tx1"/>
                </a:solidFill>
              </a:defRPr>
            </a:pPr>
            <a:endParaRPr lang="hu-HU"/>
          </a:p>
        </c:txPr>
        <c:crossAx val="320552200"/>
        <c:crosses val="autoZero"/>
      </c:serAx>
      <c:spPr>
        <a:noFill/>
        <a:ln>
          <a:noFill/>
        </a:ln>
        <a:effectLst/>
      </c:spPr>
    </c:plotArea>
    <c:legend>
      <c:legendPos val="b"/>
      <c:legendEntry>
        <c:idx val="0"/>
        <c:txPr>
          <a:bodyPr rot="0" vert="horz"/>
          <a:lstStyle/>
          <a:p>
            <a:pPr rtl="0">
              <a:defRPr>
                <a:solidFill>
                  <a:schemeClr val="tx1"/>
                </a:solidFill>
              </a:defRPr>
            </a:pPr>
            <a:endParaRPr lang="hu-HU"/>
          </a:p>
        </c:txPr>
      </c:legendEntry>
      <c:legendEntry>
        <c:idx val="1"/>
        <c:txPr>
          <a:bodyPr rot="0" vert="horz"/>
          <a:lstStyle/>
          <a:p>
            <a:pPr rtl="0">
              <a:defRPr>
                <a:solidFill>
                  <a:schemeClr val="tx1"/>
                </a:solidFill>
              </a:defRPr>
            </a:pPr>
            <a:endParaRPr lang="hu-HU"/>
          </a:p>
        </c:txPr>
      </c:legendEntry>
      <c:legendEntry>
        <c:idx val="2"/>
        <c:txPr>
          <a:bodyPr rot="0" vert="horz"/>
          <a:lstStyle/>
          <a:p>
            <a:pPr rtl="0">
              <a:defRPr>
                <a:solidFill>
                  <a:schemeClr val="tx1"/>
                </a:solidFill>
              </a:defRPr>
            </a:pPr>
            <a:endParaRPr lang="hu-HU"/>
          </a:p>
        </c:txPr>
      </c:legendEntry>
      <c:legendEntry>
        <c:idx val="3"/>
        <c:txPr>
          <a:bodyPr rot="0" vert="horz"/>
          <a:lstStyle/>
          <a:p>
            <a:pPr rtl="0">
              <a:defRPr>
                <a:solidFill>
                  <a:schemeClr val="tx1"/>
                </a:solidFill>
              </a:defRPr>
            </a:pPr>
            <a:endParaRPr lang="hu-HU"/>
          </a:p>
        </c:txPr>
      </c:legendEntry>
      <c:legendEntry>
        <c:idx val="4"/>
        <c:txPr>
          <a:bodyPr rot="0" vert="horz"/>
          <a:lstStyle/>
          <a:p>
            <a:pPr rtl="0">
              <a:defRPr>
                <a:solidFill>
                  <a:schemeClr val="tx1"/>
                </a:solidFill>
              </a:defRPr>
            </a:pPr>
            <a:endParaRPr lang="hu-HU"/>
          </a:p>
        </c:txPr>
      </c:legendEntry>
      <c:overlay val="0"/>
      <c:spPr>
        <a:noFill/>
        <a:ln>
          <a:noFill/>
        </a:ln>
        <a:effectLst/>
      </c:spPr>
      <c:txPr>
        <a:bodyPr rot="0" vert="horz"/>
        <a:lstStyle/>
        <a:p>
          <a:pPr rtl="0">
            <a:defRPr>
              <a:solidFill>
                <a:schemeClr val="tx1"/>
              </a:solidFill>
            </a:defRPr>
          </a:pPr>
          <a:endParaRPr lang="hu-HU"/>
        </a:p>
      </c:txPr>
    </c:legend>
    <c:plotVisOnly val="1"/>
    <c:dispBlanksAs val="zero"/>
    <c:showDLblsOverMax val="0"/>
  </c:chart>
  <c:spPr>
    <a:noFill/>
    <a:ln>
      <a:noFill/>
    </a:ln>
    <a:effectLst/>
  </c:spPr>
  <c:txPr>
    <a:bodyPr/>
    <a:lstStyle/>
    <a:p>
      <a:pPr>
        <a:defRPr sz="1800">
          <a:solidFill>
            <a:schemeClr val="bg1"/>
          </a:solidFill>
        </a:defRPr>
      </a:pPr>
      <a:endParaRPr lang="hu-H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r>
              <a:rPr lang="hu-HU" dirty="0" err="1">
                <a:solidFill>
                  <a:schemeClr val="tx1"/>
                </a:solidFill>
              </a:rPr>
              <a:t>Title</a:t>
            </a:r>
            <a:r>
              <a:rPr lang="hu-HU" dirty="0">
                <a:solidFill>
                  <a:schemeClr val="tx1"/>
                </a:solidFill>
              </a:rPr>
              <a:t> of </a:t>
            </a:r>
            <a:r>
              <a:rPr lang="hu-HU" dirty="0" err="1">
                <a:solidFill>
                  <a:schemeClr val="tx1"/>
                </a:solidFill>
              </a:rPr>
              <a:t>figure</a:t>
            </a:r>
            <a:endParaRPr lang="hu-HU" dirty="0">
              <a:solidFill>
                <a:schemeClr val="tx1"/>
              </a:solidFill>
            </a:endParaRP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endParaRPr lang="hu-HU"/>
        </a:p>
      </c:txPr>
    </c:title>
    <c:autoTitleDeleted val="0"/>
    <c:plotArea>
      <c:layout/>
      <c:barChart>
        <c:barDir val="col"/>
        <c:grouping val="clustered"/>
        <c:varyColors val="0"/>
        <c:ser>
          <c:idx val="0"/>
          <c:order val="0"/>
          <c:tx>
            <c:strRef>
              <c:f>Munka1!$B$1</c:f>
              <c:strCache>
                <c:ptCount val="1"/>
                <c:pt idx="0">
                  <c:v>Mennyiség</c:v>
                </c:pt>
              </c:strCache>
            </c:strRef>
          </c:tx>
          <c:spPr>
            <a:solidFill>
              <a:schemeClr val="accent1"/>
            </a:solidFill>
            <a:ln w="19050">
              <a:noFill/>
            </a:ln>
            <a:effectLst/>
          </c:spPr>
          <c:invertIfNegative val="0"/>
          <c:cat>
            <c:numRef>
              <c:f>Munka1!$A$2:$A$6</c:f>
              <c:numCache>
                <c:formatCode>m/d/yyyy</c:formatCode>
                <c:ptCount val="5"/>
                <c:pt idx="0">
                  <c:v>37261</c:v>
                </c:pt>
                <c:pt idx="1">
                  <c:v>37262</c:v>
                </c:pt>
                <c:pt idx="2">
                  <c:v>37263</c:v>
                </c:pt>
                <c:pt idx="3">
                  <c:v>37264</c:v>
                </c:pt>
                <c:pt idx="4">
                  <c:v>37265</c:v>
                </c:pt>
              </c:numCache>
            </c:numRef>
          </c:cat>
          <c:val>
            <c:numRef>
              <c:f>Munka1!$B$2:$B$6</c:f>
              <c:numCache>
                <c:formatCode>General</c:formatCode>
                <c:ptCount val="5"/>
                <c:pt idx="0">
                  <c:v>70</c:v>
                </c:pt>
                <c:pt idx="1">
                  <c:v>120</c:v>
                </c:pt>
                <c:pt idx="2">
                  <c:v>150</c:v>
                </c:pt>
                <c:pt idx="3">
                  <c:v>135</c:v>
                </c:pt>
                <c:pt idx="4">
                  <c:v>148</c:v>
                </c:pt>
              </c:numCache>
            </c:numRef>
          </c:val>
          <c:extLst>
            <c:ext xmlns:c16="http://schemas.microsoft.com/office/drawing/2014/chart" uri="{C3380CC4-5D6E-409C-BE32-E72D297353CC}">
              <c16:uniqueId val="{00000000-2064-45CC-9E25-5B7BC58B7B1C}"/>
            </c:ext>
          </c:extLst>
        </c:ser>
        <c:dLbls>
          <c:showLegendKey val="0"/>
          <c:showVal val="0"/>
          <c:showCatName val="0"/>
          <c:showSerName val="0"/>
          <c:showPercent val="0"/>
          <c:showBubbleSize val="0"/>
        </c:dLbls>
        <c:gapWidth val="150"/>
        <c:axId val="320550632"/>
        <c:axId val="320547888"/>
      </c:barChart>
      <c:stockChart>
        <c:ser>
          <c:idx val="1"/>
          <c:order val="1"/>
          <c:tx>
            <c:strRef>
              <c:f>Munka1!$C$1</c:f>
              <c:strCache>
                <c:ptCount val="1"/>
                <c:pt idx="0">
                  <c:v>Nyitó</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Munka1!$C$2:$C$6</c:f>
              <c:numCache>
                <c:formatCode>General</c:formatCode>
                <c:ptCount val="5"/>
                <c:pt idx="0">
                  <c:v>44</c:v>
                </c:pt>
                <c:pt idx="1">
                  <c:v>25</c:v>
                </c:pt>
                <c:pt idx="2">
                  <c:v>38</c:v>
                </c:pt>
                <c:pt idx="3">
                  <c:v>50</c:v>
                </c:pt>
                <c:pt idx="4">
                  <c:v>34</c:v>
                </c:pt>
              </c:numCache>
            </c:numRef>
          </c:val>
          <c:smooth val="0"/>
          <c:extLst>
            <c:ext xmlns:c16="http://schemas.microsoft.com/office/drawing/2014/chart" uri="{C3380CC4-5D6E-409C-BE32-E72D297353CC}">
              <c16:uniqueId val="{00000001-2064-45CC-9E25-5B7BC58B7B1C}"/>
            </c:ext>
          </c:extLst>
        </c:ser>
        <c:ser>
          <c:idx val="2"/>
          <c:order val="2"/>
          <c:tx>
            <c:strRef>
              <c:f>Munka1!$D$1</c:f>
              <c:strCache>
                <c:ptCount val="1"/>
                <c:pt idx="0">
                  <c:v>Maximum</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Munka1!$D$2:$D$6</c:f>
              <c:numCache>
                <c:formatCode>General</c:formatCode>
                <c:ptCount val="5"/>
                <c:pt idx="0">
                  <c:v>55</c:v>
                </c:pt>
                <c:pt idx="1">
                  <c:v>57</c:v>
                </c:pt>
                <c:pt idx="2">
                  <c:v>57</c:v>
                </c:pt>
                <c:pt idx="3">
                  <c:v>58</c:v>
                </c:pt>
                <c:pt idx="4">
                  <c:v>58</c:v>
                </c:pt>
              </c:numCache>
            </c:numRef>
          </c:val>
          <c:smooth val="0"/>
          <c:extLst>
            <c:ext xmlns:c16="http://schemas.microsoft.com/office/drawing/2014/chart" uri="{C3380CC4-5D6E-409C-BE32-E72D297353CC}">
              <c16:uniqueId val="{00000002-2064-45CC-9E25-5B7BC58B7B1C}"/>
            </c:ext>
          </c:extLst>
        </c:ser>
        <c:ser>
          <c:idx val="3"/>
          <c:order val="3"/>
          <c:tx>
            <c:strRef>
              <c:f>Munka1!$E$1</c:f>
              <c:strCache>
                <c:ptCount val="1"/>
                <c:pt idx="0">
                  <c:v>Minimum</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Munka1!$E$2:$E$6</c:f>
              <c:numCache>
                <c:formatCode>General</c:formatCode>
                <c:ptCount val="5"/>
                <c:pt idx="0">
                  <c:v>11</c:v>
                </c:pt>
                <c:pt idx="1">
                  <c:v>12</c:v>
                </c:pt>
                <c:pt idx="2">
                  <c:v>13</c:v>
                </c:pt>
                <c:pt idx="3">
                  <c:v>11</c:v>
                </c:pt>
                <c:pt idx="4">
                  <c:v>25</c:v>
                </c:pt>
              </c:numCache>
            </c:numRef>
          </c:val>
          <c:smooth val="0"/>
          <c:extLst>
            <c:ext xmlns:c16="http://schemas.microsoft.com/office/drawing/2014/chart" uri="{C3380CC4-5D6E-409C-BE32-E72D297353CC}">
              <c16:uniqueId val="{00000003-2064-45CC-9E25-5B7BC58B7B1C}"/>
            </c:ext>
          </c:extLst>
        </c:ser>
        <c:ser>
          <c:idx val="4"/>
          <c:order val="4"/>
          <c:tx>
            <c:strRef>
              <c:f>Munka1!$F$1</c:f>
              <c:strCache>
                <c:ptCount val="1"/>
                <c:pt idx="0">
                  <c:v>Záró</c:v>
                </c:pt>
              </c:strCache>
            </c:strRef>
          </c:tx>
          <c:spPr>
            <a:ln w="19050" cap="rnd">
              <a:noFill/>
              <a:round/>
            </a:ln>
            <a:effectLst/>
          </c:spPr>
          <c:marker>
            <c:symbol val="none"/>
          </c:marker>
          <c:cat>
            <c:numRef>
              <c:f>Munka1!$A$2:$A$6</c:f>
              <c:numCache>
                <c:formatCode>m/d/yyyy</c:formatCode>
                <c:ptCount val="5"/>
                <c:pt idx="0">
                  <c:v>37261</c:v>
                </c:pt>
                <c:pt idx="1">
                  <c:v>37262</c:v>
                </c:pt>
                <c:pt idx="2">
                  <c:v>37263</c:v>
                </c:pt>
                <c:pt idx="3">
                  <c:v>37264</c:v>
                </c:pt>
                <c:pt idx="4">
                  <c:v>37265</c:v>
                </c:pt>
              </c:numCache>
            </c:numRef>
          </c:cat>
          <c:val>
            <c:numRef>
              <c:f>Munka1!$F$2:$F$6</c:f>
              <c:numCache>
                <c:formatCode>General</c:formatCode>
                <c:ptCount val="5"/>
                <c:pt idx="0">
                  <c:v>25</c:v>
                </c:pt>
                <c:pt idx="1">
                  <c:v>38</c:v>
                </c:pt>
                <c:pt idx="2">
                  <c:v>50</c:v>
                </c:pt>
                <c:pt idx="3">
                  <c:v>35</c:v>
                </c:pt>
                <c:pt idx="4">
                  <c:v>43</c:v>
                </c:pt>
              </c:numCache>
            </c:numRef>
          </c:val>
          <c:smooth val="0"/>
          <c:extLst>
            <c:ext xmlns:c16="http://schemas.microsoft.com/office/drawing/2014/chart" uri="{C3380CC4-5D6E-409C-BE32-E72D297353CC}">
              <c16:uniqueId val="{00000004-2064-45CC-9E25-5B7BC58B7B1C}"/>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chemeClr val="lt1"/>
              </a:solidFill>
              <a:ln w="9525" cap="flat" cmpd="sng" algn="ctr">
                <a:solidFill>
                  <a:schemeClr val="tx1">
                    <a:lumMod val="65000"/>
                    <a:lumOff val="35000"/>
                  </a:schemeClr>
                </a:solidFill>
                <a:round/>
              </a:ln>
              <a:effectLst/>
            </c:spPr>
          </c:upBars>
          <c:downBars>
            <c:spPr>
              <a:solidFill>
                <a:schemeClr val="dk1">
                  <a:lumMod val="75000"/>
                  <a:lumOff val="25000"/>
                </a:schemeClr>
              </a:solidFill>
              <a:ln w="9525" cap="flat" cmpd="sng" algn="ctr">
                <a:solidFill>
                  <a:schemeClr val="tx1">
                    <a:lumMod val="65000"/>
                    <a:lumOff val="35000"/>
                  </a:schemeClr>
                </a:solidFill>
                <a:round/>
              </a:ln>
              <a:effectLst/>
            </c:spPr>
          </c:downBars>
        </c:upDownBars>
        <c:axId val="320548672"/>
        <c:axId val="320551416"/>
      </c:stockChart>
      <c:dateAx>
        <c:axId val="32055063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hu-HU"/>
          </a:p>
        </c:txPr>
        <c:crossAx val="320547888"/>
        <c:crosses val="autoZero"/>
        <c:auto val="1"/>
        <c:lblOffset val="100"/>
        <c:baseTimeUnit val="days"/>
      </c:dateAx>
      <c:valAx>
        <c:axId val="3205478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hu-HU"/>
          </a:p>
        </c:txPr>
        <c:crossAx val="320550632"/>
        <c:crosses val="autoZero"/>
        <c:crossBetween val="between"/>
      </c:valAx>
      <c:valAx>
        <c:axId val="320551416"/>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hu-HU"/>
          </a:p>
        </c:txPr>
        <c:crossAx val="320548672"/>
        <c:crosses val="max"/>
        <c:crossBetween val="between"/>
      </c:valAx>
      <c:dateAx>
        <c:axId val="320548672"/>
        <c:scaling>
          <c:orientation val="minMax"/>
        </c:scaling>
        <c:delete val="1"/>
        <c:axPos val="b"/>
        <c:numFmt formatCode="m/d/yyyy" sourceLinked="1"/>
        <c:majorTickMark val="out"/>
        <c:minorTickMark val="none"/>
        <c:tickLblPos val="nextTo"/>
        <c:crossAx val="320551416"/>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hu-HU"/>
        </a:p>
      </c:txPr>
    </c:legend>
    <c:plotVisOnly val="1"/>
    <c:dispBlanksAs val="gap"/>
    <c:showDLblsOverMax val="0"/>
  </c:chart>
  <c:spPr>
    <a:noFill/>
    <a:ln>
      <a:noFill/>
    </a:ln>
    <a:effectLst/>
  </c:spPr>
  <c:txPr>
    <a:bodyPr/>
    <a:lstStyle/>
    <a:p>
      <a:pPr>
        <a:defRPr sz="1800">
          <a:solidFill>
            <a:schemeClr val="bg1"/>
          </a:solidFill>
        </a:defRPr>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AE05FB-6A15-41B3-A9E1-08D3170965F2}" type="datetimeFigureOut">
              <a:rPr lang="hu-HU" smtClean="0"/>
              <a:t>2026. 05. 26.</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A9A2F-DD93-46E0-BDDD-39B7FB271CEC}" type="slidenum">
              <a:rPr lang="hu-HU" smtClean="0"/>
              <a:t>‹#›</a:t>
            </a:fld>
            <a:endParaRPr lang="hu-HU"/>
          </a:p>
        </p:txBody>
      </p:sp>
    </p:spTree>
    <p:extLst>
      <p:ext uri="{BB962C8B-B14F-4D97-AF65-F5344CB8AC3E}">
        <p14:creationId xmlns:p14="http://schemas.microsoft.com/office/powerpoint/2010/main" val="2092124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BC9EC5D-3746-F5F1-A2FA-985AD016F222}"/>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644C61FE-A6C5-8A56-EEB4-455D3B8473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2EABED37-1C47-527E-DA11-07665A890F17}"/>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5" name="Élőláb helye 4">
            <a:extLst>
              <a:ext uri="{FF2B5EF4-FFF2-40B4-BE49-F238E27FC236}">
                <a16:creationId xmlns:a16="http://schemas.microsoft.com/office/drawing/2014/main" id="{F853FB22-3BB6-88C4-841C-9449822FD285}"/>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61953E35-2C1D-DAFC-9954-6E927BA97ADA}"/>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1735736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12E1E6A-999B-2C82-16C6-A7A9E7183CB8}"/>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3DE2ACFD-204C-E571-469A-7B790AFB978F}"/>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98FEDFA3-93B2-5183-C601-06E7D262914C}"/>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5" name="Élőláb helye 4">
            <a:extLst>
              <a:ext uri="{FF2B5EF4-FFF2-40B4-BE49-F238E27FC236}">
                <a16:creationId xmlns:a16="http://schemas.microsoft.com/office/drawing/2014/main" id="{DCF67C10-40CE-ACA2-EB9C-0B1433E2CF1E}"/>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101FD3D4-5C45-F138-DE32-7379819620E4}"/>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2722368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32E977B-1A82-8016-C4AC-58365256C3AB}"/>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CD7D229F-90A9-7151-2FCB-9DBFCA93F5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EF3DD709-BED5-376F-1E3D-F76518556971}"/>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5" name="Élőláb helye 4">
            <a:extLst>
              <a:ext uri="{FF2B5EF4-FFF2-40B4-BE49-F238E27FC236}">
                <a16:creationId xmlns:a16="http://schemas.microsoft.com/office/drawing/2014/main" id="{0700A0B8-1D23-ACC4-776F-37499E3B83CC}"/>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ED7C0B13-0902-489F-97D6-9B4ED5AC2898}"/>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388156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9566FCA-C843-3002-F27B-5A4BD5DD2369}"/>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B0BC0292-F04A-EE06-1313-2CE111151E97}"/>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E4022A17-E593-350D-0439-924987768421}"/>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E4715CA0-1E8E-A10C-D2EB-DB6082CA827B}"/>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6" name="Élőláb helye 5">
            <a:extLst>
              <a:ext uri="{FF2B5EF4-FFF2-40B4-BE49-F238E27FC236}">
                <a16:creationId xmlns:a16="http://schemas.microsoft.com/office/drawing/2014/main" id="{938380D1-E380-4F69-92DE-11ED7222127D}"/>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5851D7E-9DA3-9BC8-AABB-8313AAB93D16}"/>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1773566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A8DE5D2-BD86-7629-7755-7BBE7C231C7B}"/>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FAF29202-7F0B-46E1-7DDD-63AA5BD322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EFCE6C17-F1EA-4009-DC8A-8070A9ED3153}"/>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0C213660-3554-6D89-C9A0-276526ADC7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D0311246-76C8-5114-177F-6675D3854EFB}"/>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F0DD0197-ACF8-AB1E-3324-29D63F7932BD}"/>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8" name="Élőláb helye 7">
            <a:extLst>
              <a:ext uri="{FF2B5EF4-FFF2-40B4-BE49-F238E27FC236}">
                <a16:creationId xmlns:a16="http://schemas.microsoft.com/office/drawing/2014/main" id="{6F8BA811-9968-E4A8-A1B1-0CDF635C867E}"/>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062E4720-01E0-B972-0CAB-F935AAEF609F}"/>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2492182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4ED197D-14E2-872F-DA40-530AD1829EB9}"/>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8AE932E8-9DF2-7001-2D4F-AEBEEE77FE02}"/>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4" name="Élőláb helye 3">
            <a:extLst>
              <a:ext uri="{FF2B5EF4-FFF2-40B4-BE49-F238E27FC236}">
                <a16:creationId xmlns:a16="http://schemas.microsoft.com/office/drawing/2014/main" id="{DBE1E071-E96A-EA9A-DFD6-97CBEB8747ED}"/>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7CDFE515-8067-E1B8-D77C-70E5C84A38D5}"/>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4261986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B6D044CD-A8D2-656D-97AB-2A99048BC5FB}"/>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3" name="Élőláb helye 2">
            <a:extLst>
              <a:ext uri="{FF2B5EF4-FFF2-40B4-BE49-F238E27FC236}">
                <a16:creationId xmlns:a16="http://schemas.microsoft.com/office/drawing/2014/main" id="{6C5929D1-CAF7-662B-8316-1C9312B70947}"/>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71390814-1AD1-F1F3-B17F-99A1CC7B0F89}"/>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57303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EE33951-0A7E-D75C-1579-586438AAE5B5}"/>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3CC9FFBC-7DC8-85CB-584F-77D2D96FD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10D7EC3C-D7F0-8854-26DD-26CCBC2B4C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2FBFCF4E-EDD1-F467-6AD8-E3D9B2709A84}"/>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6" name="Élőláb helye 5">
            <a:extLst>
              <a:ext uri="{FF2B5EF4-FFF2-40B4-BE49-F238E27FC236}">
                <a16:creationId xmlns:a16="http://schemas.microsoft.com/office/drawing/2014/main" id="{7A564977-9E54-1C7B-9472-42FE5DBEE82D}"/>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D482B583-3FAF-8EC6-D169-7D5A87DE8AEC}"/>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3957786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301C070-879E-65DF-50F6-E8FAECB11765}"/>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173F2528-D1F8-B22D-2D96-EC7AA832D2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ECB722ED-CF3D-3F5D-6144-D3005A821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B89444CF-DA69-CD26-48B3-D471101BF28E}"/>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6" name="Élőláb helye 5">
            <a:extLst>
              <a:ext uri="{FF2B5EF4-FFF2-40B4-BE49-F238E27FC236}">
                <a16:creationId xmlns:a16="http://schemas.microsoft.com/office/drawing/2014/main" id="{91DF1F4F-9E22-89E5-1F22-28B94E575A21}"/>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A7210069-27B3-C661-F1EC-B728D96E9A2A}"/>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3050051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64D2FBA-4178-2898-2C29-1F8AE360368B}"/>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F1073A71-1027-22F4-37CD-C1CA298FE598}"/>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50CB5D1C-5B82-FC6B-6029-DBA5F3358776}"/>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5" name="Élőláb helye 4">
            <a:extLst>
              <a:ext uri="{FF2B5EF4-FFF2-40B4-BE49-F238E27FC236}">
                <a16:creationId xmlns:a16="http://schemas.microsoft.com/office/drawing/2014/main" id="{A874F025-EF66-DD6C-D9DE-91C0D4857D2B}"/>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B56F3E0E-3D46-210F-1E4D-32F49E3476CF}"/>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67064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F2BA86B4-E1D8-D5DA-E718-B6817BADA2E1}"/>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544483FD-7962-5AC1-BD1D-C42069D1B656}"/>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9590345A-DD74-F757-4C6E-66CD16299206}"/>
              </a:ext>
            </a:extLst>
          </p:cNvPr>
          <p:cNvSpPr>
            <a:spLocks noGrp="1"/>
          </p:cNvSpPr>
          <p:nvPr>
            <p:ph type="dt" sz="half" idx="10"/>
          </p:nvPr>
        </p:nvSpPr>
        <p:spPr/>
        <p:txBody>
          <a:bodyPr/>
          <a:lstStyle/>
          <a:p>
            <a:fld id="{5298005C-AFCE-4045-A74E-0EEF85AAB46A}" type="datetimeFigureOut">
              <a:rPr lang="hu-HU" smtClean="0"/>
              <a:t>2026. 05. 26.</a:t>
            </a:fld>
            <a:endParaRPr lang="hu-HU"/>
          </a:p>
        </p:txBody>
      </p:sp>
      <p:sp>
        <p:nvSpPr>
          <p:cNvPr id="5" name="Élőláb helye 4">
            <a:extLst>
              <a:ext uri="{FF2B5EF4-FFF2-40B4-BE49-F238E27FC236}">
                <a16:creationId xmlns:a16="http://schemas.microsoft.com/office/drawing/2014/main" id="{45E9EC45-0145-AE16-18EB-9BDC7920279B}"/>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E0C9B38C-4A59-7FE5-0F98-38A793B467BB}"/>
              </a:ext>
            </a:extLst>
          </p:cNvPr>
          <p:cNvSpPr>
            <a:spLocks noGrp="1"/>
          </p:cNvSpPr>
          <p:nvPr>
            <p:ph type="sldNum" sz="quarter" idx="12"/>
          </p:nvPr>
        </p:nvSpPr>
        <p:spPr/>
        <p:txBody>
          <a:bodyPr/>
          <a:lstStyle/>
          <a:p>
            <a:fld id="{1E0E986E-81D1-4CE9-880A-C556559DCC26}" type="slidenum">
              <a:rPr lang="hu-HU" smtClean="0"/>
              <a:t>‹#›</a:t>
            </a:fld>
            <a:endParaRPr lang="hu-HU"/>
          </a:p>
        </p:txBody>
      </p:sp>
    </p:spTree>
    <p:extLst>
      <p:ext uri="{BB962C8B-B14F-4D97-AF65-F5344CB8AC3E}">
        <p14:creationId xmlns:p14="http://schemas.microsoft.com/office/powerpoint/2010/main" val="2899414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3653078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C7C1BC3-E15F-D34B-BD28-F312B456A483}"/>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4" name="Text Placeholder 5">
            <a:extLst>
              <a:ext uri="{FF2B5EF4-FFF2-40B4-BE49-F238E27FC236}">
                <a16:creationId xmlns:a16="http://schemas.microsoft.com/office/drawing/2014/main" id="{679759E2-B98B-5C46-9D45-1A01AB96D624}"/>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482941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6582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FC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6FEE5F48-7E9E-3344-95A6-888280517080}"/>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F4F70779-D3A3-3F42-B1A3-2A64CC15129E}"/>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4DA728C8-7909-7349-AF65-927D93833BCB}"/>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000000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9189CE83-ED0F-DD58-A273-358E253CD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8E38E405-AA1A-2F07-5A98-59C68AB102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CF9CA272-D305-ECE2-73DD-E6E5CFECB8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98005C-AFCE-4045-A74E-0EEF85AAB46A}" type="datetimeFigureOut">
              <a:rPr lang="hu-HU" smtClean="0"/>
              <a:t>2026. 05. 26.</a:t>
            </a:fld>
            <a:endParaRPr lang="hu-HU"/>
          </a:p>
        </p:txBody>
      </p:sp>
      <p:sp>
        <p:nvSpPr>
          <p:cNvPr id="5" name="Élőláb helye 4">
            <a:extLst>
              <a:ext uri="{FF2B5EF4-FFF2-40B4-BE49-F238E27FC236}">
                <a16:creationId xmlns:a16="http://schemas.microsoft.com/office/drawing/2014/main" id="{EA1CBAB3-AAA5-5014-D5A6-BA2610086F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CEF6EC22-4765-17F2-CF7C-43EE2B5ABC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0E986E-81D1-4CE9-880A-C556559DCC26}" type="slidenum">
              <a:rPr lang="hu-HU" smtClean="0"/>
              <a:t>‹#›</a:t>
            </a:fld>
            <a:endParaRPr lang="hu-HU"/>
          </a:p>
        </p:txBody>
      </p:sp>
    </p:spTree>
    <p:extLst>
      <p:ext uri="{BB962C8B-B14F-4D97-AF65-F5344CB8AC3E}">
        <p14:creationId xmlns:p14="http://schemas.microsoft.com/office/powerpoint/2010/main" val="204764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aary.reka@kgk.uni-obuda.hu" TargetMode="External"/><Relationship Id="rId7" Type="http://schemas.openxmlformats.org/officeDocument/2006/relationships/hyperlink" Target="mailto:lakos.borbala@kgk.uni-obuda.hu" TargetMode="External"/><Relationship Id="rId2" Type="http://schemas.openxmlformats.org/officeDocument/2006/relationships/hyperlink" Target="mailto:mizser.csilla@kgk.uni-obuda.hu" TargetMode="External"/><Relationship Id="rId1" Type="http://schemas.openxmlformats.org/officeDocument/2006/relationships/slideLayout" Target="../slideLayouts/slideLayout2.xml"/><Relationship Id="rId6" Type="http://schemas.openxmlformats.org/officeDocument/2006/relationships/hyperlink" Target="mailto:cseri.agota@kgk.uni-obuda.hu" TargetMode="External"/><Relationship Id="rId5" Type="http://schemas.openxmlformats.org/officeDocument/2006/relationships/hyperlink" Target="mailto:loraszko.andrea@kgk.uni-obuda.hu" TargetMode="External"/><Relationship Id="rId4" Type="http://schemas.openxmlformats.org/officeDocument/2006/relationships/hyperlink" Target="mailto:balazs.zsuzsanna@kgk.uni-obuda.h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cseri.agota@kgk.uni-obuda.h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hare.google/c9aQwcJDQ3Qat0t5J"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hyperlink" Target="https://kgk.uni-obuda.hu/zarovizsga/" TargetMode="External"/><Relationship Id="rId2" Type="http://schemas.openxmlformats.org/officeDocument/2006/relationships/hyperlink" Target="https://kgk.uni-obuda.hu/en/final-exam-topics/" TargetMode="External"/><Relationship Id="rId1" Type="http://schemas.openxmlformats.org/officeDocument/2006/relationships/slideLayout" Target="../slideLayouts/slideLayout2.xml"/><Relationship Id="rId4" Type="http://schemas.openxmlformats.org/officeDocument/2006/relationships/hyperlink" Target="https://share.google/c9aQwcJDQ3Qat0t5J"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cím 4">
            <a:extLst>
              <a:ext uri="{FF2B5EF4-FFF2-40B4-BE49-F238E27FC236}">
                <a16:creationId xmlns:a16="http://schemas.microsoft.com/office/drawing/2014/main" id="{E231EB30-7D49-4573-B6AE-DF65B15DFB19}"/>
              </a:ext>
            </a:extLst>
          </p:cNvPr>
          <p:cNvSpPr>
            <a:spLocks noGrp="1"/>
          </p:cNvSpPr>
          <p:nvPr>
            <p:ph type="subTitle" idx="1"/>
          </p:nvPr>
        </p:nvSpPr>
        <p:spPr>
          <a:xfrm>
            <a:off x="1896534" y="4601104"/>
            <a:ext cx="9144000" cy="1655762"/>
          </a:xfrm>
        </p:spPr>
        <p:txBody>
          <a:bodyPr/>
          <a:lstStyle/>
          <a:p>
            <a:r>
              <a:rPr lang="hu-HU" dirty="0"/>
              <a:t>2025/26/2</a:t>
            </a:r>
          </a:p>
          <a:p>
            <a:r>
              <a:rPr lang="hu-HU" dirty="0"/>
              <a:t>Keleti Károly Faculty of Business and Management</a:t>
            </a:r>
          </a:p>
          <a:p>
            <a:r>
              <a:rPr lang="hu-HU" dirty="0"/>
              <a:t>26 May 2026</a:t>
            </a:r>
          </a:p>
          <a:p>
            <a:endParaRPr lang="hu-HU" dirty="0"/>
          </a:p>
          <a:p>
            <a:endParaRPr lang="hu-HU" dirty="0"/>
          </a:p>
        </p:txBody>
      </p:sp>
      <p:sp>
        <p:nvSpPr>
          <p:cNvPr id="7" name="Cím 6">
            <a:extLst>
              <a:ext uri="{FF2B5EF4-FFF2-40B4-BE49-F238E27FC236}">
                <a16:creationId xmlns:a16="http://schemas.microsoft.com/office/drawing/2014/main" id="{D65A9BE2-DA60-529D-6FB7-1D0A72954AC2}"/>
              </a:ext>
            </a:extLst>
          </p:cNvPr>
          <p:cNvSpPr>
            <a:spLocks noGrp="1"/>
          </p:cNvSpPr>
          <p:nvPr>
            <p:ph type="ctrTitle"/>
          </p:nvPr>
        </p:nvSpPr>
        <p:spPr>
          <a:xfrm>
            <a:off x="1693333" y="2001599"/>
            <a:ext cx="9144000" cy="2387600"/>
          </a:xfrm>
        </p:spPr>
        <p:txBody>
          <a:bodyPr>
            <a:normAutofit fontScale="90000"/>
          </a:bodyPr>
          <a:lstStyle/>
          <a:p>
            <a:r>
              <a:rPr lang="en-GB" b="1" noProof="0" dirty="0"/>
              <a:t>Final Exam </a:t>
            </a:r>
            <a:r>
              <a:rPr lang="hu-HU" b="1" noProof="0" dirty="0"/>
              <a:t>and </a:t>
            </a:r>
            <a:r>
              <a:rPr lang="hu-HU" b="1" noProof="0" dirty="0" err="1"/>
              <a:t>Thesis</a:t>
            </a:r>
            <a:r>
              <a:rPr lang="hu-HU" b="1" noProof="0" dirty="0"/>
              <a:t> Defense </a:t>
            </a:r>
            <a:r>
              <a:rPr lang="en-GB" b="1" noProof="0" dirty="0"/>
              <a:t>Information Session</a:t>
            </a:r>
            <a:r>
              <a:rPr lang="hu-HU" b="1" noProof="0" dirty="0"/>
              <a:t> and Q&amp;A</a:t>
            </a:r>
            <a:endParaRPr lang="en-GB" b="1" noProof="0" dirty="0"/>
          </a:p>
        </p:txBody>
      </p:sp>
      <p:pic>
        <p:nvPicPr>
          <p:cNvPr id="1028" name="Picture 4" descr="Obuda University - OU">
            <a:extLst>
              <a:ext uri="{FF2B5EF4-FFF2-40B4-BE49-F238E27FC236}">
                <a16:creationId xmlns:a16="http://schemas.microsoft.com/office/drawing/2014/main" id="{51D94758-0C9F-772F-9461-069E29A05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220" y="247821"/>
            <a:ext cx="6372225"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923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E00C22B-0AF0-4D81-2F67-6B89A36E477D}"/>
              </a:ext>
            </a:extLst>
          </p:cNvPr>
          <p:cNvSpPr>
            <a:spLocks noGrp="1"/>
          </p:cNvSpPr>
          <p:nvPr>
            <p:ph type="title"/>
          </p:nvPr>
        </p:nvSpPr>
        <p:spPr>
          <a:xfrm>
            <a:off x="829733" y="0"/>
            <a:ext cx="10524067" cy="728133"/>
          </a:xfrm>
        </p:spPr>
        <p:txBody>
          <a:bodyPr>
            <a:normAutofit/>
          </a:bodyPr>
          <a:lstStyle/>
          <a:p>
            <a:pPr algn="ctr"/>
            <a:r>
              <a:rPr lang="en-GB" sz="3600" b="1" noProof="0" dirty="0"/>
              <a:t>Participants from the Faculty</a:t>
            </a:r>
          </a:p>
        </p:txBody>
      </p:sp>
      <p:sp>
        <p:nvSpPr>
          <p:cNvPr id="4" name="Szövegdoboz 3">
            <a:extLst>
              <a:ext uri="{FF2B5EF4-FFF2-40B4-BE49-F238E27FC236}">
                <a16:creationId xmlns:a16="http://schemas.microsoft.com/office/drawing/2014/main" id="{0179549B-2283-1763-DC9D-F2EE89A6A2A1}"/>
              </a:ext>
            </a:extLst>
          </p:cNvPr>
          <p:cNvSpPr txBox="1"/>
          <p:nvPr/>
        </p:nvSpPr>
        <p:spPr>
          <a:xfrm>
            <a:off x="0" y="560986"/>
            <a:ext cx="11887200" cy="6863417"/>
          </a:xfrm>
          <a:prstGeom prst="rect">
            <a:avLst/>
          </a:prstGeom>
          <a:noFill/>
        </p:spPr>
        <p:txBody>
          <a:bodyPr wrap="square" rtlCol="0">
            <a:spAutoFit/>
          </a:bodyPr>
          <a:lstStyle/>
          <a:p>
            <a:pPr algn="ctr"/>
            <a:r>
              <a:rPr lang="hu-HU" sz="1500" b="1" dirty="0"/>
              <a:t>Dr. Csilla </a:t>
            </a:r>
            <a:r>
              <a:rPr lang="hu-HU" sz="1500" b="1" dirty="0" err="1"/>
              <a:t>Mizser</a:t>
            </a:r>
            <a:endParaRPr lang="hu-HU" sz="1500" b="1" dirty="0"/>
          </a:p>
          <a:p>
            <a:pPr algn="ctr"/>
            <a:r>
              <a:rPr lang="en-GB" sz="1500" dirty="0"/>
              <a:t>Associate Professor and Designated Mentor of International Students</a:t>
            </a:r>
            <a:endParaRPr lang="hu-HU" sz="1500" dirty="0"/>
          </a:p>
          <a:p>
            <a:pPr algn="ctr"/>
            <a:r>
              <a:rPr lang="en-US" sz="1500" dirty="0"/>
              <a:t>Department of Economics, Finance and Accounting</a:t>
            </a:r>
            <a:endParaRPr lang="en-GB" sz="1500" dirty="0"/>
          </a:p>
          <a:p>
            <a:pPr algn="ctr"/>
            <a:r>
              <a:rPr lang="hu-HU" sz="1500" dirty="0">
                <a:hlinkClick r:id="rId2"/>
              </a:rPr>
              <a:t>mizser.csilla@kgk.uni-obuda.hu</a:t>
            </a:r>
            <a:r>
              <a:rPr lang="hu-HU" sz="1500" dirty="0"/>
              <a:t> </a:t>
            </a:r>
          </a:p>
          <a:p>
            <a:pPr algn="ctr"/>
            <a:endParaRPr lang="hu-HU" sz="1500" dirty="0"/>
          </a:p>
          <a:p>
            <a:pPr algn="ctr"/>
            <a:r>
              <a:rPr lang="hu-HU" sz="1500" b="1" dirty="0"/>
              <a:t>Dr. Réka </a:t>
            </a:r>
            <a:r>
              <a:rPr lang="hu-HU" sz="1500" b="1" dirty="0" err="1"/>
              <a:t>Saáry</a:t>
            </a:r>
            <a:endParaRPr lang="hu-HU" sz="1500" b="1" dirty="0"/>
          </a:p>
          <a:p>
            <a:pPr algn="ctr"/>
            <a:r>
              <a:rPr lang="en-GB" sz="1500" dirty="0"/>
              <a:t>Assistant Professor and Designated Mentor of International Students</a:t>
            </a:r>
            <a:endParaRPr lang="hu-HU" sz="1500" dirty="0"/>
          </a:p>
          <a:p>
            <a:pPr algn="ctr"/>
            <a:r>
              <a:rPr lang="en-US" sz="1500" dirty="0"/>
              <a:t>Department of Marketing, Management</a:t>
            </a:r>
            <a:r>
              <a:rPr lang="hu-HU" sz="1500" dirty="0"/>
              <a:t>,</a:t>
            </a:r>
            <a:r>
              <a:rPr lang="en-US" sz="1500" dirty="0"/>
              <a:t> and Methodology</a:t>
            </a:r>
            <a:endParaRPr lang="en-GB" sz="1500" dirty="0"/>
          </a:p>
          <a:p>
            <a:pPr algn="ctr"/>
            <a:r>
              <a:rPr lang="hu-HU" sz="1500" dirty="0">
                <a:hlinkClick r:id="rId3"/>
              </a:rPr>
              <a:t>saary.reka@kgk.uni-obuda.hu</a:t>
            </a:r>
            <a:r>
              <a:rPr lang="hu-HU" sz="1500" dirty="0"/>
              <a:t> </a:t>
            </a:r>
          </a:p>
          <a:p>
            <a:pPr algn="ctr"/>
            <a:endParaRPr lang="hu-HU" sz="1500" dirty="0"/>
          </a:p>
          <a:p>
            <a:pPr algn="ctr"/>
            <a:r>
              <a:rPr lang="hu-HU" sz="1500" b="1" dirty="0"/>
              <a:t>Dr. Zsuzsanna Balázs</a:t>
            </a:r>
          </a:p>
          <a:p>
            <a:pPr algn="ctr"/>
            <a:r>
              <a:rPr lang="en-GB" sz="1500" dirty="0"/>
              <a:t>Assistant Professor and Designated Mentor of International Students</a:t>
            </a:r>
            <a:endParaRPr lang="hu-HU" sz="1500" dirty="0"/>
          </a:p>
          <a:p>
            <a:pPr algn="ctr"/>
            <a:r>
              <a:rPr lang="en-US" sz="1500" dirty="0"/>
              <a:t>Department of Business Sciences and Digital Skills</a:t>
            </a:r>
            <a:endParaRPr lang="en-GB" sz="1500" dirty="0"/>
          </a:p>
          <a:p>
            <a:pPr algn="ctr"/>
            <a:r>
              <a:rPr lang="hu-HU" sz="1500" dirty="0">
                <a:hlinkClick r:id="rId4"/>
              </a:rPr>
              <a:t>balazs.zsuzsanna@kgk.uni-obuda.hu</a:t>
            </a:r>
            <a:r>
              <a:rPr lang="hu-HU" sz="1500" dirty="0"/>
              <a:t> </a:t>
            </a:r>
          </a:p>
          <a:p>
            <a:pPr algn="ctr"/>
            <a:endParaRPr lang="hu-HU" sz="1500" dirty="0"/>
          </a:p>
          <a:p>
            <a:pPr algn="ctr"/>
            <a:r>
              <a:rPr lang="hu-HU" sz="1500" b="1" dirty="0"/>
              <a:t>Andrea Kozma-</a:t>
            </a:r>
            <a:r>
              <a:rPr lang="hu-HU" sz="1500" b="1" dirty="0" err="1"/>
              <a:t>Loraszkó</a:t>
            </a:r>
            <a:r>
              <a:rPr lang="hu-HU" sz="1500" b="1" dirty="0"/>
              <a:t> </a:t>
            </a:r>
          </a:p>
          <a:p>
            <a:pPr algn="ctr"/>
            <a:r>
              <a:rPr lang="en-GB" sz="1500" dirty="0"/>
              <a:t>Faculty International Coordinator</a:t>
            </a:r>
          </a:p>
          <a:p>
            <a:pPr algn="ctr"/>
            <a:r>
              <a:rPr lang="hu-HU" sz="1500" dirty="0">
                <a:hlinkClick r:id="rId5"/>
              </a:rPr>
              <a:t>loraszko.andrea@kgk.uni-obuda.hu</a:t>
            </a:r>
            <a:r>
              <a:rPr lang="hu-HU" sz="1500" dirty="0"/>
              <a:t> </a:t>
            </a:r>
          </a:p>
          <a:p>
            <a:pPr algn="ctr"/>
            <a:endParaRPr lang="hu-HU" sz="1500" dirty="0"/>
          </a:p>
          <a:p>
            <a:pPr algn="ctr"/>
            <a:r>
              <a:rPr lang="hu-HU" sz="1500" b="1" dirty="0"/>
              <a:t>Ágota Cseri </a:t>
            </a:r>
          </a:p>
          <a:p>
            <a:pPr algn="ctr"/>
            <a:r>
              <a:rPr lang="en-GB" sz="1500" dirty="0"/>
              <a:t>Representative of the </a:t>
            </a:r>
            <a:r>
              <a:rPr lang="hu-HU" sz="1500" dirty="0" err="1"/>
              <a:t>Student</a:t>
            </a:r>
            <a:r>
              <a:rPr lang="en-GB" sz="1500" dirty="0"/>
              <a:t> Registrar’s Office</a:t>
            </a:r>
          </a:p>
          <a:p>
            <a:pPr algn="ctr"/>
            <a:r>
              <a:rPr lang="hu-HU" sz="1500" dirty="0">
                <a:hlinkClick r:id="rId6"/>
              </a:rPr>
              <a:t>cseri.agota@kgk.uni-obuda.hu</a:t>
            </a:r>
            <a:r>
              <a:rPr lang="hu-HU" sz="1500" dirty="0"/>
              <a:t> </a:t>
            </a:r>
          </a:p>
          <a:p>
            <a:pPr algn="ctr"/>
            <a:endParaRPr lang="hu-HU" sz="1500" dirty="0"/>
          </a:p>
          <a:p>
            <a:pPr algn="ctr"/>
            <a:r>
              <a:rPr lang="hu-HU" sz="1500" b="1" dirty="0"/>
              <a:t>Borbála Lakos</a:t>
            </a:r>
          </a:p>
          <a:p>
            <a:pPr algn="ctr"/>
            <a:r>
              <a:rPr lang="en-GB" sz="1500" dirty="0"/>
              <a:t>Representative of the </a:t>
            </a:r>
            <a:r>
              <a:rPr lang="hu-HU" sz="1500" dirty="0" err="1"/>
              <a:t>Student</a:t>
            </a:r>
            <a:r>
              <a:rPr lang="en-GB" sz="1500" dirty="0"/>
              <a:t> Registrar’s Office</a:t>
            </a:r>
            <a:endParaRPr lang="hu-HU" sz="1500" dirty="0"/>
          </a:p>
          <a:p>
            <a:pPr algn="ctr"/>
            <a:r>
              <a:rPr lang="en-GB" sz="1500" dirty="0" err="1">
                <a:hlinkClick r:id="rId7"/>
              </a:rPr>
              <a:t>lakos.borbala</a:t>
            </a:r>
            <a:r>
              <a:rPr lang="en-GB" sz="1500" dirty="0">
                <a:hlinkClick r:id="rId7"/>
              </a:rPr>
              <a:t>@</a:t>
            </a:r>
            <a:r>
              <a:rPr lang="hu-HU" sz="1500" dirty="0">
                <a:hlinkClick r:id="rId7"/>
              </a:rPr>
              <a:t>kgk.</a:t>
            </a:r>
            <a:r>
              <a:rPr lang="en-GB" sz="1500" dirty="0">
                <a:hlinkClick r:id="rId7"/>
              </a:rPr>
              <a:t>uni-obuda.hu</a:t>
            </a:r>
            <a:r>
              <a:rPr lang="hu-HU" sz="1500" dirty="0"/>
              <a:t> </a:t>
            </a:r>
            <a:endParaRPr lang="en-GB" sz="1500" dirty="0"/>
          </a:p>
          <a:p>
            <a:pPr algn="ctr"/>
            <a:endParaRPr lang="hu-HU" sz="1600" dirty="0"/>
          </a:p>
          <a:p>
            <a:pPr algn="ctr"/>
            <a:endParaRPr lang="hu-HU" sz="1600" dirty="0"/>
          </a:p>
          <a:p>
            <a:endParaRPr lang="hu-HU" dirty="0"/>
          </a:p>
        </p:txBody>
      </p:sp>
    </p:spTree>
    <p:extLst>
      <p:ext uri="{BB962C8B-B14F-4D97-AF65-F5344CB8AC3E}">
        <p14:creationId xmlns:p14="http://schemas.microsoft.com/office/powerpoint/2010/main" val="900703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CA4C69A-A7B8-5358-3608-501A26891003}"/>
              </a:ext>
            </a:extLst>
          </p:cNvPr>
          <p:cNvSpPr>
            <a:spLocks noGrp="1"/>
          </p:cNvSpPr>
          <p:nvPr>
            <p:ph type="title"/>
          </p:nvPr>
        </p:nvSpPr>
        <p:spPr>
          <a:xfrm>
            <a:off x="643467" y="365126"/>
            <a:ext cx="10710333" cy="633942"/>
          </a:xfrm>
        </p:spPr>
        <p:txBody>
          <a:bodyPr>
            <a:normAutofit fontScale="90000"/>
          </a:bodyPr>
          <a:lstStyle/>
          <a:p>
            <a:pPr algn="ctr"/>
            <a:r>
              <a:rPr lang="hu-HU" b="1" dirty="0"/>
              <a:t>Agenda</a:t>
            </a:r>
          </a:p>
        </p:txBody>
      </p:sp>
      <p:sp>
        <p:nvSpPr>
          <p:cNvPr id="4" name="Szövegdoboz 3">
            <a:extLst>
              <a:ext uri="{FF2B5EF4-FFF2-40B4-BE49-F238E27FC236}">
                <a16:creationId xmlns:a16="http://schemas.microsoft.com/office/drawing/2014/main" id="{AE1D0FF8-BC65-298F-7E72-EB0253163432}"/>
              </a:ext>
            </a:extLst>
          </p:cNvPr>
          <p:cNvSpPr txBox="1"/>
          <p:nvPr/>
        </p:nvSpPr>
        <p:spPr>
          <a:xfrm>
            <a:off x="740833" y="1642533"/>
            <a:ext cx="10710333" cy="4247317"/>
          </a:xfrm>
          <a:prstGeom prst="rect">
            <a:avLst/>
          </a:prstGeom>
          <a:noFill/>
        </p:spPr>
        <p:txBody>
          <a:bodyPr wrap="square" rtlCol="0">
            <a:spAutoFit/>
          </a:bodyPr>
          <a:lstStyle/>
          <a:p>
            <a:pPr marL="514350" indent="-514350">
              <a:spcBef>
                <a:spcPts val="600"/>
              </a:spcBef>
              <a:spcAft>
                <a:spcPts val="600"/>
              </a:spcAft>
              <a:buFont typeface="+mj-lt"/>
              <a:buAutoNum type="arabicParenR"/>
            </a:pPr>
            <a:r>
              <a:rPr lang="en-GB" sz="3000" noProof="0" dirty="0"/>
              <a:t>Important deadlines</a:t>
            </a:r>
          </a:p>
          <a:p>
            <a:pPr marL="514350" indent="-514350">
              <a:spcBef>
                <a:spcPts val="600"/>
              </a:spcBef>
              <a:spcAft>
                <a:spcPts val="600"/>
              </a:spcAft>
              <a:buFont typeface="+mj-lt"/>
              <a:buAutoNum type="arabicParenR"/>
            </a:pPr>
            <a:r>
              <a:rPr lang="en-GB" sz="3000" noProof="0" dirty="0"/>
              <a:t>Final exam structure</a:t>
            </a:r>
            <a:endParaRPr lang="hu-HU" sz="3000" noProof="0" dirty="0"/>
          </a:p>
          <a:p>
            <a:pPr marL="514350" indent="-514350">
              <a:spcBef>
                <a:spcPts val="600"/>
              </a:spcBef>
              <a:spcAft>
                <a:spcPts val="600"/>
              </a:spcAft>
              <a:buFont typeface="+mj-lt"/>
              <a:buAutoNum type="arabicParenR"/>
            </a:pPr>
            <a:r>
              <a:rPr lang="en-GB" sz="3000" dirty="0"/>
              <a:t>Final exam procedure (step-by-step)</a:t>
            </a:r>
            <a:endParaRPr lang="hu-HU" sz="3000" dirty="0"/>
          </a:p>
          <a:p>
            <a:pPr marL="514350" indent="-514350">
              <a:spcBef>
                <a:spcPts val="600"/>
              </a:spcBef>
              <a:spcAft>
                <a:spcPts val="600"/>
              </a:spcAft>
              <a:buFont typeface="+mj-lt"/>
              <a:buAutoNum type="arabicParenR"/>
            </a:pPr>
            <a:r>
              <a:rPr lang="en-GB" sz="3000" dirty="0"/>
              <a:t>Thesis defense presentation template</a:t>
            </a:r>
            <a:endParaRPr lang="hu-HU" sz="3000" dirty="0"/>
          </a:p>
          <a:p>
            <a:pPr marL="514350" indent="-514350">
              <a:spcBef>
                <a:spcPts val="600"/>
              </a:spcBef>
              <a:spcAft>
                <a:spcPts val="600"/>
              </a:spcAft>
              <a:buFont typeface="+mj-lt"/>
              <a:buAutoNum type="arabicParenR"/>
            </a:pPr>
            <a:r>
              <a:rPr lang="en-GB" sz="3000" dirty="0"/>
              <a:t>Useful links</a:t>
            </a:r>
          </a:p>
          <a:p>
            <a:pPr marL="514350" indent="-514350">
              <a:spcBef>
                <a:spcPts val="600"/>
              </a:spcBef>
              <a:spcAft>
                <a:spcPts val="600"/>
              </a:spcAft>
              <a:buFont typeface="+mj-lt"/>
              <a:buAutoNum type="arabicParenR"/>
            </a:pPr>
            <a:r>
              <a:rPr lang="en-GB" sz="3000" dirty="0"/>
              <a:t>Q&amp;A</a:t>
            </a:r>
          </a:p>
          <a:p>
            <a:pPr marL="342900" indent="-342900">
              <a:spcBef>
                <a:spcPts val="600"/>
              </a:spcBef>
              <a:spcAft>
                <a:spcPts val="600"/>
              </a:spcAft>
              <a:buAutoNum type="arabicPeriod"/>
            </a:pPr>
            <a:endParaRPr lang="en-GB" sz="3000" noProof="0" dirty="0"/>
          </a:p>
        </p:txBody>
      </p:sp>
    </p:spTree>
    <p:extLst>
      <p:ext uri="{BB962C8B-B14F-4D97-AF65-F5344CB8AC3E}">
        <p14:creationId xmlns:p14="http://schemas.microsoft.com/office/powerpoint/2010/main" val="159510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F2757A0-3C39-5184-554C-04A1B1934014}"/>
              </a:ext>
            </a:extLst>
          </p:cNvPr>
          <p:cNvSpPr>
            <a:spLocks noGrp="1"/>
          </p:cNvSpPr>
          <p:nvPr>
            <p:ph type="title"/>
          </p:nvPr>
        </p:nvSpPr>
        <p:spPr>
          <a:xfrm>
            <a:off x="825909" y="185709"/>
            <a:ext cx="10515599" cy="594164"/>
          </a:xfrm>
        </p:spPr>
        <p:txBody>
          <a:bodyPr>
            <a:normAutofit fontScale="90000"/>
          </a:bodyPr>
          <a:lstStyle/>
          <a:p>
            <a:pPr algn="ctr"/>
            <a:r>
              <a:rPr lang="en-GB" sz="4000" b="1" noProof="0" dirty="0"/>
              <a:t>Important Deadlines</a:t>
            </a:r>
          </a:p>
        </p:txBody>
      </p:sp>
      <p:sp>
        <p:nvSpPr>
          <p:cNvPr id="4" name="Szövegdoboz 3">
            <a:extLst>
              <a:ext uri="{FF2B5EF4-FFF2-40B4-BE49-F238E27FC236}">
                <a16:creationId xmlns:a16="http://schemas.microsoft.com/office/drawing/2014/main" id="{6859C705-0052-1179-48B9-06689AFE7914}"/>
              </a:ext>
            </a:extLst>
          </p:cNvPr>
          <p:cNvSpPr txBox="1"/>
          <p:nvPr/>
        </p:nvSpPr>
        <p:spPr>
          <a:xfrm>
            <a:off x="235973" y="779873"/>
            <a:ext cx="11459497" cy="5524589"/>
          </a:xfrm>
          <a:prstGeom prst="rect">
            <a:avLst/>
          </a:prstGeom>
          <a:noFill/>
        </p:spPr>
        <p:txBody>
          <a:bodyPr wrap="square" rtlCol="0">
            <a:spAutoFit/>
          </a:bodyPr>
          <a:lstStyle/>
          <a:p>
            <a:pPr algn="just"/>
            <a:r>
              <a:rPr lang="en-GB" sz="2000" b="1" cap="all" noProof="0" dirty="0">
                <a:solidFill>
                  <a:srgbClr val="C00000"/>
                </a:solidFill>
              </a:rPr>
              <a:t>18 June 2026: </a:t>
            </a:r>
            <a:r>
              <a:rPr lang="en-GB" sz="2000" noProof="0" dirty="0"/>
              <a:t>graduating students </a:t>
            </a:r>
            <a:r>
              <a:rPr lang="en-GB" sz="2000" b="1" noProof="0" dirty="0"/>
              <a:t>must successfully complete all</a:t>
            </a:r>
            <a:r>
              <a:rPr lang="en-GB" sz="2000" noProof="0" dirty="0"/>
              <a:t> their remaining subjects and have them recorded in Neptun</a:t>
            </a:r>
            <a:r>
              <a:rPr lang="hu-HU" sz="2000" noProof="0" dirty="0"/>
              <a:t> + </a:t>
            </a:r>
            <a:r>
              <a:rPr lang="en-US" sz="2000" b="1" dirty="0"/>
              <a:t>offered marks </a:t>
            </a:r>
            <a:r>
              <a:rPr lang="en-US" sz="2000" dirty="0"/>
              <a:t>must be accepted by student</a:t>
            </a:r>
            <a:r>
              <a:rPr lang="hu-HU" sz="2000" dirty="0"/>
              <a:t>s</a:t>
            </a:r>
            <a:r>
              <a:rPr lang="hu-HU" sz="2000" noProof="0" dirty="0"/>
              <a:t>.</a:t>
            </a:r>
          </a:p>
          <a:p>
            <a:pPr marL="285750" indent="-285750" algn="just">
              <a:spcBef>
                <a:spcPts val="600"/>
              </a:spcBef>
              <a:buFont typeface="Wingdings" panose="05000000000000000000" pitchFamily="2" charset="2"/>
              <a:buChar char="Ø"/>
            </a:pPr>
            <a:r>
              <a:rPr lang="hu-HU" sz="2000" dirty="0" err="1"/>
              <a:t>Yo</a:t>
            </a:r>
            <a:r>
              <a:rPr lang="en-US" sz="2000" dirty="0"/>
              <a:t>u</a:t>
            </a:r>
            <a:r>
              <a:rPr lang="hu-HU" sz="2000" dirty="0"/>
              <a:t> </a:t>
            </a:r>
            <a:r>
              <a:rPr lang="hu-HU" sz="2000" dirty="0" err="1"/>
              <a:t>are</a:t>
            </a:r>
            <a:r>
              <a:rPr lang="en-US" sz="2000" dirty="0"/>
              <a:t> only allowed to </a:t>
            </a:r>
            <a:r>
              <a:rPr lang="en-US" sz="2000" b="1" dirty="0"/>
              <a:t>take an exam</a:t>
            </a:r>
            <a:r>
              <a:rPr lang="en-US" sz="2000" dirty="0"/>
              <a:t> if you</a:t>
            </a:r>
            <a:r>
              <a:rPr lang="hu-HU" sz="2000" dirty="0"/>
              <a:t> had</a:t>
            </a:r>
            <a:r>
              <a:rPr lang="en-US" sz="2000" dirty="0"/>
              <a:t> been </a:t>
            </a:r>
            <a:r>
              <a:rPr lang="en-US" sz="2000" b="1" dirty="0"/>
              <a:t>registered</a:t>
            </a:r>
            <a:r>
              <a:rPr lang="en-US" sz="2000" dirty="0"/>
              <a:t> </a:t>
            </a:r>
            <a:r>
              <a:rPr lang="hu-HU" sz="2000" dirty="0" err="1"/>
              <a:t>for</a:t>
            </a:r>
            <a:r>
              <a:rPr lang="hu-HU" sz="2000" dirty="0"/>
              <a:t> </a:t>
            </a:r>
            <a:r>
              <a:rPr lang="hu-HU" sz="2000" dirty="0" err="1"/>
              <a:t>it</a:t>
            </a:r>
            <a:r>
              <a:rPr lang="en-US" sz="2000" dirty="0"/>
              <a:t> in Neptun (do not show up on the exam date without being registered</a:t>
            </a:r>
            <a:r>
              <a:rPr lang="hu-HU" sz="2000" dirty="0"/>
              <a:t>, </a:t>
            </a:r>
            <a:r>
              <a:rPr lang="en-US" sz="2000" dirty="0"/>
              <a:t>as you w</a:t>
            </a:r>
            <a:r>
              <a:rPr lang="hu-HU" sz="2000" dirty="0" err="1"/>
              <a:t>ill</a:t>
            </a:r>
            <a:r>
              <a:rPr lang="hu-HU" sz="2000" dirty="0"/>
              <a:t> </a:t>
            </a:r>
            <a:r>
              <a:rPr lang="hu-HU" sz="2000" dirty="0" err="1"/>
              <a:t>not</a:t>
            </a:r>
            <a:r>
              <a:rPr lang="en-US" sz="2000" dirty="0"/>
              <a:t> be able to take it)</a:t>
            </a:r>
            <a:r>
              <a:rPr lang="hu-HU" sz="2000" dirty="0"/>
              <a:t>;</a:t>
            </a:r>
          </a:p>
          <a:p>
            <a:pPr marL="285750" indent="-285750" algn="just">
              <a:spcBef>
                <a:spcPts val="600"/>
              </a:spcBef>
              <a:buFont typeface="Wingdings" panose="05000000000000000000" pitchFamily="2" charset="2"/>
              <a:buChar char="Ø"/>
            </a:pPr>
            <a:r>
              <a:rPr lang="hu-HU" sz="2000" b="1" dirty="0"/>
              <a:t>C</a:t>
            </a:r>
            <a:r>
              <a:rPr lang="en-US" sz="2000" b="1" dirty="0" err="1"/>
              <a:t>arefully</a:t>
            </a:r>
            <a:r>
              <a:rPr lang="en-US" sz="2000" b="1" dirty="0"/>
              <a:t> monitor your marks registered</a:t>
            </a:r>
            <a:r>
              <a:rPr lang="en-US" sz="2000" dirty="0"/>
              <a:t> in Neptun for the Semester;</a:t>
            </a:r>
            <a:endParaRPr lang="hu-HU" sz="2000" dirty="0"/>
          </a:p>
          <a:p>
            <a:pPr marL="285750" indent="-285750" algn="just">
              <a:spcBef>
                <a:spcPts val="600"/>
              </a:spcBef>
              <a:buFont typeface="Wingdings" panose="05000000000000000000" pitchFamily="2" charset="2"/>
              <a:buChar char="Ø"/>
            </a:pPr>
            <a:r>
              <a:rPr lang="hu-HU" sz="2000" dirty="0" err="1"/>
              <a:t>If</a:t>
            </a:r>
            <a:r>
              <a:rPr lang="hu-HU" sz="2000" dirty="0"/>
              <a:t> </a:t>
            </a:r>
            <a:r>
              <a:rPr lang="en-US" sz="2000" dirty="0"/>
              <a:t>the subject requires the completion of „</a:t>
            </a:r>
            <a:r>
              <a:rPr lang="en-US" sz="2000" b="1" dirty="0"/>
              <a:t>signature </a:t>
            </a:r>
            <a:r>
              <a:rPr lang="hu-HU" sz="2000" b="1" dirty="0"/>
              <a:t>by the</a:t>
            </a:r>
            <a:r>
              <a:rPr lang="en-US" sz="2000" b="1" dirty="0"/>
              <a:t> teacher</a:t>
            </a:r>
            <a:r>
              <a:rPr lang="en-US" sz="2000" dirty="0"/>
              <a:t>”, make sure it</a:t>
            </a:r>
            <a:r>
              <a:rPr lang="hu-HU" sz="2000" dirty="0"/>
              <a:t> is</a:t>
            </a:r>
            <a:r>
              <a:rPr lang="en-US" sz="2000" dirty="0"/>
              <a:t> recorded;</a:t>
            </a:r>
            <a:endParaRPr lang="hu-HU" sz="2000" dirty="0"/>
          </a:p>
          <a:p>
            <a:pPr marL="285750" indent="-285750" algn="just">
              <a:spcBef>
                <a:spcPts val="600"/>
              </a:spcBef>
              <a:buFont typeface="Wingdings" panose="05000000000000000000" pitchFamily="2" charset="2"/>
              <a:buChar char="Ø"/>
            </a:pPr>
            <a:r>
              <a:rPr lang="hu-HU" sz="2000" dirty="0"/>
              <a:t>S</a:t>
            </a:r>
            <a:r>
              <a:rPr lang="en-US" sz="2000" dirty="0" err="1"/>
              <a:t>hould</a:t>
            </a:r>
            <a:r>
              <a:rPr lang="en-US" sz="2000" dirty="0"/>
              <a:t> you receive „</a:t>
            </a:r>
            <a:r>
              <a:rPr lang="en-US" sz="2000" b="1" dirty="0"/>
              <a:t>Denied</a:t>
            </a:r>
            <a:r>
              <a:rPr lang="en-US" sz="2000" dirty="0"/>
              <a:t>”, you need to take „signature supplement exam” (the exam is </a:t>
            </a:r>
            <a:r>
              <a:rPr lang="hu-HU" sz="2000" dirty="0"/>
              <a:t> tied </a:t>
            </a:r>
            <a:r>
              <a:rPr lang="hu-HU" sz="2000" dirty="0" err="1"/>
              <a:t>to</a:t>
            </a:r>
            <a:r>
              <a:rPr lang="hu-HU" sz="2000" dirty="0"/>
              <a:t> </a:t>
            </a:r>
            <a:r>
              <a:rPr lang="en-US" sz="2000" dirty="0"/>
              <a:t>fee payment that must be </a:t>
            </a:r>
            <a:r>
              <a:rPr lang="hu-HU" sz="2000" dirty="0" err="1"/>
              <a:t>paid</a:t>
            </a:r>
            <a:r>
              <a:rPr lang="en-US" sz="2000" dirty="0"/>
              <a:t> by student; </a:t>
            </a:r>
            <a:r>
              <a:rPr lang="hu-HU" sz="2000" dirty="0"/>
              <a:t>the </a:t>
            </a:r>
            <a:r>
              <a:rPr lang="en-US" sz="2000" dirty="0"/>
              <a:t>exam can be take</a:t>
            </a:r>
            <a:r>
              <a:rPr lang="hu-HU" sz="2000" dirty="0"/>
              <a:t>n</a:t>
            </a:r>
            <a:r>
              <a:rPr lang="en-US" sz="2000" dirty="0"/>
              <a:t> only i</a:t>
            </a:r>
            <a:r>
              <a:rPr lang="hu-HU" sz="2000" dirty="0"/>
              <a:t>n</a:t>
            </a:r>
            <a:r>
              <a:rPr lang="en-US" sz="2000" dirty="0"/>
              <a:t> the first week of Exam Term);</a:t>
            </a:r>
            <a:endParaRPr lang="hu-HU" sz="2000" dirty="0"/>
          </a:p>
          <a:p>
            <a:pPr marL="285750" indent="-285750" algn="just">
              <a:spcBef>
                <a:spcPts val="600"/>
              </a:spcBef>
              <a:buFont typeface="Wingdings" panose="05000000000000000000" pitchFamily="2" charset="2"/>
              <a:buChar char="Ø"/>
            </a:pPr>
            <a:r>
              <a:rPr lang="hu-HU" sz="2000" dirty="0"/>
              <a:t>S</a:t>
            </a:r>
            <a:r>
              <a:rPr lang="en-US" sz="2000" dirty="0" err="1"/>
              <a:t>hould</a:t>
            </a:r>
            <a:r>
              <a:rPr lang="en-US" sz="2000" dirty="0"/>
              <a:t> you </a:t>
            </a:r>
            <a:r>
              <a:rPr lang="en-US" sz="2000" b="1" dirty="0"/>
              <a:t>fail to complete</a:t>
            </a:r>
            <a:r>
              <a:rPr lang="en-US" sz="2000" dirty="0"/>
              <a:t> any of your subjects, there</a:t>
            </a:r>
            <a:r>
              <a:rPr lang="hu-HU" sz="2000" dirty="0"/>
              <a:t> is</a:t>
            </a:r>
            <a:r>
              <a:rPr lang="en-US" sz="2000" dirty="0"/>
              <a:t> no request, excuse etc. supported by the Faculty to give you assistance</a:t>
            </a:r>
            <a:r>
              <a:rPr lang="hu-HU" sz="2000" dirty="0"/>
              <a:t>;</a:t>
            </a:r>
          </a:p>
          <a:p>
            <a:pPr marL="285750" indent="-285750" algn="just">
              <a:spcBef>
                <a:spcPts val="600"/>
              </a:spcBef>
              <a:buFont typeface="Wingdings" panose="05000000000000000000" pitchFamily="2" charset="2"/>
              <a:buChar char="Ø"/>
            </a:pPr>
            <a:r>
              <a:rPr lang="en-US" sz="2000" dirty="0"/>
              <a:t>If you have trouble with exam registration, please ask assistance from </a:t>
            </a:r>
            <a:r>
              <a:rPr lang="hu-HU" sz="2000" dirty="0"/>
              <a:t>Ágota Cseri </a:t>
            </a:r>
            <a:r>
              <a:rPr lang="hu-HU" sz="2000" dirty="0" err="1"/>
              <a:t>via</a:t>
            </a:r>
            <a:r>
              <a:rPr lang="hu-HU" sz="2000" dirty="0"/>
              <a:t> email (</a:t>
            </a:r>
            <a:r>
              <a:rPr lang="hu-HU" sz="2000" dirty="0">
                <a:solidFill>
                  <a:srgbClr val="467886"/>
                </a:solidFill>
                <a:hlinkClick r:id="rId2">
                  <a:extLst>
                    <a:ext uri="{A12FA001-AC4F-418D-AE19-62706E023703}">
                      <ahyp:hlinkClr xmlns:ahyp="http://schemas.microsoft.com/office/drawing/2018/hyperlinkcolor" val="tx"/>
                    </a:ext>
                  </a:extLst>
                </a:hlinkClick>
              </a:rPr>
              <a:t>cseri.agota@kgk.uni-obuda.</a:t>
            </a:r>
            <a:r>
              <a:rPr lang="hu-HU" sz="2000" dirty="0">
                <a:hlinkClick r:id="rId2">
                  <a:extLst>
                    <a:ext uri="{A12FA001-AC4F-418D-AE19-62706E023703}">
                      <ahyp:hlinkClr xmlns:ahyp="http://schemas.microsoft.com/office/drawing/2018/hyperlinkcolor" val="tx"/>
                    </a:ext>
                  </a:extLst>
                </a:hlinkClick>
              </a:rPr>
              <a:t>hu</a:t>
            </a:r>
            <a:r>
              <a:rPr lang="hu-HU" sz="2000" dirty="0"/>
              <a:t>);</a:t>
            </a:r>
          </a:p>
          <a:p>
            <a:pPr marL="285750" indent="-285750" algn="just">
              <a:spcBef>
                <a:spcPts val="600"/>
              </a:spcBef>
              <a:buFont typeface="Wingdings" panose="05000000000000000000" pitchFamily="2" charset="2"/>
              <a:buChar char="Ø"/>
            </a:pPr>
            <a:r>
              <a:rPr lang="en-US" sz="2000" b="1" dirty="0"/>
              <a:t>Please make sure you pay close attention to your obligations and deadlines. Student not completing the requirement of </a:t>
            </a:r>
            <a:r>
              <a:rPr lang="hu-HU" sz="2000" b="1" dirty="0"/>
              <a:t>the </a:t>
            </a:r>
            <a:r>
              <a:rPr lang="hu-HU" sz="2000" b="1" dirty="0" err="1"/>
              <a:t>degree</a:t>
            </a:r>
            <a:r>
              <a:rPr lang="en-US" sz="2000" b="1" dirty="0"/>
              <a:t> </a:t>
            </a:r>
            <a:r>
              <a:rPr lang="en-US" sz="2000" b="1" dirty="0" err="1"/>
              <a:t>programme</a:t>
            </a:r>
            <a:r>
              <a:rPr lang="en-US" sz="2000" b="1" dirty="0"/>
              <a:t> until </a:t>
            </a:r>
            <a:r>
              <a:rPr lang="en-US" sz="2000" b="1" u="sng" dirty="0"/>
              <a:t>18 June 2026 </a:t>
            </a:r>
            <a:r>
              <a:rPr lang="en-US" sz="2000" b="1" dirty="0"/>
              <a:t>will be deleted from the list of registered students </a:t>
            </a:r>
            <a:r>
              <a:rPr lang="hu-HU" sz="2000" b="1" dirty="0" err="1"/>
              <a:t>for</a:t>
            </a:r>
            <a:r>
              <a:rPr lang="hu-HU" sz="2000" b="1" dirty="0"/>
              <a:t> the</a:t>
            </a:r>
            <a:r>
              <a:rPr lang="en-US" sz="2000" b="1" dirty="0"/>
              <a:t> final exam and </a:t>
            </a:r>
            <a:r>
              <a:rPr lang="hu-HU" sz="2000" b="1" dirty="0" err="1"/>
              <a:t>will</a:t>
            </a:r>
            <a:r>
              <a:rPr lang="hu-HU" sz="2000" b="1" dirty="0"/>
              <a:t> </a:t>
            </a:r>
            <a:r>
              <a:rPr lang="hu-HU" sz="2000" b="1" dirty="0" err="1"/>
              <a:t>not</a:t>
            </a:r>
            <a:r>
              <a:rPr lang="hu-HU" sz="2000" b="1" dirty="0"/>
              <a:t> be</a:t>
            </a:r>
            <a:r>
              <a:rPr lang="en-US" sz="2000" b="1" dirty="0"/>
              <a:t> allowed to graduate.</a:t>
            </a:r>
            <a:endParaRPr lang="hu-HU" sz="2000" noProof="0" dirty="0"/>
          </a:p>
          <a:p>
            <a:endParaRPr lang="hu-HU" dirty="0"/>
          </a:p>
        </p:txBody>
      </p:sp>
    </p:spTree>
    <p:extLst>
      <p:ext uri="{BB962C8B-B14F-4D97-AF65-F5344CB8AC3E}">
        <p14:creationId xmlns:p14="http://schemas.microsoft.com/office/powerpoint/2010/main" val="362969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11B7B6C-1F16-4213-99F7-5C6E60C6D1FA}"/>
              </a:ext>
            </a:extLst>
          </p:cNvPr>
          <p:cNvSpPr>
            <a:spLocks noGrp="1"/>
          </p:cNvSpPr>
          <p:nvPr>
            <p:ph type="title"/>
          </p:nvPr>
        </p:nvSpPr>
        <p:spPr>
          <a:xfrm>
            <a:off x="1134533" y="128382"/>
            <a:ext cx="10176934" cy="430418"/>
          </a:xfrm>
        </p:spPr>
        <p:txBody>
          <a:bodyPr>
            <a:normAutofit fontScale="90000"/>
          </a:bodyPr>
          <a:lstStyle/>
          <a:p>
            <a:pPr algn="ctr"/>
            <a:r>
              <a:rPr lang="hu-HU" sz="3600" b="1" dirty="0" err="1">
                <a:solidFill>
                  <a:schemeClr val="tx1"/>
                </a:solidFill>
              </a:rPr>
              <a:t>Final</a:t>
            </a:r>
            <a:r>
              <a:rPr lang="hu-HU" sz="3600" b="1" dirty="0">
                <a:solidFill>
                  <a:schemeClr val="tx1"/>
                </a:solidFill>
              </a:rPr>
              <a:t> </a:t>
            </a:r>
            <a:r>
              <a:rPr lang="hu-HU" sz="3600" b="1" dirty="0" err="1">
                <a:solidFill>
                  <a:schemeClr val="tx1"/>
                </a:solidFill>
              </a:rPr>
              <a:t>Exam</a:t>
            </a:r>
            <a:r>
              <a:rPr lang="hu-HU" sz="3600" b="1" dirty="0">
                <a:solidFill>
                  <a:schemeClr val="tx1"/>
                </a:solidFill>
              </a:rPr>
              <a:t>: </a:t>
            </a:r>
            <a:r>
              <a:rPr lang="en-GB" sz="3600" b="1" dirty="0">
                <a:solidFill>
                  <a:schemeClr val="tx1"/>
                </a:solidFill>
              </a:rPr>
              <a:t>Structure</a:t>
            </a:r>
            <a:r>
              <a:rPr lang="hu-HU" sz="3600" b="1" dirty="0">
                <a:solidFill>
                  <a:schemeClr val="tx1"/>
                </a:solidFill>
              </a:rPr>
              <a:t> and </a:t>
            </a:r>
            <a:r>
              <a:rPr lang="hu-HU" sz="3600" b="1" dirty="0" err="1">
                <a:solidFill>
                  <a:schemeClr val="tx1"/>
                </a:solidFill>
              </a:rPr>
              <a:t>Exam</a:t>
            </a:r>
            <a:r>
              <a:rPr lang="hu-HU" sz="3600" b="1" dirty="0">
                <a:solidFill>
                  <a:schemeClr val="tx1"/>
                </a:solidFill>
              </a:rPr>
              <a:t> </a:t>
            </a:r>
            <a:r>
              <a:rPr lang="hu-HU" sz="3600" b="1" dirty="0" err="1">
                <a:solidFill>
                  <a:schemeClr val="tx1"/>
                </a:solidFill>
              </a:rPr>
              <a:t>Topics</a:t>
            </a:r>
            <a:endParaRPr lang="en-GB" sz="3600" b="1" dirty="0">
              <a:solidFill>
                <a:schemeClr val="tx1"/>
              </a:solidFill>
            </a:endParaRPr>
          </a:p>
        </p:txBody>
      </p:sp>
      <p:sp>
        <p:nvSpPr>
          <p:cNvPr id="4" name="Szövegdoboz 3">
            <a:extLst>
              <a:ext uri="{FF2B5EF4-FFF2-40B4-BE49-F238E27FC236}">
                <a16:creationId xmlns:a16="http://schemas.microsoft.com/office/drawing/2014/main" id="{B22C5FE9-261F-8F1D-47AA-7EB883364122}"/>
              </a:ext>
            </a:extLst>
          </p:cNvPr>
          <p:cNvSpPr txBox="1"/>
          <p:nvPr/>
        </p:nvSpPr>
        <p:spPr>
          <a:xfrm>
            <a:off x="1" y="802788"/>
            <a:ext cx="5732207" cy="3462486"/>
          </a:xfrm>
          <a:prstGeom prst="rect">
            <a:avLst/>
          </a:prstGeom>
          <a:noFill/>
        </p:spPr>
        <p:txBody>
          <a:bodyPr wrap="square" rtlCol="0">
            <a:spAutoFit/>
          </a:bodyPr>
          <a:lstStyle/>
          <a:p>
            <a:pPr algn="just"/>
            <a:r>
              <a:rPr lang="en-GB" sz="1700" b="1" dirty="0">
                <a:solidFill>
                  <a:srgbClr val="FF0000"/>
                </a:solidFill>
              </a:rPr>
              <a:t>PART 1 </a:t>
            </a:r>
            <a:r>
              <a:rPr lang="en-GB" sz="1700" dirty="0"/>
              <a:t>– </a:t>
            </a:r>
            <a:r>
              <a:rPr lang="en-GB" sz="1700" dirty="0" err="1"/>
              <a:t>Defen</a:t>
            </a:r>
            <a:r>
              <a:rPr lang="hu-HU" sz="1700" dirty="0"/>
              <a:t>d</a:t>
            </a:r>
            <a:r>
              <a:rPr lang="en-GB" sz="1700" dirty="0"/>
              <a:t>ing your thesis (</a:t>
            </a:r>
            <a:r>
              <a:rPr lang="hu-HU" sz="1700" dirty="0"/>
              <a:t>10-minute </a:t>
            </a:r>
            <a:r>
              <a:rPr lang="en-GB" sz="1700" dirty="0"/>
              <a:t>Power Point Presentation)</a:t>
            </a:r>
            <a:r>
              <a:rPr lang="hu-HU" sz="1700" dirty="0"/>
              <a:t>.</a:t>
            </a:r>
            <a:endParaRPr lang="en-GB" sz="1700" dirty="0"/>
          </a:p>
          <a:p>
            <a:pPr algn="just"/>
            <a:endParaRPr lang="en-GB" sz="1700" dirty="0"/>
          </a:p>
          <a:p>
            <a:pPr algn="just"/>
            <a:r>
              <a:rPr lang="en-GB" sz="1700" b="1" dirty="0">
                <a:solidFill>
                  <a:srgbClr val="FF0000"/>
                </a:solidFill>
              </a:rPr>
              <a:t>PART 2 </a:t>
            </a:r>
            <a:r>
              <a:rPr lang="en-GB" sz="1700" dirty="0"/>
              <a:t>– </a:t>
            </a:r>
            <a:r>
              <a:rPr lang="hu-HU" sz="1700" dirty="0" err="1"/>
              <a:t>Examination</a:t>
            </a:r>
            <a:r>
              <a:rPr lang="hu-HU" sz="1700" dirty="0"/>
              <a:t> </a:t>
            </a:r>
            <a:r>
              <a:rPr lang="hu-HU" sz="1700" dirty="0" err="1"/>
              <a:t>based</a:t>
            </a:r>
            <a:r>
              <a:rPr lang="hu-HU" sz="1700" dirty="0"/>
              <a:t> on </a:t>
            </a:r>
            <a:r>
              <a:rPr lang="hu-HU" sz="1700" dirty="0" err="1"/>
              <a:t>specific</a:t>
            </a:r>
            <a:r>
              <a:rPr lang="hu-HU" sz="1700" dirty="0"/>
              <a:t> </a:t>
            </a:r>
            <a:r>
              <a:rPr lang="hu-HU" sz="1700" dirty="0" err="1"/>
              <a:t>exam</a:t>
            </a:r>
            <a:r>
              <a:rPr lang="en-GB" sz="1700" dirty="0"/>
              <a:t> topics</a:t>
            </a:r>
            <a:r>
              <a:rPr lang="hu-HU" sz="1700" dirty="0"/>
              <a:t>.</a:t>
            </a:r>
          </a:p>
          <a:p>
            <a:pPr algn="just"/>
            <a:endParaRPr lang="hu-HU" sz="1700" dirty="0"/>
          </a:p>
          <a:p>
            <a:pPr algn="just"/>
            <a:endParaRPr lang="hu-HU" sz="2200" dirty="0">
              <a:solidFill>
                <a:srgbClr val="C00000"/>
              </a:solidFill>
            </a:endParaRPr>
          </a:p>
          <a:p>
            <a:pPr algn="just"/>
            <a:endParaRPr lang="hu-HU" sz="2200" dirty="0"/>
          </a:p>
          <a:p>
            <a:endParaRPr lang="hu-HU" dirty="0"/>
          </a:p>
          <a:p>
            <a:pPr marL="342900" indent="-342900">
              <a:buAutoNum type="arabicPeriod"/>
            </a:pPr>
            <a:endParaRPr lang="hu-HU" dirty="0"/>
          </a:p>
          <a:p>
            <a:endParaRPr lang="hu-HU" dirty="0"/>
          </a:p>
          <a:p>
            <a:endParaRPr lang="en-GB" dirty="0"/>
          </a:p>
          <a:p>
            <a:endParaRPr lang="hu-HU" dirty="0"/>
          </a:p>
        </p:txBody>
      </p:sp>
      <p:sp>
        <p:nvSpPr>
          <p:cNvPr id="3" name="Szövegdoboz 2">
            <a:extLst>
              <a:ext uri="{FF2B5EF4-FFF2-40B4-BE49-F238E27FC236}">
                <a16:creationId xmlns:a16="http://schemas.microsoft.com/office/drawing/2014/main" id="{F5705E14-6D34-A86C-C590-64E2C0C8D610}"/>
              </a:ext>
            </a:extLst>
          </p:cNvPr>
          <p:cNvSpPr txBox="1"/>
          <p:nvPr/>
        </p:nvSpPr>
        <p:spPr>
          <a:xfrm>
            <a:off x="5855110" y="671691"/>
            <a:ext cx="6213987" cy="6463308"/>
          </a:xfrm>
          <a:prstGeom prst="rect">
            <a:avLst/>
          </a:prstGeom>
          <a:noFill/>
        </p:spPr>
        <p:txBody>
          <a:bodyPr wrap="square" rtlCol="0">
            <a:spAutoFit/>
          </a:bodyPr>
          <a:lstStyle/>
          <a:p>
            <a:pPr algn="just"/>
            <a:r>
              <a:rPr lang="hu-HU" b="1" dirty="0" err="1">
                <a:solidFill>
                  <a:srgbClr val="0070C0"/>
                </a:solidFill>
              </a:rPr>
              <a:t>For</a:t>
            </a:r>
            <a:r>
              <a:rPr lang="hu-HU" b="1" dirty="0">
                <a:solidFill>
                  <a:srgbClr val="0070C0"/>
                </a:solidFill>
              </a:rPr>
              <a:t> </a:t>
            </a:r>
            <a:r>
              <a:rPr lang="en-US" b="1" dirty="0">
                <a:solidFill>
                  <a:srgbClr val="0070C0"/>
                </a:solidFill>
              </a:rPr>
              <a:t>Technical Management BSc </a:t>
            </a:r>
            <a:r>
              <a:rPr lang="hu-HU" b="1" dirty="0">
                <a:solidFill>
                  <a:srgbClr val="0070C0"/>
                </a:solidFill>
              </a:rPr>
              <a:t>(Curriculum </a:t>
            </a:r>
            <a:r>
              <a:rPr lang="en-US" b="1" dirty="0">
                <a:solidFill>
                  <a:srgbClr val="0070C0"/>
                </a:solidFill>
              </a:rPr>
              <a:t>“E”</a:t>
            </a:r>
            <a:r>
              <a:rPr lang="hu-HU" b="1" dirty="0">
                <a:solidFill>
                  <a:srgbClr val="0070C0"/>
                </a:solidFill>
              </a:rPr>
              <a:t>) </a:t>
            </a:r>
            <a:r>
              <a:rPr lang="hu-HU" b="1" dirty="0" err="1">
                <a:solidFill>
                  <a:srgbClr val="0070C0"/>
                </a:solidFill>
              </a:rPr>
              <a:t>students</a:t>
            </a:r>
            <a:r>
              <a:rPr lang="hu-HU" b="1" dirty="0">
                <a:solidFill>
                  <a:srgbClr val="0070C0"/>
                </a:solidFill>
              </a:rPr>
              <a:t>: </a:t>
            </a:r>
            <a:r>
              <a:rPr lang="hu-HU" dirty="0"/>
              <a:t>3 </a:t>
            </a:r>
            <a:r>
              <a:rPr lang="hu-HU" dirty="0" err="1"/>
              <a:t>exam</a:t>
            </a:r>
            <a:r>
              <a:rPr lang="hu-HU" dirty="0"/>
              <a:t> </a:t>
            </a:r>
            <a:r>
              <a:rPr lang="hu-HU" dirty="0" err="1"/>
              <a:t>topics</a:t>
            </a:r>
            <a:r>
              <a:rPr lang="hu-HU" dirty="0"/>
              <a:t> </a:t>
            </a:r>
          </a:p>
          <a:p>
            <a:pPr marL="342900" indent="-342900" algn="just">
              <a:buFont typeface="Wingdings" panose="05000000000000000000" pitchFamily="2" charset="2"/>
              <a:buChar char="§"/>
            </a:pPr>
            <a:r>
              <a:rPr lang="hu-HU" dirty="0"/>
              <a:t>F</a:t>
            </a:r>
            <a:r>
              <a:rPr lang="en-US" dirty="0" err="1"/>
              <a:t>inal</a:t>
            </a:r>
            <a:r>
              <a:rPr lang="en-US" dirty="0"/>
              <a:t> exam subject 1</a:t>
            </a:r>
            <a:r>
              <a:rPr lang="hu-HU" dirty="0"/>
              <a:t> (</a:t>
            </a:r>
            <a:r>
              <a:rPr lang="en-US" dirty="0"/>
              <a:t>Complex economic</a:t>
            </a:r>
            <a:r>
              <a:rPr lang="hu-HU" dirty="0"/>
              <a:t>); </a:t>
            </a:r>
          </a:p>
          <a:p>
            <a:pPr marL="342900" indent="-342900" algn="just">
              <a:buFont typeface="Wingdings" panose="05000000000000000000" pitchFamily="2" charset="2"/>
              <a:buChar char="§"/>
            </a:pPr>
            <a:r>
              <a:rPr lang="en-US" dirty="0"/>
              <a:t>Final exam subject 2</a:t>
            </a:r>
            <a:r>
              <a:rPr lang="hu-HU" dirty="0"/>
              <a:t> (</a:t>
            </a:r>
            <a:r>
              <a:rPr lang="en-US" dirty="0"/>
              <a:t>Corporate Strategy</a:t>
            </a:r>
            <a:r>
              <a:rPr lang="hu-HU" dirty="0"/>
              <a:t>); </a:t>
            </a:r>
          </a:p>
          <a:p>
            <a:pPr marL="342900" indent="-342900" algn="just">
              <a:buFont typeface="Wingdings" panose="05000000000000000000" pitchFamily="2" charset="2"/>
              <a:buChar char="§"/>
            </a:pPr>
            <a:r>
              <a:rPr lang="en-US" dirty="0"/>
              <a:t>Final exam subject 3</a:t>
            </a:r>
            <a:r>
              <a:rPr lang="hu-HU" dirty="0"/>
              <a:t> (</a:t>
            </a:r>
            <a:r>
              <a:rPr lang="en-US" dirty="0"/>
              <a:t>Electrical Engineering</a:t>
            </a:r>
            <a:r>
              <a:rPr lang="hu-HU" dirty="0"/>
              <a:t>).</a:t>
            </a:r>
          </a:p>
          <a:p>
            <a:pPr algn="just"/>
            <a:endParaRPr lang="hu-HU" dirty="0"/>
          </a:p>
          <a:p>
            <a:pPr algn="just"/>
            <a:r>
              <a:rPr lang="hu-HU" b="1" dirty="0" err="1">
                <a:solidFill>
                  <a:srgbClr val="0070C0"/>
                </a:solidFill>
              </a:rPr>
              <a:t>For</a:t>
            </a:r>
            <a:r>
              <a:rPr lang="hu-HU" b="1" dirty="0">
                <a:solidFill>
                  <a:srgbClr val="0070C0"/>
                </a:solidFill>
              </a:rPr>
              <a:t> </a:t>
            </a:r>
            <a:r>
              <a:rPr lang="hu-HU" b="1" dirty="0" err="1">
                <a:solidFill>
                  <a:srgbClr val="0070C0"/>
                </a:solidFill>
              </a:rPr>
              <a:t>Engineering</a:t>
            </a:r>
            <a:r>
              <a:rPr lang="hu-HU" b="1" dirty="0">
                <a:solidFill>
                  <a:srgbClr val="0070C0"/>
                </a:solidFill>
              </a:rPr>
              <a:t> Management </a:t>
            </a:r>
            <a:r>
              <a:rPr lang="hu-HU" b="1" dirty="0" err="1">
                <a:solidFill>
                  <a:srgbClr val="0070C0"/>
                </a:solidFill>
              </a:rPr>
              <a:t>BSc</a:t>
            </a:r>
            <a:r>
              <a:rPr lang="hu-HU" b="1" dirty="0">
                <a:solidFill>
                  <a:srgbClr val="0070C0"/>
                </a:solidFill>
              </a:rPr>
              <a:t> (Curriculum </a:t>
            </a:r>
            <a:r>
              <a:rPr lang="en-US" b="1" dirty="0">
                <a:solidFill>
                  <a:srgbClr val="0070C0"/>
                </a:solidFill>
              </a:rPr>
              <a:t>“</a:t>
            </a:r>
            <a:r>
              <a:rPr lang="hu-HU" b="1" dirty="0">
                <a:solidFill>
                  <a:srgbClr val="0070C0"/>
                </a:solidFill>
              </a:rPr>
              <a:t>F”) </a:t>
            </a:r>
            <a:r>
              <a:rPr lang="hu-HU" b="1" dirty="0" err="1">
                <a:solidFill>
                  <a:srgbClr val="0070C0"/>
                </a:solidFill>
              </a:rPr>
              <a:t>students</a:t>
            </a:r>
            <a:r>
              <a:rPr lang="hu-HU" b="1" dirty="0"/>
              <a:t>: </a:t>
            </a:r>
            <a:r>
              <a:rPr lang="hu-HU" dirty="0"/>
              <a:t>3 </a:t>
            </a:r>
            <a:r>
              <a:rPr lang="hu-HU" dirty="0" err="1"/>
              <a:t>exam</a:t>
            </a:r>
            <a:r>
              <a:rPr lang="hu-HU" dirty="0"/>
              <a:t> </a:t>
            </a:r>
            <a:r>
              <a:rPr lang="hu-HU" dirty="0" err="1"/>
              <a:t>topics</a:t>
            </a:r>
            <a:r>
              <a:rPr lang="hu-HU" dirty="0"/>
              <a:t> + </a:t>
            </a:r>
            <a:r>
              <a:rPr lang="hu-HU" dirty="0" err="1"/>
              <a:t>specialization</a:t>
            </a:r>
            <a:r>
              <a:rPr lang="hu-HU" dirty="0"/>
              <a:t> </a:t>
            </a:r>
            <a:r>
              <a:rPr lang="hu-HU" dirty="0" err="1"/>
              <a:t>topics</a:t>
            </a:r>
            <a:endParaRPr lang="hu-HU" dirty="0"/>
          </a:p>
          <a:p>
            <a:pPr marL="285750" indent="-285750" algn="just">
              <a:buFont typeface="Wingdings" panose="05000000000000000000" pitchFamily="2" charset="2"/>
              <a:buChar char="§"/>
            </a:pPr>
            <a:r>
              <a:rPr lang="hu-HU" dirty="0" err="1"/>
              <a:t>Final</a:t>
            </a:r>
            <a:r>
              <a:rPr lang="hu-HU" dirty="0"/>
              <a:t> </a:t>
            </a:r>
            <a:r>
              <a:rPr lang="hu-HU" dirty="0" err="1"/>
              <a:t>exam</a:t>
            </a:r>
            <a:r>
              <a:rPr lang="hu-HU" dirty="0"/>
              <a:t> </a:t>
            </a:r>
            <a:r>
              <a:rPr lang="hu-HU" dirty="0" err="1"/>
              <a:t>subject</a:t>
            </a:r>
            <a:r>
              <a:rPr lang="hu-HU" dirty="0"/>
              <a:t> 1 (</a:t>
            </a:r>
            <a:r>
              <a:rPr lang="hu-HU" dirty="0" err="1"/>
              <a:t>Basics</a:t>
            </a:r>
            <a:r>
              <a:rPr lang="hu-HU" dirty="0"/>
              <a:t> of management);</a:t>
            </a:r>
          </a:p>
          <a:p>
            <a:pPr marL="285750" indent="-285750" algn="just">
              <a:buFont typeface="Wingdings" panose="05000000000000000000" pitchFamily="2" charset="2"/>
              <a:buChar char="§"/>
            </a:pPr>
            <a:r>
              <a:rPr lang="hu-HU" dirty="0" err="1"/>
              <a:t>Final</a:t>
            </a:r>
            <a:r>
              <a:rPr lang="hu-HU" dirty="0"/>
              <a:t> </a:t>
            </a:r>
            <a:r>
              <a:rPr lang="hu-HU" dirty="0" err="1"/>
              <a:t>exam</a:t>
            </a:r>
            <a:r>
              <a:rPr lang="hu-HU" dirty="0"/>
              <a:t> </a:t>
            </a:r>
            <a:r>
              <a:rPr lang="hu-HU" dirty="0" err="1"/>
              <a:t>subject</a:t>
            </a:r>
            <a:r>
              <a:rPr lang="hu-HU" dirty="0"/>
              <a:t> 2 (</a:t>
            </a:r>
            <a:r>
              <a:rPr lang="hu-HU" dirty="0" err="1"/>
              <a:t>Managerial</a:t>
            </a:r>
            <a:r>
              <a:rPr lang="hu-HU" dirty="0"/>
              <a:t> accounting and </a:t>
            </a:r>
            <a:r>
              <a:rPr lang="hu-HU" dirty="0" err="1"/>
              <a:t>controlling</a:t>
            </a:r>
            <a:r>
              <a:rPr lang="hu-HU" dirty="0"/>
              <a:t>);</a:t>
            </a:r>
          </a:p>
          <a:p>
            <a:pPr marL="285750" indent="-285750" algn="just">
              <a:buFont typeface="Wingdings" panose="05000000000000000000" pitchFamily="2" charset="2"/>
              <a:buChar char="§"/>
            </a:pPr>
            <a:r>
              <a:rPr lang="hu-HU" dirty="0" err="1"/>
              <a:t>Final</a:t>
            </a:r>
            <a:r>
              <a:rPr lang="hu-HU" dirty="0"/>
              <a:t> </a:t>
            </a:r>
            <a:r>
              <a:rPr lang="hu-HU" dirty="0" err="1"/>
              <a:t>exam</a:t>
            </a:r>
            <a:r>
              <a:rPr lang="hu-HU" dirty="0"/>
              <a:t> </a:t>
            </a:r>
            <a:r>
              <a:rPr lang="hu-HU" dirty="0" err="1"/>
              <a:t>subject</a:t>
            </a:r>
            <a:r>
              <a:rPr lang="hu-HU" dirty="0"/>
              <a:t> 3 (</a:t>
            </a:r>
            <a:r>
              <a:rPr lang="en-US" dirty="0"/>
              <a:t>HR management and leadership techniques</a:t>
            </a:r>
            <a:r>
              <a:rPr lang="hu-HU" dirty="0"/>
              <a:t>).</a:t>
            </a:r>
          </a:p>
          <a:p>
            <a:pPr marL="742950" lvl="1" indent="-285750" algn="just">
              <a:buFont typeface="Wingdings" panose="05000000000000000000" pitchFamily="2" charset="2"/>
              <a:buChar char="§"/>
            </a:pPr>
            <a:r>
              <a:rPr lang="hu-HU" b="1" dirty="0">
                <a:solidFill>
                  <a:srgbClr val="0070C0"/>
                </a:solidFill>
              </a:rPr>
              <a:t>Project Manager </a:t>
            </a:r>
            <a:r>
              <a:rPr lang="en-GB" b="1" noProof="0" dirty="0">
                <a:solidFill>
                  <a:srgbClr val="0070C0"/>
                </a:solidFill>
              </a:rPr>
              <a:t>specialization</a:t>
            </a:r>
            <a:r>
              <a:rPr lang="hu-HU" b="1" dirty="0">
                <a:solidFill>
                  <a:srgbClr val="0070C0"/>
                </a:solidFill>
              </a:rPr>
              <a:t> </a:t>
            </a:r>
            <a:r>
              <a:rPr lang="hu-HU" dirty="0"/>
              <a:t>(</a:t>
            </a:r>
            <a:r>
              <a:rPr lang="en-US" dirty="0"/>
              <a:t>Project, </a:t>
            </a:r>
            <a:r>
              <a:rPr lang="en-US" dirty="0" err="1"/>
              <a:t>programme</a:t>
            </a:r>
            <a:r>
              <a:rPr lang="hu-HU" dirty="0"/>
              <a:t> </a:t>
            </a:r>
            <a:r>
              <a:rPr lang="en-US" dirty="0"/>
              <a:t>and portfolio management</a:t>
            </a:r>
            <a:r>
              <a:rPr lang="hu-HU" dirty="0"/>
              <a:t>;</a:t>
            </a:r>
            <a:r>
              <a:rPr lang="en-US" dirty="0"/>
              <a:t> </a:t>
            </a:r>
            <a:r>
              <a:rPr lang="hu-HU" dirty="0"/>
              <a:t> </a:t>
            </a:r>
            <a:r>
              <a:rPr lang="en-US" dirty="0"/>
              <a:t>Project finance and</a:t>
            </a:r>
            <a:r>
              <a:rPr lang="hu-HU" dirty="0"/>
              <a:t> </a:t>
            </a:r>
            <a:r>
              <a:rPr lang="en-US" dirty="0"/>
              <a:t>project controlling</a:t>
            </a:r>
            <a:r>
              <a:rPr lang="hu-HU" dirty="0"/>
              <a:t>; </a:t>
            </a:r>
            <a:r>
              <a:rPr lang="en-US" dirty="0"/>
              <a:t>Agility and change management</a:t>
            </a:r>
            <a:r>
              <a:rPr lang="hu-HU" dirty="0"/>
              <a:t>;</a:t>
            </a:r>
            <a:br>
              <a:rPr lang="en-US" dirty="0"/>
            </a:br>
            <a:r>
              <a:rPr lang="en-US" dirty="0"/>
              <a:t>Process management and quality assurance</a:t>
            </a:r>
            <a:r>
              <a:rPr lang="hu-HU" dirty="0"/>
              <a:t>).</a:t>
            </a:r>
          </a:p>
          <a:p>
            <a:pPr marL="742950" lvl="1" indent="-285750" algn="just">
              <a:buFont typeface="Wingdings" panose="05000000000000000000" pitchFamily="2" charset="2"/>
              <a:buChar char="§"/>
            </a:pPr>
            <a:r>
              <a:rPr lang="hu-HU" b="1" dirty="0">
                <a:solidFill>
                  <a:srgbClr val="0070C0"/>
                </a:solidFill>
              </a:rPr>
              <a:t>Corporate Management </a:t>
            </a:r>
            <a:r>
              <a:rPr lang="en-GB" b="1" noProof="0" dirty="0">
                <a:solidFill>
                  <a:srgbClr val="0070C0"/>
                </a:solidFill>
              </a:rPr>
              <a:t>specialization</a:t>
            </a:r>
            <a:r>
              <a:rPr lang="hu-HU" b="1" dirty="0">
                <a:solidFill>
                  <a:srgbClr val="0070C0"/>
                </a:solidFill>
              </a:rPr>
              <a:t> </a:t>
            </a:r>
            <a:r>
              <a:rPr lang="hu-HU" dirty="0"/>
              <a:t>(</a:t>
            </a:r>
            <a:r>
              <a:rPr lang="en-US" dirty="0"/>
              <a:t>Computer process management</a:t>
            </a:r>
            <a:r>
              <a:rPr lang="hu-HU" dirty="0"/>
              <a:t>; </a:t>
            </a:r>
            <a:r>
              <a:rPr lang="en-US" dirty="0"/>
              <a:t>Integrated</a:t>
            </a:r>
            <a:r>
              <a:rPr lang="hu-HU" dirty="0"/>
              <a:t> </a:t>
            </a:r>
            <a:r>
              <a:rPr lang="en-US" dirty="0"/>
              <a:t>management</a:t>
            </a:r>
            <a:r>
              <a:rPr lang="hu-HU" dirty="0"/>
              <a:t> </a:t>
            </a:r>
            <a:r>
              <a:rPr lang="en-US" dirty="0"/>
              <a:t>systems</a:t>
            </a:r>
            <a:r>
              <a:rPr lang="hu-HU" dirty="0"/>
              <a:t>; </a:t>
            </a:r>
            <a:r>
              <a:rPr lang="en-US" dirty="0"/>
              <a:t>Enterprise and business</a:t>
            </a:r>
            <a:r>
              <a:rPr lang="hu-HU" dirty="0"/>
              <a:t> </a:t>
            </a:r>
            <a:r>
              <a:rPr lang="en-US" dirty="0"/>
              <a:t>network</a:t>
            </a:r>
            <a:r>
              <a:rPr lang="hu-HU" dirty="0"/>
              <a:t> </a:t>
            </a:r>
            <a:r>
              <a:rPr lang="en-US" dirty="0"/>
              <a:t>management</a:t>
            </a:r>
            <a:r>
              <a:rPr lang="hu-HU" dirty="0"/>
              <a:t>; </a:t>
            </a:r>
            <a:r>
              <a:rPr lang="en-US" dirty="0"/>
              <a:t>Management information systems</a:t>
            </a:r>
            <a:r>
              <a:rPr lang="hu-HU" dirty="0"/>
              <a:t>).</a:t>
            </a:r>
            <a:endParaRPr lang="hu-HU" b="1" dirty="0"/>
          </a:p>
          <a:p>
            <a:pPr algn="just"/>
            <a:endParaRPr lang="en-US" dirty="0">
              <a:solidFill>
                <a:srgbClr val="C00000"/>
              </a:solidFill>
            </a:endParaRPr>
          </a:p>
          <a:p>
            <a:pPr algn="just"/>
            <a:endParaRPr lang="hu-HU" dirty="0"/>
          </a:p>
        </p:txBody>
      </p:sp>
      <p:sp>
        <p:nvSpPr>
          <p:cNvPr id="5" name="Szövegdoboz 4">
            <a:extLst>
              <a:ext uri="{FF2B5EF4-FFF2-40B4-BE49-F238E27FC236}">
                <a16:creationId xmlns:a16="http://schemas.microsoft.com/office/drawing/2014/main" id="{78879AAA-304B-16C4-F39E-8BCD7DD6427D}"/>
              </a:ext>
            </a:extLst>
          </p:cNvPr>
          <p:cNvSpPr txBox="1"/>
          <p:nvPr/>
        </p:nvSpPr>
        <p:spPr>
          <a:xfrm>
            <a:off x="122903" y="2280115"/>
            <a:ext cx="5392994" cy="4524315"/>
          </a:xfrm>
          <a:prstGeom prst="rect">
            <a:avLst/>
          </a:prstGeom>
          <a:noFill/>
        </p:spPr>
        <p:txBody>
          <a:bodyPr wrap="square" rtlCol="0">
            <a:spAutoFit/>
          </a:bodyPr>
          <a:lstStyle/>
          <a:p>
            <a:pPr algn="just"/>
            <a:r>
              <a:rPr lang="hu-HU" b="1" dirty="0" err="1">
                <a:solidFill>
                  <a:srgbClr val="0070C0"/>
                </a:solidFill>
              </a:rPr>
              <a:t>For</a:t>
            </a:r>
            <a:r>
              <a:rPr lang="hu-HU" b="1" dirty="0">
                <a:solidFill>
                  <a:srgbClr val="0070C0"/>
                </a:solidFill>
              </a:rPr>
              <a:t> </a:t>
            </a:r>
            <a:r>
              <a:rPr lang="en-GB" b="1" dirty="0">
                <a:solidFill>
                  <a:srgbClr val="0070C0"/>
                </a:solidFill>
              </a:rPr>
              <a:t>Business Development </a:t>
            </a:r>
            <a:r>
              <a:rPr lang="hu-HU" b="1" dirty="0" err="1">
                <a:solidFill>
                  <a:srgbClr val="0070C0"/>
                </a:solidFill>
              </a:rPr>
              <a:t>MSc</a:t>
            </a:r>
            <a:r>
              <a:rPr lang="hu-HU" b="1" dirty="0">
                <a:solidFill>
                  <a:srgbClr val="0070C0"/>
                </a:solidFill>
              </a:rPr>
              <a:t> (Curriculum </a:t>
            </a:r>
            <a:r>
              <a:rPr lang="en-US" b="1" dirty="0">
                <a:solidFill>
                  <a:srgbClr val="0070C0"/>
                </a:solidFill>
              </a:rPr>
              <a:t>“</a:t>
            </a:r>
            <a:r>
              <a:rPr lang="hu-HU" b="1" dirty="0">
                <a:solidFill>
                  <a:srgbClr val="0070C0"/>
                </a:solidFill>
              </a:rPr>
              <a:t>F”) </a:t>
            </a:r>
            <a:r>
              <a:rPr lang="hu-HU" b="1" dirty="0" err="1">
                <a:solidFill>
                  <a:srgbClr val="0070C0"/>
                </a:solidFill>
              </a:rPr>
              <a:t>students</a:t>
            </a:r>
            <a:r>
              <a:rPr lang="hu-HU" b="1" dirty="0">
                <a:solidFill>
                  <a:srgbClr val="0070C0"/>
                </a:solidFill>
              </a:rPr>
              <a:t>:</a:t>
            </a:r>
            <a:r>
              <a:rPr lang="en-GB" b="1" dirty="0">
                <a:solidFill>
                  <a:srgbClr val="0070C0"/>
                </a:solidFill>
              </a:rPr>
              <a:t> </a:t>
            </a:r>
            <a:r>
              <a:rPr lang="hu-HU" dirty="0"/>
              <a:t>2 </a:t>
            </a:r>
            <a:r>
              <a:rPr lang="hu-HU" dirty="0" err="1"/>
              <a:t>exam</a:t>
            </a:r>
            <a:r>
              <a:rPr lang="hu-HU" dirty="0"/>
              <a:t> </a:t>
            </a:r>
            <a:r>
              <a:rPr lang="hu-HU" dirty="0" err="1"/>
              <a:t>topics</a:t>
            </a:r>
            <a:endParaRPr lang="hu-HU" dirty="0"/>
          </a:p>
          <a:p>
            <a:pPr marL="342900" indent="-342900" algn="just">
              <a:buFont typeface="Wingdings" panose="05000000000000000000" pitchFamily="2" charset="2"/>
              <a:buChar char="§"/>
            </a:pPr>
            <a:r>
              <a:rPr lang="en-GB" dirty="0"/>
              <a:t>„Complex A”</a:t>
            </a:r>
            <a:r>
              <a:rPr lang="hu-HU" dirty="0"/>
              <a:t>;</a:t>
            </a:r>
          </a:p>
          <a:p>
            <a:pPr marL="342900" indent="-342900" algn="just">
              <a:buFont typeface="Wingdings" panose="05000000000000000000" pitchFamily="2" charset="2"/>
              <a:buChar char="§"/>
            </a:pPr>
            <a:r>
              <a:rPr lang="en-GB" dirty="0"/>
              <a:t>„Complex B”</a:t>
            </a:r>
            <a:r>
              <a:rPr lang="hu-HU" dirty="0"/>
              <a:t>.</a:t>
            </a:r>
          </a:p>
          <a:p>
            <a:pPr algn="just"/>
            <a:endParaRPr lang="hu-HU" dirty="0"/>
          </a:p>
          <a:p>
            <a:pPr algn="just"/>
            <a:r>
              <a:rPr lang="hu-HU" b="1" dirty="0" err="1">
                <a:solidFill>
                  <a:srgbClr val="0070C0"/>
                </a:solidFill>
              </a:rPr>
              <a:t>For</a:t>
            </a:r>
            <a:r>
              <a:rPr lang="hu-HU" b="1" dirty="0">
                <a:solidFill>
                  <a:srgbClr val="0070C0"/>
                </a:solidFill>
              </a:rPr>
              <a:t> Marketing </a:t>
            </a:r>
            <a:r>
              <a:rPr lang="hu-HU" b="1" dirty="0" err="1">
                <a:solidFill>
                  <a:srgbClr val="0070C0"/>
                </a:solidFill>
              </a:rPr>
              <a:t>MSc</a:t>
            </a:r>
            <a:r>
              <a:rPr lang="hu-HU" b="1" dirty="0">
                <a:solidFill>
                  <a:srgbClr val="0070C0"/>
                </a:solidFill>
              </a:rPr>
              <a:t> (Curriculum </a:t>
            </a:r>
            <a:r>
              <a:rPr lang="en-US" b="1" dirty="0">
                <a:solidFill>
                  <a:srgbClr val="0070C0"/>
                </a:solidFill>
              </a:rPr>
              <a:t>“</a:t>
            </a:r>
            <a:r>
              <a:rPr lang="hu-HU" b="1" dirty="0">
                <a:solidFill>
                  <a:srgbClr val="0070C0"/>
                </a:solidFill>
              </a:rPr>
              <a:t>F”) </a:t>
            </a:r>
            <a:r>
              <a:rPr lang="hu-HU" b="1" dirty="0" err="1">
                <a:solidFill>
                  <a:srgbClr val="0070C0"/>
                </a:solidFill>
              </a:rPr>
              <a:t>students</a:t>
            </a:r>
            <a:r>
              <a:rPr lang="hu-HU" b="1" dirty="0">
                <a:solidFill>
                  <a:srgbClr val="0070C0"/>
                </a:solidFill>
              </a:rPr>
              <a:t>: </a:t>
            </a:r>
            <a:r>
              <a:rPr lang="hu-HU" dirty="0"/>
              <a:t>2 </a:t>
            </a:r>
            <a:r>
              <a:rPr lang="hu-HU" dirty="0" err="1"/>
              <a:t>exam</a:t>
            </a:r>
            <a:r>
              <a:rPr lang="hu-HU" dirty="0"/>
              <a:t> </a:t>
            </a:r>
            <a:r>
              <a:rPr lang="hu-HU" dirty="0" err="1"/>
              <a:t>topics</a:t>
            </a:r>
            <a:endParaRPr lang="hu-HU" dirty="0"/>
          </a:p>
          <a:p>
            <a:pPr marL="342900" indent="-342900" algn="just">
              <a:buFont typeface="Wingdings" panose="05000000000000000000" pitchFamily="2" charset="2"/>
              <a:buChar char="§"/>
            </a:pPr>
            <a:r>
              <a:rPr lang="en-GB" dirty="0"/>
              <a:t>„Complex</a:t>
            </a:r>
            <a:r>
              <a:rPr lang="hu-HU" dirty="0"/>
              <a:t>”;</a:t>
            </a:r>
          </a:p>
          <a:p>
            <a:pPr marL="342900" indent="-342900" algn="just">
              <a:buFont typeface="Wingdings" panose="05000000000000000000" pitchFamily="2" charset="2"/>
              <a:buChar char="§"/>
            </a:pPr>
            <a:r>
              <a:rPr lang="en-GB" dirty="0"/>
              <a:t>„</a:t>
            </a:r>
            <a:r>
              <a:rPr lang="hu-HU" dirty="0" err="1"/>
              <a:t>Innovation</a:t>
            </a:r>
            <a:r>
              <a:rPr lang="hu-HU" dirty="0"/>
              <a:t> Management </a:t>
            </a:r>
            <a:r>
              <a:rPr lang="hu-HU" dirty="0" err="1"/>
              <a:t>Specialization</a:t>
            </a:r>
            <a:r>
              <a:rPr lang="en-GB" dirty="0"/>
              <a:t>”</a:t>
            </a:r>
            <a:r>
              <a:rPr lang="hu-HU" dirty="0"/>
              <a:t>.</a:t>
            </a:r>
          </a:p>
          <a:p>
            <a:pPr algn="just"/>
            <a:endParaRPr lang="hu-HU" dirty="0"/>
          </a:p>
          <a:p>
            <a:pPr algn="just"/>
            <a:r>
              <a:rPr lang="hu-HU" b="1" dirty="0" err="1">
                <a:solidFill>
                  <a:srgbClr val="0070C0"/>
                </a:solidFill>
              </a:rPr>
              <a:t>For</a:t>
            </a:r>
            <a:r>
              <a:rPr lang="hu-HU" b="1" dirty="0">
                <a:solidFill>
                  <a:srgbClr val="0070C0"/>
                </a:solidFill>
              </a:rPr>
              <a:t> </a:t>
            </a:r>
            <a:r>
              <a:rPr lang="hu-HU" b="1" dirty="0" err="1">
                <a:solidFill>
                  <a:srgbClr val="0070C0"/>
                </a:solidFill>
              </a:rPr>
              <a:t>Commerce</a:t>
            </a:r>
            <a:r>
              <a:rPr lang="hu-HU" b="1" dirty="0">
                <a:solidFill>
                  <a:srgbClr val="0070C0"/>
                </a:solidFill>
              </a:rPr>
              <a:t> and Marketing </a:t>
            </a:r>
            <a:r>
              <a:rPr lang="hu-HU" b="1" dirty="0" err="1">
                <a:solidFill>
                  <a:srgbClr val="0070C0"/>
                </a:solidFill>
              </a:rPr>
              <a:t>BSc</a:t>
            </a:r>
            <a:r>
              <a:rPr lang="hu-HU" b="1" dirty="0">
                <a:solidFill>
                  <a:srgbClr val="0070C0"/>
                </a:solidFill>
              </a:rPr>
              <a:t> (Curriculum </a:t>
            </a:r>
            <a:r>
              <a:rPr lang="en-US" b="1" dirty="0">
                <a:solidFill>
                  <a:srgbClr val="0070C0"/>
                </a:solidFill>
              </a:rPr>
              <a:t>“E”</a:t>
            </a:r>
            <a:r>
              <a:rPr lang="hu-HU" b="1" dirty="0">
                <a:solidFill>
                  <a:srgbClr val="0070C0"/>
                </a:solidFill>
              </a:rPr>
              <a:t>) </a:t>
            </a:r>
            <a:r>
              <a:rPr lang="hu-HU" b="1" dirty="0" err="1">
                <a:solidFill>
                  <a:srgbClr val="0070C0"/>
                </a:solidFill>
              </a:rPr>
              <a:t>students</a:t>
            </a:r>
            <a:r>
              <a:rPr lang="hu-HU" b="1" dirty="0">
                <a:solidFill>
                  <a:srgbClr val="0070C0"/>
                </a:solidFill>
              </a:rPr>
              <a:t>: </a:t>
            </a:r>
            <a:r>
              <a:rPr lang="hu-HU" dirty="0"/>
              <a:t>2 </a:t>
            </a:r>
            <a:r>
              <a:rPr lang="hu-HU" dirty="0" err="1"/>
              <a:t>topics</a:t>
            </a:r>
            <a:endParaRPr lang="hu-HU" dirty="0"/>
          </a:p>
          <a:p>
            <a:pPr marL="342900" indent="-342900" algn="just">
              <a:buFont typeface="Wingdings" panose="05000000000000000000" pitchFamily="2" charset="2"/>
              <a:buChar char="§"/>
            </a:pPr>
            <a:r>
              <a:rPr lang="hu-HU" dirty="0" err="1"/>
              <a:t>Final</a:t>
            </a:r>
            <a:r>
              <a:rPr lang="hu-HU" dirty="0"/>
              <a:t> </a:t>
            </a:r>
            <a:r>
              <a:rPr lang="hu-HU" dirty="0" err="1"/>
              <a:t>exam</a:t>
            </a:r>
            <a:r>
              <a:rPr lang="hu-HU" dirty="0"/>
              <a:t> </a:t>
            </a:r>
            <a:r>
              <a:rPr lang="hu-HU" dirty="0" err="1"/>
              <a:t>subject</a:t>
            </a:r>
            <a:r>
              <a:rPr lang="hu-HU" dirty="0"/>
              <a:t> 1 (</a:t>
            </a:r>
            <a:r>
              <a:rPr lang="hu-HU" dirty="0" err="1"/>
              <a:t>Complex</a:t>
            </a:r>
            <a:r>
              <a:rPr lang="hu-HU" dirty="0"/>
              <a:t>);</a:t>
            </a:r>
          </a:p>
          <a:p>
            <a:pPr marL="342900" indent="-342900" algn="just">
              <a:buFont typeface="Wingdings" panose="05000000000000000000" pitchFamily="2" charset="2"/>
              <a:buChar char="§"/>
            </a:pPr>
            <a:r>
              <a:rPr lang="hu-HU" dirty="0" err="1"/>
              <a:t>Final</a:t>
            </a:r>
            <a:r>
              <a:rPr lang="hu-HU" dirty="0"/>
              <a:t> </a:t>
            </a:r>
            <a:r>
              <a:rPr lang="hu-HU" dirty="0" err="1"/>
              <a:t>exam</a:t>
            </a:r>
            <a:r>
              <a:rPr lang="hu-HU" dirty="0"/>
              <a:t> </a:t>
            </a:r>
            <a:r>
              <a:rPr lang="hu-HU" dirty="0" err="1"/>
              <a:t>subject</a:t>
            </a:r>
            <a:r>
              <a:rPr lang="hu-HU" dirty="0"/>
              <a:t> 2 (Project management and B2B marketing).</a:t>
            </a:r>
          </a:p>
          <a:p>
            <a:endParaRPr lang="hu-HU" dirty="0"/>
          </a:p>
        </p:txBody>
      </p:sp>
    </p:spTree>
    <p:extLst>
      <p:ext uri="{BB962C8B-B14F-4D97-AF65-F5344CB8AC3E}">
        <p14:creationId xmlns:p14="http://schemas.microsoft.com/office/powerpoint/2010/main" val="338899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11B7B6C-1F16-4213-99F7-5C6E60C6D1FA}"/>
              </a:ext>
            </a:extLst>
          </p:cNvPr>
          <p:cNvSpPr>
            <a:spLocks noGrp="1"/>
          </p:cNvSpPr>
          <p:nvPr>
            <p:ph type="title"/>
          </p:nvPr>
        </p:nvSpPr>
        <p:spPr>
          <a:xfrm>
            <a:off x="1134532" y="128382"/>
            <a:ext cx="10176935" cy="693254"/>
          </a:xfrm>
        </p:spPr>
        <p:txBody>
          <a:bodyPr>
            <a:normAutofit/>
          </a:bodyPr>
          <a:lstStyle/>
          <a:p>
            <a:pPr algn="ctr"/>
            <a:r>
              <a:rPr lang="hu-HU" sz="3600" b="1" dirty="0" err="1">
                <a:solidFill>
                  <a:schemeClr val="tx1"/>
                </a:solidFill>
              </a:rPr>
              <a:t>Final</a:t>
            </a:r>
            <a:r>
              <a:rPr lang="hu-HU" sz="3600" b="1" dirty="0">
                <a:solidFill>
                  <a:schemeClr val="tx1"/>
                </a:solidFill>
              </a:rPr>
              <a:t> </a:t>
            </a:r>
            <a:r>
              <a:rPr lang="hu-HU" sz="3600" b="1" dirty="0" err="1">
                <a:solidFill>
                  <a:schemeClr val="tx1"/>
                </a:solidFill>
              </a:rPr>
              <a:t>Exam</a:t>
            </a:r>
            <a:r>
              <a:rPr lang="hu-HU" sz="3600" b="1" dirty="0">
                <a:solidFill>
                  <a:schemeClr val="tx1"/>
                </a:solidFill>
              </a:rPr>
              <a:t>: </a:t>
            </a:r>
            <a:r>
              <a:rPr lang="en-GB" sz="3600" b="1" dirty="0">
                <a:solidFill>
                  <a:schemeClr val="tx1"/>
                </a:solidFill>
              </a:rPr>
              <a:t>Procedure</a:t>
            </a:r>
          </a:p>
        </p:txBody>
      </p:sp>
      <p:sp>
        <p:nvSpPr>
          <p:cNvPr id="4" name="Szövegdoboz 3">
            <a:extLst>
              <a:ext uri="{FF2B5EF4-FFF2-40B4-BE49-F238E27FC236}">
                <a16:creationId xmlns:a16="http://schemas.microsoft.com/office/drawing/2014/main" id="{B22C5FE9-261F-8F1D-47AA-7EB883364122}"/>
              </a:ext>
            </a:extLst>
          </p:cNvPr>
          <p:cNvSpPr txBox="1"/>
          <p:nvPr/>
        </p:nvSpPr>
        <p:spPr>
          <a:xfrm>
            <a:off x="152400" y="821635"/>
            <a:ext cx="11854071" cy="6863417"/>
          </a:xfrm>
          <a:prstGeom prst="rect">
            <a:avLst/>
          </a:prstGeom>
          <a:noFill/>
        </p:spPr>
        <p:txBody>
          <a:bodyPr wrap="square" rtlCol="0">
            <a:spAutoFit/>
          </a:bodyPr>
          <a:lstStyle/>
          <a:p>
            <a:pPr algn="just"/>
            <a:endParaRPr lang="en-GB" sz="2200" dirty="0"/>
          </a:p>
          <a:p>
            <a:pPr marL="457200" indent="-457200" algn="just">
              <a:spcBef>
                <a:spcPts val="1200"/>
              </a:spcBef>
              <a:spcAft>
                <a:spcPts val="1200"/>
              </a:spcAft>
              <a:buFont typeface="+mj-lt"/>
              <a:buAutoNum type="arabicPeriod"/>
            </a:pPr>
            <a:r>
              <a:rPr lang="en-GB" sz="2200" dirty="0"/>
              <a:t>Everyone goes in</a:t>
            </a:r>
            <a:r>
              <a:rPr lang="hu-HU" sz="2200" dirty="0"/>
              <a:t> the </a:t>
            </a:r>
            <a:r>
              <a:rPr lang="hu-HU" sz="2200" dirty="0" err="1"/>
              <a:t>examination</a:t>
            </a:r>
            <a:r>
              <a:rPr lang="hu-HU" sz="2200" dirty="0"/>
              <a:t> </a:t>
            </a:r>
            <a:r>
              <a:rPr lang="hu-HU" sz="2200" dirty="0" err="1"/>
              <a:t>room</a:t>
            </a:r>
            <a:r>
              <a:rPr lang="en-GB" sz="2200" dirty="0"/>
              <a:t>, uploads their PPT presentation</a:t>
            </a:r>
            <a:r>
              <a:rPr lang="hu-HU" sz="2200" dirty="0"/>
              <a:t> (laptop and </a:t>
            </a:r>
            <a:r>
              <a:rPr lang="hu-HU" sz="2200" dirty="0" err="1"/>
              <a:t>projector</a:t>
            </a:r>
            <a:r>
              <a:rPr lang="hu-HU" sz="2200" dirty="0"/>
              <a:t> </a:t>
            </a:r>
            <a:r>
              <a:rPr lang="hu-HU" sz="2200" dirty="0" err="1"/>
              <a:t>are</a:t>
            </a:r>
            <a:r>
              <a:rPr lang="hu-HU" sz="2200" dirty="0"/>
              <a:t>, of </a:t>
            </a:r>
            <a:r>
              <a:rPr lang="hu-HU" sz="2200" dirty="0" err="1"/>
              <a:t>course</a:t>
            </a:r>
            <a:r>
              <a:rPr lang="hu-HU" sz="2200" dirty="0"/>
              <a:t>, </a:t>
            </a:r>
            <a:r>
              <a:rPr lang="hu-HU" sz="2200" dirty="0" err="1"/>
              <a:t>provided</a:t>
            </a:r>
            <a:r>
              <a:rPr lang="hu-HU" sz="2200" dirty="0"/>
              <a:t> by the </a:t>
            </a:r>
            <a:r>
              <a:rPr lang="hu-HU" sz="2200" dirty="0" err="1"/>
              <a:t>university</a:t>
            </a:r>
            <a:r>
              <a:rPr lang="hu-HU" sz="2200" dirty="0"/>
              <a:t>)</a:t>
            </a:r>
            <a:r>
              <a:rPr lang="en-GB" sz="2200" dirty="0"/>
              <a:t>, and waits for the committee’s opening remarks</a:t>
            </a:r>
            <a:r>
              <a:rPr lang="hu-HU" sz="2200" dirty="0"/>
              <a:t>.</a:t>
            </a:r>
            <a:endParaRPr lang="en-GB" sz="2200" dirty="0"/>
          </a:p>
          <a:p>
            <a:pPr marL="457200" indent="-457200" algn="just">
              <a:spcBef>
                <a:spcPts val="1200"/>
              </a:spcBef>
              <a:spcAft>
                <a:spcPts val="1200"/>
              </a:spcAft>
              <a:buFont typeface="+mj-lt"/>
              <a:buAutoNum type="arabicPeriod"/>
            </a:pPr>
            <a:r>
              <a:rPr lang="hu-HU" sz="2200" dirty="0"/>
              <a:t>Show the </a:t>
            </a:r>
            <a:r>
              <a:rPr lang="hu-HU" sz="2200" dirty="0" err="1"/>
              <a:t>committee</a:t>
            </a:r>
            <a:r>
              <a:rPr lang="hu-HU" sz="2200" dirty="0"/>
              <a:t> </a:t>
            </a:r>
            <a:r>
              <a:rPr lang="hu-HU" sz="2200" dirty="0" err="1"/>
              <a:t>some</a:t>
            </a:r>
            <a:r>
              <a:rPr lang="hu-HU" sz="2200" dirty="0"/>
              <a:t> </a:t>
            </a:r>
            <a:r>
              <a:rPr lang="hu-HU" sz="2200" dirty="0" err="1"/>
              <a:t>personal</a:t>
            </a:r>
            <a:r>
              <a:rPr lang="hu-HU" sz="2200" dirty="0"/>
              <a:t> </a:t>
            </a:r>
            <a:r>
              <a:rPr lang="hu-HU" sz="2200" dirty="0" err="1"/>
              <a:t>identification</a:t>
            </a:r>
            <a:r>
              <a:rPr lang="hu-HU" sz="2200" dirty="0"/>
              <a:t> </a:t>
            </a:r>
            <a:r>
              <a:rPr lang="hu-HU" sz="2200" dirty="0" err="1"/>
              <a:t>document</a:t>
            </a:r>
            <a:r>
              <a:rPr lang="hu-HU" sz="2200" dirty="0"/>
              <a:t> </a:t>
            </a:r>
            <a:r>
              <a:rPr lang="hu-HU" sz="2200" dirty="0" err="1"/>
              <a:t>before</a:t>
            </a:r>
            <a:r>
              <a:rPr lang="hu-HU" sz="2200" dirty="0"/>
              <a:t> </a:t>
            </a:r>
            <a:r>
              <a:rPr lang="hu-HU" sz="2200" dirty="0" err="1"/>
              <a:t>you</a:t>
            </a:r>
            <a:r>
              <a:rPr lang="hu-HU" sz="2200" dirty="0"/>
              <a:t> start. </a:t>
            </a:r>
            <a:r>
              <a:rPr lang="hu-HU" sz="2200" dirty="0" err="1"/>
              <a:t>You</a:t>
            </a:r>
            <a:r>
              <a:rPr lang="hu-HU" sz="2200" dirty="0"/>
              <a:t> </a:t>
            </a:r>
            <a:r>
              <a:rPr lang="hu-HU" sz="2200" dirty="0" err="1"/>
              <a:t>begin</a:t>
            </a:r>
            <a:r>
              <a:rPr lang="hu-HU" sz="2200" dirty="0"/>
              <a:t> </a:t>
            </a:r>
            <a:r>
              <a:rPr lang="hu-HU" sz="2200" dirty="0" err="1"/>
              <a:t>with</a:t>
            </a:r>
            <a:r>
              <a:rPr lang="hu-HU" sz="2200" dirty="0"/>
              <a:t> </a:t>
            </a:r>
            <a:r>
              <a:rPr lang="hu-HU" sz="2200" dirty="0" err="1"/>
              <a:t>your</a:t>
            </a:r>
            <a:r>
              <a:rPr lang="en-GB" sz="2200" dirty="0"/>
              <a:t> 10-minute </a:t>
            </a:r>
            <a:r>
              <a:rPr lang="hu-HU" sz="2200" dirty="0" err="1"/>
              <a:t>thesis</a:t>
            </a:r>
            <a:r>
              <a:rPr lang="hu-HU" sz="2200" dirty="0"/>
              <a:t> defense </a:t>
            </a:r>
            <a:r>
              <a:rPr lang="en-GB" sz="2200" dirty="0"/>
              <a:t>presentation which is followed by questions by the committee members based on the </a:t>
            </a:r>
            <a:r>
              <a:rPr lang="hu-HU" sz="2200" dirty="0" err="1"/>
              <a:t>content</a:t>
            </a:r>
            <a:r>
              <a:rPr lang="hu-HU" sz="2200" dirty="0"/>
              <a:t> of </a:t>
            </a:r>
            <a:r>
              <a:rPr lang="hu-HU" sz="2200" dirty="0" err="1"/>
              <a:t>your</a:t>
            </a:r>
            <a:r>
              <a:rPr lang="hu-HU" sz="2200" dirty="0"/>
              <a:t> </a:t>
            </a:r>
            <a:r>
              <a:rPr lang="hu-HU" sz="2200" dirty="0" err="1"/>
              <a:t>presentation</a:t>
            </a:r>
            <a:r>
              <a:rPr lang="hu-HU" sz="2200" dirty="0"/>
              <a:t>, </a:t>
            </a:r>
            <a:r>
              <a:rPr lang="hu-HU" sz="2200" dirty="0" err="1"/>
              <a:t>taking</a:t>
            </a:r>
            <a:r>
              <a:rPr lang="hu-HU" sz="2200" dirty="0"/>
              <a:t> </a:t>
            </a:r>
            <a:r>
              <a:rPr lang="hu-HU" sz="2200" dirty="0" err="1"/>
              <a:t>into</a:t>
            </a:r>
            <a:r>
              <a:rPr lang="hu-HU" sz="2200" dirty="0"/>
              <a:t> account the </a:t>
            </a:r>
            <a:r>
              <a:rPr lang="hu-HU" sz="2200" dirty="0" err="1"/>
              <a:t>review</a:t>
            </a:r>
            <a:r>
              <a:rPr lang="hu-HU" sz="2200" dirty="0"/>
              <a:t> of </a:t>
            </a:r>
            <a:r>
              <a:rPr lang="hu-HU" sz="2200" dirty="0" err="1"/>
              <a:t>your</a:t>
            </a:r>
            <a:r>
              <a:rPr lang="hu-HU" sz="2200" dirty="0"/>
              <a:t> </a:t>
            </a:r>
            <a:r>
              <a:rPr lang="hu-HU" sz="2200" dirty="0" err="1"/>
              <a:t>thesis</a:t>
            </a:r>
            <a:r>
              <a:rPr lang="hu-HU" sz="2200" dirty="0"/>
              <a:t> </a:t>
            </a:r>
            <a:r>
              <a:rPr lang="hu-HU" sz="2200" dirty="0" err="1"/>
              <a:t>as</a:t>
            </a:r>
            <a:r>
              <a:rPr lang="hu-HU" sz="2200" dirty="0"/>
              <a:t> </a:t>
            </a:r>
            <a:r>
              <a:rPr lang="hu-HU" sz="2200" dirty="0" err="1"/>
              <a:t>well</a:t>
            </a:r>
            <a:r>
              <a:rPr lang="hu-HU" sz="2200" dirty="0"/>
              <a:t>. </a:t>
            </a:r>
            <a:r>
              <a:rPr lang="en-GB" sz="2200" noProof="0" dirty="0"/>
              <a:t>You must be prepared to answer the questions you received from the reviewer of your thesis, too. There is no preparation time to elaborate your answers to the committee’s questions at the end of your presentation – you must answer them to the best of your knowledge right away!</a:t>
            </a:r>
            <a:endParaRPr lang="en-GB" sz="2200" dirty="0"/>
          </a:p>
          <a:p>
            <a:pPr marL="457200" indent="-457200" algn="just">
              <a:spcBef>
                <a:spcPts val="1200"/>
              </a:spcBef>
              <a:spcAft>
                <a:spcPts val="1200"/>
              </a:spcAft>
              <a:buFont typeface="+mj-lt"/>
              <a:buAutoNum type="arabicPeriod"/>
            </a:pPr>
            <a:r>
              <a:rPr lang="hu-HU" sz="2200" dirty="0" err="1"/>
              <a:t>After</a:t>
            </a:r>
            <a:r>
              <a:rPr lang="hu-HU" sz="2200" dirty="0"/>
              <a:t> </a:t>
            </a:r>
            <a:r>
              <a:rPr lang="hu-HU" sz="2200" dirty="0" err="1"/>
              <a:t>your</a:t>
            </a:r>
            <a:r>
              <a:rPr lang="hu-HU" sz="2200" dirty="0"/>
              <a:t> </a:t>
            </a:r>
            <a:r>
              <a:rPr lang="hu-HU" sz="2200" dirty="0" err="1"/>
              <a:t>presentation</a:t>
            </a:r>
            <a:r>
              <a:rPr lang="hu-HU" sz="2200" dirty="0"/>
              <a:t>, </a:t>
            </a:r>
            <a:r>
              <a:rPr lang="hu-HU" sz="2200" dirty="0" err="1"/>
              <a:t>you</a:t>
            </a:r>
            <a:r>
              <a:rPr lang="en-GB" sz="2200" dirty="0"/>
              <a:t> </a:t>
            </a:r>
            <a:r>
              <a:rPr lang="hu-HU" sz="2200" dirty="0" err="1"/>
              <a:t>pick</a:t>
            </a:r>
            <a:r>
              <a:rPr lang="hu-HU" sz="2200" dirty="0"/>
              <a:t> the</a:t>
            </a:r>
            <a:r>
              <a:rPr lang="en-GB" sz="2200" dirty="0"/>
              <a:t> </a:t>
            </a:r>
            <a:r>
              <a:rPr lang="hu-HU" sz="2200" dirty="0" err="1"/>
              <a:t>exam</a:t>
            </a:r>
            <a:r>
              <a:rPr lang="hu-HU" sz="2200" dirty="0"/>
              <a:t> </a:t>
            </a:r>
            <a:r>
              <a:rPr lang="en-GB" sz="2200" dirty="0"/>
              <a:t>topic</a:t>
            </a:r>
            <a:r>
              <a:rPr lang="hu-HU" sz="2200" dirty="0"/>
              <a:t>s </a:t>
            </a:r>
            <a:r>
              <a:rPr lang="hu-HU" sz="2200" dirty="0" err="1"/>
              <a:t>from</a:t>
            </a:r>
            <a:r>
              <a:rPr lang="hu-HU" sz="2200" dirty="0"/>
              <a:t> the </a:t>
            </a:r>
            <a:r>
              <a:rPr lang="hu-HU" sz="2200" dirty="0" err="1"/>
              <a:t>topic</a:t>
            </a:r>
            <a:r>
              <a:rPr lang="hu-HU" sz="2200" dirty="0"/>
              <a:t> </a:t>
            </a:r>
            <a:r>
              <a:rPr lang="hu-HU" sz="2200" dirty="0" err="1"/>
              <a:t>cards</a:t>
            </a:r>
            <a:r>
              <a:rPr lang="hu-HU" sz="2200" dirty="0"/>
              <a:t> </a:t>
            </a:r>
            <a:r>
              <a:rPr lang="hu-HU" sz="2200" dirty="0" err="1"/>
              <a:t>laid</a:t>
            </a:r>
            <a:r>
              <a:rPr lang="hu-HU" sz="2200" dirty="0"/>
              <a:t> out on the </a:t>
            </a:r>
            <a:r>
              <a:rPr lang="hu-HU" sz="2200" dirty="0" err="1"/>
              <a:t>committee’s</a:t>
            </a:r>
            <a:r>
              <a:rPr lang="hu-HU" sz="2200" dirty="0"/>
              <a:t> </a:t>
            </a:r>
            <a:r>
              <a:rPr lang="hu-HU" sz="2200" dirty="0" err="1"/>
              <a:t>table</a:t>
            </a:r>
            <a:r>
              <a:rPr lang="hu-HU" sz="2200" dirty="0"/>
              <a:t>. </a:t>
            </a:r>
            <a:r>
              <a:rPr lang="hu-HU" sz="2200" dirty="0" err="1"/>
              <a:t>Once</a:t>
            </a:r>
            <a:r>
              <a:rPr lang="hu-HU" sz="2200" dirty="0"/>
              <a:t> </a:t>
            </a:r>
            <a:r>
              <a:rPr lang="hu-HU" sz="2200" dirty="0" err="1"/>
              <a:t>you</a:t>
            </a:r>
            <a:r>
              <a:rPr lang="hu-HU" sz="2200" dirty="0"/>
              <a:t> </a:t>
            </a:r>
            <a:r>
              <a:rPr lang="hu-HU" sz="2200" dirty="0" err="1"/>
              <a:t>have</a:t>
            </a:r>
            <a:r>
              <a:rPr lang="hu-HU" sz="2200" dirty="0"/>
              <a:t> </a:t>
            </a:r>
            <a:r>
              <a:rPr lang="hu-HU" sz="2200" dirty="0" err="1"/>
              <a:t>picked</a:t>
            </a:r>
            <a:r>
              <a:rPr lang="hu-HU" sz="2200" dirty="0"/>
              <a:t> the </a:t>
            </a:r>
            <a:r>
              <a:rPr lang="hu-HU" sz="2200" dirty="0" err="1"/>
              <a:t>topic</a:t>
            </a:r>
            <a:r>
              <a:rPr lang="hu-HU" sz="2200" dirty="0"/>
              <a:t> </a:t>
            </a:r>
            <a:r>
              <a:rPr lang="hu-HU" sz="2200" dirty="0" err="1"/>
              <a:t>cards</a:t>
            </a:r>
            <a:r>
              <a:rPr lang="hu-HU" sz="2200" dirty="0"/>
              <a:t> </a:t>
            </a:r>
            <a:r>
              <a:rPr lang="hu-HU" sz="2200" dirty="0" err="1"/>
              <a:t>from</a:t>
            </a:r>
            <a:r>
              <a:rPr lang="hu-HU" sz="2200" dirty="0"/>
              <a:t> the </a:t>
            </a:r>
            <a:r>
              <a:rPr lang="hu-HU" sz="2200" dirty="0" err="1"/>
              <a:t>list</a:t>
            </a:r>
            <a:r>
              <a:rPr lang="hu-HU" sz="2200" dirty="0"/>
              <a:t>, </a:t>
            </a:r>
            <a:r>
              <a:rPr lang="hu-HU" sz="2200" dirty="0" err="1"/>
              <a:t>you</a:t>
            </a:r>
            <a:r>
              <a:rPr lang="hu-HU" sz="2200" dirty="0"/>
              <a:t> must </a:t>
            </a:r>
            <a:r>
              <a:rPr lang="hu-HU" sz="2200" dirty="0" err="1"/>
              <a:t>tell</a:t>
            </a:r>
            <a:r>
              <a:rPr lang="hu-HU" sz="2200" dirty="0"/>
              <a:t> the NUMBERS of the </a:t>
            </a:r>
            <a:r>
              <a:rPr lang="hu-HU" sz="2200" dirty="0" err="1"/>
              <a:t>selected</a:t>
            </a:r>
            <a:r>
              <a:rPr lang="hu-HU" sz="2200" dirty="0"/>
              <a:t> </a:t>
            </a:r>
            <a:r>
              <a:rPr lang="hu-HU" sz="2200" dirty="0" err="1"/>
              <a:t>final</a:t>
            </a:r>
            <a:r>
              <a:rPr lang="hu-HU" sz="2200" dirty="0"/>
              <a:t> </a:t>
            </a:r>
            <a:r>
              <a:rPr lang="hu-HU" sz="2200" dirty="0" err="1"/>
              <a:t>exam</a:t>
            </a:r>
            <a:r>
              <a:rPr lang="hu-HU" sz="2200" dirty="0"/>
              <a:t> </a:t>
            </a:r>
            <a:r>
              <a:rPr lang="hu-HU" sz="2200" dirty="0" err="1"/>
              <a:t>subjects</a:t>
            </a:r>
            <a:r>
              <a:rPr lang="hu-HU" sz="2200" dirty="0"/>
              <a:t> </a:t>
            </a:r>
            <a:r>
              <a:rPr lang="hu-HU" sz="2200" dirty="0" err="1"/>
              <a:t>to</a:t>
            </a:r>
            <a:r>
              <a:rPr lang="hu-HU" sz="2200" dirty="0"/>
              <a:t> the </a:t>
            </a:r>
            <a:r>
              <a:rPr lang="hu-HU" sz="2200" dirty="0" err="1"/>
              <a:t>committee</a:t>
            </a:r>
            <a:r>
              <a:rPr lang="hu-HU" sz="2200" dirty="0"/>
              <a:t>. (</a:t>
            </a:r>
            <a:r>
              <a:rPr lang="hu-HU" sz="2200" dirty="0" err="1"/>
              <a:t>Don’t</a:t>
            </a:r>
            <a:r>
              <a:rPr lang="hu-HU" sz="2200" dirty="0"/>
              <a:t> </a:t>
            </a:r>
            <a:r>
              <a:rPr lang="hu-HU" sz="2200" dirty="0" err="1"/>
              <a:t>worry</a:t>
            </a:r>
            <a:r>
              <a:rPr lang="hu-HU" sz="2200" dirty="0"/>
              <a:t>, </a:t>
            </a:r>
            <a:r>
              <a:rPr lang="hu-HU" sz="2200" dirty="0" err="1"/>
              <a:t>you</a:t>
            </a:r>
            <a:r>
              <a:rPr lang="hu-HU" sz="2200" dirty="0"/>
              <a:t> </a:t>
            </a:r>
            <a:r>
              <a:rPr lang="hu-HU" sz="2200" dirty="0" err="1"/>
              <a:t>will</a:t>
            </a:r>
            <a:r>
              <a:rPr lang="hu-HU" sz="2200" dirty="0"/>
              <a:t> be </a:t>
            </a:r>
            <a:r>
              <a:rPr lang="hu-HU" sz="2200" dirty="0" err="1"/>
              <a:t>given</a:t>
            </a:r>
            <a:r>
              <a:rPr lang="hu-HU" sz="2200" dirty="0"/>
              <a:t> </a:t>
            </a:r>
            <a:r>
              <a:rPr lang="hu-HU" sz="2200" dirty="0" err="1"/>
              <a:t>clear</a:t>
            </a:r>
            <a:r>
              <a:rPr lang="hu-HU" sz="2200" dirty="0"/>
              <a:t> </a:t>
            </a:r>
            <a:r>
              <a:rPr lang="hu-HU" sz="2200" dirty="0" err="1"/>
              <a:t>directions</a:t>
            </a:r>
            <a:r>
              <a:rPr lang="hu-HU" sz="2200" dirty="0"/>
              <a:t> by the </a:t>
            </a:r>
            <a:r>
              <a:rPr lang="hu-HU" sz="2200" dirty="0" err="1"/>
              <a:t>committee</a:t>
            </a:r>
            <a:r>
              <a:rPr lang="hu-HU" sz="2200" dirty="0"/>
              <a:t>!)</a:t>
            </a:r>
            <a:endParaRPr lang="hu-HU" dirty="0"/>
          </a:p>
          <a:p>
            <a:pPr marL="342900" indent="-342900">
              <a:buAutoNum type="arabicPeriod"/>
            </a:pPr>
            <a:endParaRPr lang="hu-HU" dirty="0"/>
          </a:p>
          <a:p>
            <a:endParaRPr lang="hu-HU" dirty="0"/>
          </a:p>
          <a:p>
            <a:endParaRPr lang="en-GB" dirty="0"/>
          </a:p>
          <a:p>
            <a:endParaRPr lang="hu-HU" dirty="0"/>
          </a:p>
        </p:txBody>
      </p:sp>
    </p:spTree>
    <p:extLst>
      <p:ext uri="{BB962C8B-B14F-4D97-AF65-F5344CB8AC3E}">
        <p14:creationId xmlns:p14="http://schemas.microsoft.com/office/powerpoint/2010/main" val="128380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11B7B6C-1F16-4213-99F7-5C6E60C6D1FA}"/>
              </a:ext>
            </a:extLst>
          </p:cNvPr>
          <p:cNvSpPr>
            <a:spLocks noGrp="1"/>
          </p:cNvSpPr>
          <p:nvPr>
            <p:ph type="title"/>
          </p:nvPr>
        </p:nvSpPr>
        <p:spPr>
          <a:xfrm>
            <a:off x="1134531" y="0"/>
            <a:ext cx="10176935" cy="693254"/>
          </a:xfrm>
        </p:spPr>
        <p:txBody>
          <a:bodyPr>
            <a:normAutofit/>
          </a:bodyPr>
          <a:lstStyle/>
          <a:p>
            <a:pPr algn="ctr"/>
            <a:r>
              <a:rPr lang="hu-HU" sz="3600" b="1" dirty="0" err="1">
                <a:solidFill>
                  <a:schemeClr val="tx1"/>
                </a:solidFill>
              </a:rPr>
              <a:t>Final</a:t>
            </a:r>
            <a:r>
              <a:rPr lang="hu-HU" sz="3600" b="1" dirty="0">
                <a:solidFill>
                  <a:schemeClr val="tx1"/>
                </a:solidFill>
              </a:rPr>
              <a:t> </a:t>
            </a:r>
            <a:r>
              <a:rPr lang="hu-HU" sz="3600" b="1" dirty="0" err="1">
                <a:solidFill>
                  <a:schemeClr val="tx1"/>
                </a:solidFill>
              </a:rPr>
              <a:t>Exam</a:t>
            </a:r>
            <a:r>
              <a:rPr lang="hu-HU" sz="3600" b="1" dirty="0">
                <a:solidFill>
                  <a:schemeClr val="tx1"/>
                </a:solidFill>
              </a:rPr>
              <a:t>: </a:t>
            </a:r>
            <a:r>
              <a:rPr lang="en-GB" sz="3600" b="1" dirty="0">
                <a:solidFill>
                  <a:schemeClr val="tx1"/>
                </a:solidFill>
              </a:rPr>
              <a:t>Procedure</a:t>
            </a:r>
          </a:p>
        </p:txBody>
      </p:sp>
      <p:sp>
        <p:nvSpPr>
          <p:cNvPr id="4" name="Szövegdoboz 3">
            <a:extLst>
              <a:ext uri="{FF2B5EF4-FFF2-40B4-BE49-F238E27FC236}">
                <a16:creationId xmlns:a16="http://schemas.microsoft.com/office/drawing/2014/main" id="{B22C5FE9-261F-8F1D-47AA-7EB883364122}"/>
              </a:ext>
            </a:extLst>
          </p:cNvPr>
          <p:cNvSpPr txBox="1"/>
          <p:nvPr/>
        </p:nvSpPr>
        <p:spPr>
          <a:xfrm>
            <a:off x="118532" y="545770"/>
            <a:ext cx="11954935" cy="7740581"/>
          </a:xfrm>
          <a:prstGeom prst="rect">
            <a:avLst/>
          </a:prstGeom>
          <a:noFill/>
        </p:spPr>
        <p:txBody>
          <a:bodyPr wrap="square" rtlCol="0">
            <a:spAutoFit/>
          </a:bodyPr>
          <a:lstStyle/>
          <a:p>
            <a:pPr algn="just">
              <a:spcBef>
                <a:spcPts val="1200"/>
              </a:spcBef>
              <a:spcAft>
                <a:spcPts val="600"/>
              </a:spcAft>
            </a:pPr>
            <a:r>
              <a:rPr lang="hu-HU" sz="1900" dirty="0"/>
              <a:t>4. </a:t>
            </a:r>
            <a:r>
              <a:rPr lang="hu-HU" sz="1900" dirty="0" err="1"/>
              <a:t>Once</a:t>
            </a:r>
            <a:r>
              <a:rPr lang="hu-HU" sz="1900" dirty="0"/>
              <a:t> the </a:t>
            </a:r>
            <a:r>
              <a:rPr lang="hu-HU" sz="1900" dirty="0" err="1"/>
              <a:t>final</a:t>
            </a:r>
            <a:r>
              <a:rPr lang="hu-HU" sz="1900" dirty="0"/>
              <a:t> </a:t>
            </a:r>
            <a:r>
              <a:rPr lang="hu-HU" sz="1900" dirty="0" err="1"/>
              <a:t>exam</a:t>
            </a:r>
            <a:r>
              <a:rPr lang="hu-HU" sz="1900" dirty="0"/>
              <a:t> </a:t>
            </a:r>
            <a:r>
              <a:rPr lang="hu-HU" sz="1900" dirty="0" err="1"/>
              <a:t>topics</a:t>
            </a:r>
            <a:r>
              <a:rPr lang="hu-HU" sz="1900" dirty="0"/>
              <a:t> </a:t>
            </a:r>
            <a:r>
              <a:rPr lang="hu-HU" sz="1900" dirty="0" err="1"/>
              <a:t>are</a:t>
            </a:r>
            <a:r>
              <a:rPr lang="hu-HU" sz="1900" dirty="0"/>
              <a:t> </a:t>
            </a:r>
            <a:r>
              <a:rPr lang="hu-HU" sz="1900" dirty="0" err="1"/>
              <a:t>selected</a:t>
            </a:r>
            <a:r>
              <a:rPr lang="hu-HU" sz="1900" dirty="0"/>
              <a:t>, </a:t>
            </a:r>
            <a:r>
              <a:rPr lang="hu-HU" sz="1900" dirty="0" err="1"/>
              <a:t>you</a:t>
            </a:r>
            <a:r>
              <a:rPr lang="hu-HU" sz="1900" dirty="0"/>
              <a:t> </a:t>
            </a:r>
            <a:r>
              <a:rPr lang="hu-HU" sz="1900" dirty="0" err="1"/>
              <a:t>can</a:t>
            </a:r>
            <a:r>
              <a:rPr lang="hu-HU" sz="1900" dirty="0"/>
              <a:t> </a:t>
            </a:r>
            <a:r>
              <a:rPr lang="hu-HU" sz="1900" dirty="0" err="1"/>
              <a:t>begin</a:t>
            </a:r>
            <a:r>
              <a:rPr lang="en-GB" sz="1900" dirty="0"/>
              <a:t> elaborating the topics at </a:t>
            </a:r>
            <a:r>
              <a:rPr lang="hu-HU" sz="1900" dirty="0" err="1"/>
              <a:t>your</a:t>
            </a:r>
            <a:r>
              <a:rPr lang="en-GB" sz="1900" dirty="0"/>
              <a:t> table </a:t>
            </a:r>
            <a:r>
              <a:rPr lang="hu-HU" sz="1900" dirty="0"/>
              <a:t>(</a:t>
            </a:r>
            <a:r>
              <a:rPr lang="hu-HU" sz="1900" dirty="0" err="1"/>
              <a:t>you</a:t>
            </a:r>
            <a:r>
              <a:rPr lang="hu-HU" sz="1900" dirty="0"/>
              <a:t> </a:t>
            </a:r>
            <a:r>
              <a:rPr lang="hu-HU" sz="1900" dirty="0" err="1"/>
              <a:t>will</a:t>
            </a:r>
            <a:r>
              <a:rPr lang="hu-HU" sz="1900" dirty="0"/>
              <a:t> be </a:t>
            </a:r>
            <a:r>
              <a:rPr lang="hu-HU" sz="1900" dirty="0" err="1"/>
              <a:t>provided</a:t>
            </a:r>
            <a:r>
              <a:rPr lang="hu-HU" sz="1900" dirty="0"/>
              <a:t> </a:t>
            </a:r>
            <a:r>
              <a:rPr lang="hu-HU" sz="1900" dirty="0" err="1"/>
              <a:t>with</a:t>
            </a:r>
            <a:r>
              <a:rPr lang="hu-HU" sz="1900" dirty="0"/>
              <a:t> </a:t>
            </a:r>
            <a:r>
              <a:rPr lang="hu-HU" sz="1900" dirty="0" err="1"/>
              <a:t>sheets</a:t>
            </a:r>
            <a:r>
              <a:rPr lang="hu-HU" sz="1900" dirty="0"/>
              <a:t> of </a:t>
            </a:r>
            <a:r>
              <a:rPr lang="hu-HU" sz="1900" dirty="0" err="1"/>
              <a:t>paper</a:t>
            </a:r>
            <a:r>
              <a:rPr lang="hu-HU" sz="1900" dirty="0"/>
              <a:t> </a:t>
            </a:r>
            <a:r>
              <a:rPr lang="hu-HU" sz="1900" dirty="0" err="1"/>
              <a:t>to</a:t>
            </a:r>
            <a:r>
              <a:rPr lang="hu-HU" sz="1900" dirty="0"/>
              <a:t> </a:t>
            </a:r>
            <a:r>
              <a:rPr lang="hu-HU" sz="1900" dirty="0" err="1"/>
              <a:t>elaborate</a:t>
            </a:r>
            <a:r>
              <a:rPr lang="hu-HU" sz="1900" dirty="0"/>
              <a:t> the </a:t>
            </a:r>
            <a:r>
              <a:rPr lang="hu-HU" sz="1900" dirty="0" err="1"/>
              <a:t>topics</a:t>
            </a:r>
            <a:r>
              <a:rPr lang="hu-HU" sz="1900" dirty="0"/>
              <a:t>, </a:t>
            </a:r>
            <a:r>
              <a:rPr lang="hu-HU" sz="1900" dirty="0" err="1"/>
              <a:t>but</a:t>
            </a:r>
            <a:r>
              <a:rPr lang="hu-HU" sz="1900" dirty="0"/>
              <a:t> </a:t>
            </a:r>
            <a:r>
              <a:rPr lang="hu-HU" sz="1900" dirty="0" err="1"/>
              <a:t>do</a:t>
            </a:r>
            <a:r>
              <a:rPr lang="hu-HU" sz="1900" dirty="0"/>
              <a:t> </a:t>
            </a:r>
            <a:r>
              <a:rPr lang="hu-HU" sz="1900" dirty="0" err="1"/>
              <a:t>not</a:t>
            </a:r>
            <a:r>
              <a:rPr lang="hu-HU" sz="1900" dirty="0"/>
              <a:t> </a:t>
            </a:r>
            <a:r>
              <a:rPr lang="hu-HU" sz="1900" dirty="0" err="1"/>
              <a:t>forget</a:t>
            </a:r>
            <a:r>
              <a:rPr lang="hu-HU" sz="1900" dirty="0"/>
              <a:t> </a:t>
            </a:r>
            <a:r>
              <a:rPr lang="hu-HU" sz="1900" dirty="0" err="1"/>
              <a:t>to</a:t>
            </a:r>
            <a:r>
              <a:rPr lang="hu-HU" sz="1900" dirty="0"/>
              <a:t> </a:t>
            </a:r>
            <a:r>
              <a:rPr lang="hu-HU" sz="1900" dirty="0" err="1"/>
              <a:t>bring</a:t>
            </a:r>
            <a:r>
              <a:rPr lang="hu-HU" sz="1900" dirty="0"/>
              <a:t> a </a:t>
            </a:r>
            <a:r>
              <a:rPr lang="hu-HU" sz="1900" dirty="0" err="1"/>
              <a:t>pen</a:t>
            </a:r>
            <a:r>
              <a:rPr lang="hu-HU" sz="1900" dirty="0"/>
              <a:t> </a:t>
            </a:r>
            <a:r>
              <a:rPr lang="hu-HU" sz="1900" dirty="0" err="1"/>
              <a:t>with</a:t>
            </a:r>
            <a:r>
              <a:rPr lang="hu-HU" sz="1900" dirty="0"/>
              <a:t> </a:t>
            </a:r>
            <a:r>
              <a:rPr lang="hu-HU" sz="1900" dirty="0" err="1"/>
              <a:t>you</a:t>
            </a:r>
            <a:r>
              <a:rPr lang="hu-HU" sz="1900" dirty="0"/>
              <a:t>). E</a:t>
            </a:r>
            <a:r>
              <a:rPr lang="en-GB" sz="1900" dirty="0" err="1"/>
              <a:t>veryone</a:t>
            </a:r>
            <a:r>
              <a:rPr lang="en-GB" sz="1900" dirty="0"/>
              <a:t> is given </a:t>
            </a:r>
            <a:r>
              <a:rPr lang="hu-HU" sz="1900" dirty="0" err="1"/>
              <a:t>approximately</a:t>
            </a:r>
            <a:r>
              <a:rPr lang="hu-HU" sz="1900" dirty="0"/>
              <a:t> </a:t>
            </a:r>
            <a:r>
              <a:rPr lang="en-GB" sz="1900" dirty="0"/>
              <a:t>30 minutes</a:t>
            </a:r>
            <a:r>
              <a:rPr lang="hu-HU" sz="1900" dirty="0"/>
              <a:t>/</a:t>
            </a:r>
            <a:r>
              <a:rPr lang="hu-HU" sz="1900" dirty="0" err="1"/>
              <a:t>final</a:t>
            </a:r>
            <a:r>
              <a:rPr lang="hu-HU" sz="1900" dirty="0"/>
              <a:t> </a:t>
            </a:r>
            <a:r>
              <a:rPr lang="hu-HU" sz="1900" dirty="0" err="1"/>
              <a:t>exam</a:t>
            </a:r>
            <a:r>
              <a:rPr lang="hu-HU" sz="1900" dirty="0"/>
              <a:t> </a:t>
            </a:r>
            <a:r>
              <a:rPr lang="hu-HU" sz="1900" dirty="0" err="1"/>
              <a:t>topic</a:t>
            </a:r>
            <a:r>
              <a:rPr lang="hu-HU" sz="1900" dirty="0"/>
              <a:t>. </a:t>
            </a:r>
            <a:r>
              <a:rPr lang="hu-HU" sz="1900" dirty="0" err="1"/>
              <a:t>Apart</a:t>
            </a:r>
            <a:r>
              <a:rPr lang="hu-HU" sz="1900" dirty="0"/>
              <a:t> </a:t>
            </a:r>
            <a:r>
              <a:rPr lang="hu-HU" sz="1900" dirty="0" err="1"/>
              <a:t>from</a:t>
            </a:r>
            <a:r>
              <a:rPr lang="hu-HU" sz="1900" dirty="0"/>
              <a:t> </a:t>
            </a:r>
            <a:r>
              <a:rPr lang="hu-HU" sz="1900" dirty="0" err="1"/>
              <a:t>paper</a:t>
            </a:r>
            <a:r>
              <a:rPr lang="hu-HU" sz="1900" dirty="0"/>
              <a:t> and </a:t>
            </a:r>
            <a:r>
              <a:rPr lang="hu-HU" sz="1900" dirty="0" err="1"/>
              <a:t>pen</a:t>
            </a:r>
            <a:r>
              <a:rPr lang="hu-HU" sz="1900" dirty="0"/>
              <a:t>, </a:t>
            </a:r>
            <a:r>
              <a:rPr lang="hu-HU" sz="1900" dirty="0" err="1"/>
              <a:t>you</a:t>
            </a:r>
            <a:r>
              <a:rPr lang="hu-HU" sz="1900" dirty="0"/>
              <a:t> </a:t>
            </a:r>
            <a:r>
              <a:rPr lang="hu-HU" sz="1900" dirty="0" err="1"/>
              <a:t>cannot</a:t>
            </a:r>
            <a:r>
              <a:rPr lang="hu-HU" sz="1900" dirty="0"/>
              <a:t> </a:t>
            </a:r>
            <a:r>
              <a:rPr lang="hu-HU" sz="1900" dirty="0" err="1"/>
              <a:t>use</a:t>
            </a:r>
            <a:r>
              <a:rPr lang="hu-HU" sz="1900" dirty="0"/>
              <a:t> </a:t>
            </a:r>
            <a:r>
              <a:rPr lang="hu-HU" sz="1900" dirty="0" err="1"/>
              <a:t>any</a:t>
            </a:r>
            <a:r>
              <a:rPr lang="hu-HU" sz="1900" dirty="0"/>
              <a:t> </a:t>
            </a:r>
            <a:r>
              <a:rPr lang="hu-HU" sz="1900" dirty="0" err="1"/>
              <a:t>other</a:t>
            </a:r>
            <a:r>
              <a:rPr lang="hu-HU" sz="1900" dirty="0"/>
              <a:t> </a:t>
            </a:r>
            <a:r>
              <a:rPr lang="hu-HU" sz="1900" dirty="0" err="1"/>
              <a:t>tools</a:t>
            </a:r>
            <a:r>
              <a:rPr lang="hu-HU" sz="1900" dirty="0"/>
              <a:t> </a:t>
            </a:r>
            <a:r>
              <a:rPr lang="hu-HU" sz="1900" dirty="0" err="1"/>
              <a:t>during</a:t>
            </a:r>
            <a:r>
              <a:rPr lang="hu-HU" sz="1900" dirty="0"/>
              <a:t> the </a:t>
            </a:r>
            <a:r>
              <a:rPr lang="hu-HU" sz="1900" dirty="0" err="1"/>
              <a:t>topic</a:t>
            </a:r>
            <a:r>
              <a:rPr lang="hu-HU" sz="1900" dirty="0"/>
              <a:t> </a:t>
            </a:r>
            <a:r>
              <a:rPr lang="hu-HU" sz="1900" dirty="0" err="1"/>
              <a:t>elaboration</a:t>
            </a:r>
            <a:r>
              <a:rPr lang="hu-HU" sz="1900" dirty="0"/>
              <a:t>!</a:t>
            </a:r>
          </a:p>
          <a:p>
            <a:pPr algn="just">
              <a:spcBef>
                <a:spcPts val="1200"/>
              </a:spcBef>
              <a:spcAft>
                <a:spcPts val="600"/>
              </a:spcAft>
            </a:pPr>
            <a:r>
              <a:rPr lang="hu-HU" sz="1900" dirty="0"/>
              <a:t>5. </a:t>
            </a:r>
            <a:r>
              <a:rPr lang="hu-HU" sz="1900" dirty="0" err="1"/>
              <a:t>When</a:t>
            </a:r>
            <a:r>
              <a:rPr lang="hu-HU" sz="1900" dirty="0"/>
              <a:t> the </a:t>
            </a:r>
            <a:r>
              <a:rPr lang="hu-HU" sz="1900" dirty="0" err="1"/>
              <a:t>committee</a:t>
            </a:r>
            <a:r>
              <a:rPr lang="hu-HU" sz="1900" dirty="0"/>
              <a:t> </a:t>
            </a:r>
            <a:r>
              <a:rPr lang="hu-HU" sz="1900" dirty="0" err="1"/>
              <a:t>calls</a:t>
            </a:r>
            <a:r>
              <a:rPr lang="hu-HU" sz="1900" dirty="0"/>
              <a:t> </a:t>
            </a:r>
            <a:r>
              <a:rPr lang="hu-HU" sz="1900" dirty="0" err="1"/>
              <a:t>you</a:t>
            </a:r>
            <a:r>
              <a:rPr lang="hu-HU" sz="1900" dirty="0"/>
              <a:t>, </a:t>
            </a:r>
            <a:r>
              <a:rPr lang="hu-HU" sz="1900" dirty="0" err="1"/>
              <a:t>you</a:t>
            </a:r>
            <a:r>
              <a:rPr lang="hu-HU" sz="1900" dirty="0"/>
              <a:t> go </a:t>
            </a:r>
            <a:r>
              <a:rPr lang="hu-HU" sz="1900" dirty="0" err="1"/>
              <a:t>to</a:t>
            </a:r>
            <a:r>
              <a:rPr lang="hu-HU" sz="1900" dirty="0"/>
              <a:t> the </a:t>
            </a:r>
            <a:r>
              <a:rPr lang="hu-HU" sz="1900" dirty="0" err="1"/>
              <a:t>examination</a:t>
            </a:r>
            <a:r>
              <a:rPr lang="hu-HU" sz="1900" dirty="0"/>
              <a:t> </a:t>
            </a:r>
            <a:r>
              <a:rPr lang="hu-HU" sz="1900" dirty="0" err="1"/>
              <a:t>table</a:t>
            </a:r>
            <a:r>
              <a:rPr lang="hu-HU" sz="1900" dirty="0"/>
              <a:t>, </a:t>
            </a:r>
            <a:r>
              <a:rPr lang="hu-HU" sz="1900" dirty="0" err="1"/>
              <a:t>sit</a:t>
            </a:r>
            <a:r>
              <a:rPr lang="hu-HU" sz="1900" dirty="0"/>
              <a:t> down in front of the </a:t>
            </a:r>
            <a:r>
              <a:rPr lang="hu-HU" sz="1900" dirty="0" err="1"/>
              <a:t>committee</a:t>
            </a:r>
            <a:r>
              <a:rPr lang="hu-HU" sz="1900" dirty="0"/>
              <a:t>, and </a:t>
            </a:r>
            <a:r>
              <a:rPr lang="hu-HU" sz="1900" dirty="0" err="1"/>
              <a:t>begin</a:t>
            </a:r>
            <a:r>
              <a:rPr lang="hu-HU" sz="1900" dirty="0"/>
              <a:t> </a:t>
            </a:r>
            <a:r>
              <a:rPr lang="hu-HU" sz="1900" dirty="0" err="1"/>
              <a:t>talking</a:t>
            </a:r>
            <a:r>
              <a:rPr lang="hu-HU" sz="1900" dirty="0"/>
              <a:t> </a:t>
            </a:r>
            <a:r>
              <a:rPr lang="hu-HU" sz="1900" dirty="0" err="1"/>
              <a:t>about</a:t>
            </a:r>
            <a:r>
              <a:rPr lang="hu-HU" sz="1900" dirty="0"/>
              <a:t> the </a:t>
            </a:r>
            <a:r>
              <a:rPr lang="hu-HU" sz="1900" dirty="0" err="1"/>
              <a:t>selected</a:t>
            </a:r>
            <a:r>
              <a:rPr lang="hu-HU" sz="1900" dirty="0"/>
              <a:t> </a:t>
            </a:r>
            <a:r>
              <a:rPr lang="hu-HU" sz="1900" dirty="0" err="1"/>
              <a:t>final</a:t>
            </a:r>
            <a:r>
              <a:rPr lang="hu-HU" sz="1900" dirty="0"/>
              <a:t> </a:t>
            </a:r>
            <a:r>
              <a:rPr lang="hu-HU" sz="1900" dirty="0" err="1"/>
              <a:t>exam</a:t>
            </a:r>
            <a:r>
              <a:rPr lang="hu-HU" sz="1900" dirty="0"/>
              <a:t> </a:t>
            </a:r>
            <a:r>
              <a:rPr lang="hu-HU" sz="1900" dirty="0" err="1"/>
              <a:t>topics</a:t>
            </a:r>
            <a:r>
              <a:rPr lang="hu-HU" sz="1900" dirty="0"/>
              <a:t>. </a:t>
            </a:r>
            <a:r>
              <a:rPr lang="hu-HU" sz="1900" b="1" dirty="0" err="1"/>
              <a:t>You</a:t>
            </a:r>
            <a:r>
              <a:rPr lang="hu-HU" sz="1900" b="1" dirty="0"/>
              <a:t> </a:t>
            </a:r>
            <a:r>
              <a:rPr lang="hu-HU" sz="1900" b="1" dirty="0" err="1"/>
              <a:t>can</a:t>
            </a:r>
            <a:r>
              <a:rPr lang="hu-HU" sz="1900" b="1" dirty="0"/>
              <a:t> </a:t>
            </a:r>
            <a:r>
              <a:rPr lang="hu-HU" sz="1900" b="1" dirty="0" err="1"/>
              <a:t>bring</a:t>
            </a:r>
            <a:r>
              <a:rPr lang="hu-HU" sz="1900" b="1" dirty="0"/>
              <a:t> and </a:t>
            </a:r>
            <a:r>
              <a:rPr lang="hu-HU" sz="1900" b="1" dirty="0" err="1"/>
              <a:t>occasionally</a:t>
            </a:r>
            <a:r>
              <a:rPr lang="hu-HU" sz="1900" b="1" dirty="0"/>
              <a:t> </a:t>
            </a:r>
            <a:r>
              <a:rPr lang="hu-HU" sz="1900" b="1" dirty="0" err="1"/>
              <a:t>look</a:t>
            </a:r>
            <a:r>
              <a:rPr lang="hu-HU" sz="1900" b="1" dirty="0"/>
              <a:t> </a:t>
            </a:r>
            <a:r>
              <a:rPr lang="hu-HU" sz="1900" b="1" dirty="0" err="1"/>
              <a:t>at</a:t>
            </a:r>
            <a:r>
              <a:rPr lang="hu-HU" sz="1900" b="1" dirty="0"/>
              <a:t> the </a:t>
            </a:r>
            <a:r>
              <a:rPr lang="hu-HU" sz="1900" b="1" dirty="0" err="1"/>
              <a:t>piece</a:t>
            </a:r>
            <a:r>
              <a:rPr lang="hu-HU" sz="1900" b="1" dirty="0"/>
              <a:t> of </a:t>
            </a:r>
            <a:r>
              <a:rPr lang="hu-HU" sz="1900" b="1" dirty="0" err="1"/>
              <a:t>paper</a:t>
            </a:r>
            <a:r>
              <a:rPr lang="hu-HU" sz="1900" b="1" dirty="0"/>
              <a:t> </a:t>
            </a:r>
            <a:r>
              <a:rPr lang="hu-HU" sz="1900" b="1" dirty="0" err="1"/>
              <a:t>that</a:t>
            </a:r>
            <a:r>
              <a:rPr lang="hu-HU" sz="1900" b="1" dirty="0"/>
              <a:t> </a:t>
            </a:r>
            <a:r>
              <a:rPr lang="hu-HU" sz="1900" b="1" dirty="0" err="1"/>
              <a:t>you</a:t>
            </a:r>
            <a:r>
              <a:rPr lang="hu-HU" sz="1900" b="1" dirty="0"/>
              <a:t> </a:t>
            </a:r>
            <a:r>
              <a:rPr lang="hu-HU" sz="1900" b="1" dirty="0" err="1"/>
              <a:t>used</a:t>
            </a:r>
            <a:r>
              <a:rPr lang="hu-HU" sz="1900" b="1" dirty="0"/>
              <a:t> </a:t>
            </a:r>
            <a:r>
              <a:rPr lang="hu-HU" sz="1900" b="1" dirty="0" err="1"/>
              <a:t>to</a:t>
            </a:r>
            <a:r>
              <a:rPr lang="hu-HU" sz="1900" b="1" dirty="0"/>
              <a:t> </a:t>
            </a:r>
            <a:r>
              <a:rPr lang="hu-HU" sz="1900" b="1" dirty="0" err="1"/>
              <a:t>elaborate</a:t>
            </a:r>
            <a:r>
              <a:rPr lang="hu-HU" sz="1900" b="1" dirty="0"/>
              <a:t> the </a:t>
            </a:r>
            <a:r>
              <a:rPr lang="hu-HU" sz="1900" b="1" dirty="0" err="1"/>
              <a:t>topics</a:t>
            </a:r>
            <a:r>
              <a:rPr lang="hu-HU" sz="1900" b="1" dirty="0"/>
              <a:t>. </a:t>
            </a:r>
            <a:r>
              <a:rPr lang="hu-HU" sz="1900" dirty="0" err="1"/>
              <a:t>It</a:t>
            </a:r>
            <a:r>
              <a:rPr lang="hu-HU" sz="1900" dirty="0"/>
              <a:t> is </a:t>
            </a:r>
            <a:r>
              <a:rPr lang="hu-HU" sz="1900" dirty="0" err="1"/>
              <a:t>important</a:t>
            </a:r>
            <a:r>
              <a:rPr lang="hu-HU" sz="1900" dirty="0"/>
              <a:t> </a:t>
            </a:r>
            <a:r>
              <a:rPr lang="hu-HU" sz="1900" dirty="0" err="1"/>
              <a:t>that</a:t>
            </a:r>
            <a:r>
              <a:rPr lang="hu-HU" sz="1900" dirty="0"/>
              <a:t> </a:t>
            </a:r>
            <a:r>
              <a:rPr lang="hu-HU" sz="1900" dirty="0" err="1"/>
              <a:t>you</a:t>
            </a:r>
            <a:r>
              <a:rPr lang="hu-HU" sz="1900" dirty="0"/>
              <a:t> </a:t>
            </a:r>
            <a:r>
              <a:rPr lang="hu-HU" sz="1900" dirty="0" err="1"/>
              <a:t>talk</a:t>
            </a:r>
            <a:r>
              <a:rPr lang="hu-HU" sz="1900" dirty="0"/>
              <a:t> </a:t>
            </a:r>
            <a:r>
              <a:rPr lang="hu-HU" sz="1900" dirty="0" err="1"/>
              <a:t>about</a:t>
            </a:r>
            <a:r>
              <a:rPr lang="hu-HU" sz="1900" dirty="0"/>
              <a:t> </a:t>
            </a:r>
            <a:r>
              <a:rPr lang="hu-HU" sz="1900" dirty="0" err="1"/>
              <a:t>each</a:t>
            </a:r>
            <a:r>
              <a:rPr lang="hu-HU" sz="1900" dirty="0"/>
              <a:t> </a:t>
            </a:r>
            <a:r>
              <a:rPr lang="hu-HU" sz="1900" dirty="0" err="1"/>
              <a:t>topic</a:t>
            </a:r>
            <a:r>
              <a:rPr lang="hu-HU" sz="1900" dirty="0"/>
              <a:t> in </a:t>
            </a:r>
            <a:r>
              <a:rPr lang="hu-HU" sz="1900" dirty="0" err="1"/>
              <a:t>detail</a:t>
            </a:r>
            <a:r>
              <a:rPr lang="hu-HU" sz="1900" dirty="0"/>
              <a:t> – </a:t>
            </a:r>
            <a:r>
              <a:rPr lang="hu-HU" sz="1900" dirty="0" err="1"/>
              <a:t>do</a:t>
            </a:r>
            <a:r>
              <a:rPr lang="hu-HU" sz="1900" dirty="0"/>
              <a:t> </a:t>
            </a:r>
            <a:r>
              <a:rPr lang="hu-HU" sz="1900" dirty="0" err="1"/>
              <a:t>not</a:t>
            </a:r>
            <a:r>
              <a:rPr lang="hu-HU" sz="1900" dirty="0"/>
              <a:t> </a:t>
            </a:r>
            <a:r>
              <a:rPr lang="hu-HU" sz="1900" dirty="0" err="1"/>
              <a:t>wait</a:t>
            </a:r>
            <a:r>
              <a:rPr lang="hu-HU" sz="1900" dirty="0"/>
              <a:t> </a:t>
            </a:r>
            <a:r>
              <a:rPr lang="hu-HU" sz="1900" dirty="0" err="1"/>
              <a:t>for</a:t>
            </a:r>
            <a:r>
              <a:rPr lang="hu-HU" sz="1900" dirty="0"/>
              <a:t> the </a:t>
            </a:r>
            <a:r>
              <a:rPr lang="hu-HU" sz="1900" dirty="0" err="1"/>
              <a:t>committee</a:t>
            </a:r>
            <a:r>
              <a:rPr lang="hu-HU" sz="1900" dirty="0"/>
              <a:t> </a:t>
            </a:r>
            <a:r>
              <a:rPr lang="hu-HU" sz="1900" dirty="0" err="1"/>
              <a:t>to</a:t>
            </a:r>
            <a:r>
              <a:rPr lang="hu-HU" sz="1900" dirty="0"/>
              <a:t> </a:t>
            </a:r>
            <a:r>
              <a:rPr lang="hu-HU" sz="1900" dirty="0" err="1"/>
              <a:t>ask</a:t>
            </a:r>
            <a:r>
              <a:rPr lang="hu-HU" sz="1900" dirty="0"/>
              <a:t> </a:t>
            </a:r>
            <a:r>
              <a:rPr lang="hu-HU" sz="1900" dirty="0" err="1"/>
              <a:t>you</a:t>
            </a:r>
            <a:r>
              <a:rPr lang="hu-HU" sz="1900" dirty="0"/>
              <a:t> </a:t>
            </a:r>
            <a:r>
              <a:rPr lang="hu-HU" sz="1900" dirty="0" err="1"/>
              <a:t>questions</a:t>
            </a:r>
            <a:r>
              <a:rPr lang="hu-HU" sz="1900" dirty="0"/>
              <a:t>. </a:t>
            </a:r>
            <a:r>
              <a:rPr lang="hu-HU" sz="1900" dirty="0" err="1"/>
              <a:t>You</a:t>
            </a:r>
            <a:r>
              <a:rPr lang="hu-HU" sz="1900" dirty="0"/>
              <a:t> </a:t>
            </a:r>
            <a:r>
              <a:rPr lang="hu-HU" sz="1900" dirty="0" err="1"/>
              <a:t>should</a:t>
            </a:r>
            <a:r>
              <a:rPr lang="hu-HU" sz="1900" dirty="0"/>
              <a:t> be </a:t>
            </a:r>
            <a:r>
              <a:rPr lang="hu-HU" sz="1900" dirty="0" err="1"/>
              <a:t>prepared</a:t>
            </a:r>
            <a:r>
              <a:rPr lang="hu-HU" sz="1900" dirty="0"/>
              <a:t> </a:t>
            </a:r>
            <a:r>
              <a:rPr lang="hu-HU" sz="1900" dirty="0" err="1"/>
              <a:t>to</a:t>
            </a:r>
            <a:r>
              <a:rPr lang="hu-HU" sz="1900" dirty="0"/>
              <a:t> </a:t>
            </a:r>
            <a:r>
              <a:rPr lang="hu-HU" sz="1900" dirty="0" err="1"/>
              <a:t>cover</a:t>
            </a:r>
            <a:r>
              <a:rPr lang="hu-HU" sz="1900" dirty="0"/>
              <a:t> </a:t>
            </a:r>
            <a:r>
              <a:rPr lang="hu-HU" sz="1900" dirty="0" err="1"/>
              <a:t>every</a:t>
            </a:r>
            <a:r>
              <a:rPr lang="hu-HU" sz="1900" dirty="0"/>
              <a:t> </a:t>
            </a:r>
            <a:r>
              <a:rPr lang="hu-HU" sz="1900" dirty="0" err="1"/>
              <a:t>important</a:t>
            </a:r>
            <a:r>
              <a:rPr lang="hu-HU" sz="1900" dirty="0"/>
              <a:t> </a:t>
            </a:r>
            <a:r>
              <a:rPr lang="hu-HU" sz="1900" dirty="0" err="1"/>
              <a:t>aspect</a:t>
            </a:r>
            <a:r>
              <a:rPr lang="hu-HU" sz="1900" dirty="0"/>
              <a:t> of the </a:t>
            </a:r>
            <a:r>
              <a:rPr lang="hu-HU" sz="1900" dirty="0" err="1"/>
              <a:t>given</a:t>
            </a:r>
            <a:r>
              <a:rPr lang="hu-HU" sz="1900" dirty="0"/>
              <a:t> </a:t>
            </a:r>
            <a:r>
              <a:rPr lang="hu-HU" sz="1900" dirty="0" err="1"/>
              <a:t>topic</a:t>
            </a:r>
            <a:r>
              <a:rPr lang="hu-HU" sz="1900" dirty="0"/>
              <a:t>. </a:t>
            </a:r>
            <a:r>
              <a:rPr lang="hu-HU" sz="1900" dirty="0" err="1"/>
              <a:t>Only</a:t>
            </a:r>
            <a:r>
              <a:rPr lang="hu-HU" sz="1900" dirty="0"/>
              <a:t> </a:t>
            </a:r>
            <a:r>
              <a:rPr lang="hu-HU" sz="1900" dirty="0" err="1"/>
              <a:t>one</a:t>
            </a:r>
            <a:r>
              <a:rPr lang="hu-HU" sz="1900" dirty="0"/>
              <a:t> </a:t>
            </a:r>
            <a:r>
              <a:rPr lang="hu-HU" sz="1900" dirty="0" err="1"/>
              <a:t>student</a:t>
            </a:r>
            <a:r>
              <a:rPr lang="hu-HU" sz="1900" dirty="0"/>
              <a:t> must be </a:t>
            </a:r>
            <a:r>
              <a:rPr lang="hu-HU" sz="1900" dirty="0" err="1"/>
              <a:t>examined</a:t>
            </a:r>
            <a:r>
              <a:rPr lang="hu-HU" sz="1900" dirty="0"/>
              <a:t> by the </a:t>
            </a:r>
            <a:r>
              <a:rPr lang="hu-HU" sz="1900" dirty="0" err="1"/>
              <a:t>committee</a:t>
            </a:r>
            <a:r>
              <a:rPr lang="hu-HU" sz="1900" dirty="0"/>
              <a:t> </a:t>
            </a:r>
            <a:r>
              <a:rPr lang="hu-HU" sz="1900" dirty="0" err="1"/>
              <a:t>at</a:t>
            </a:r>
            <a:r>
              <a:rPr lang="hu-HU" sz="1900" dirty="0"/>
              <a:t> a </a:t>
            </a:r>
            <a:r>
              <a:rPr lang="hu-HU" sz="1900" dirty="0" err="1"/>
              <a:t>time</a:t>
            </a:r>
            <a:r>
              <a:rPr lang="hu-HU" sz="1900" dirty="0"/>
              <a:t> – parallel </a:t>
            </a:r>
            <a:r>
              <a:rPr lang="hu-HU" sz="1900" dirty="0" err="1"/>
              <a:t>examination</a:t>
            </a:r>
            <a:r>
              <a:rPr lang="hu-HU" sz="1900" dirty="0"/>
              <a:t> is </a:t>
            </a:r>
            <a:r>
              <a:rPr lang="hu-HU" sz="1900" dirty="0" err="1"/>
              <a:t>forbidden</a:t>
            </a:r>
            <a:r>
              <a:rPr lang="hu-HU" sz="1900" dirty="0"/>
              <a:t>.</a:t>
            </a:r>
            <a:endParaRPr lang="en-GB" sz="1900" dirty="0"/>
          </a:p>
          <a:p>
            <a:pPr algn="just">
              <a:spcBef>
                <a:spcPts val="1200"/>
              </a:spcBef>
              <a:spcAft>
                <a:spcPts val="600"/>
              </a:spcAft>
            </a:pPr>
            <a:r>
              <a:rPr lang="hu-HU" sz="1900" dirty="0"/>
              <a:t>6. </a:t>
            </a:r>
            <a:r>
              <a:rPr lang="hu-HU" sz="1900" dirty="0" err="1"/>
              <a:t>If</a:t>
            </a:r>
            <a:r>
              <a:rPr lang="hu-HU" sz="1900" dirty="0"/>
              <a:t> </a:t>
            </a:r>
            <a:r>
              <a:rPr lang="hu-HU" sz="1900" dirty="0" err="1"/>
              <a:t>you</a:t>
            </a:r>
            <a:r>
              <a:rPr lang="hu-HU" sz="1900" dirty="0"/>
              <a:t> </a:t>
            </a:r>
            <a:r>
              <a:rPr lang="hu-HU" sz="1900" dirty="0" err="1"/>
              <a:t>finish</a:t>
            </a:r>
            <a:r>
              <a:rPr lang="hu-HU" sz="1900" dirty="0"/>
              <a:t> </a:t>
            </a:r>
            <a:r>
              <a:rPr lang="hu-HU" sz="1900" dirty="0" err="1"/>
              <a:t>with</a:t>
            </a:r>
            <a:r>
              <a:rPr lang="hu-HU" sz="1900" dirty="0"/>
              <a:t> </a:t>
            </a:r>
            <a:r>
              <a:rPr lang="hu-HU" sz="1900" dirty="0" err="1"/>
              <a:t>both</a:t>
            </a:r>
            <a:r>
              <a:rPr lang="hu-HU" sz="1900" dirty="0"/>
              <a:t> </a:t>
            </a:r>
            <a:r>
              <a:rPr lang="hu-HU" sz="1900" dirty="0" err="1"/>
              <a:t>parts</a:t>
            </a:r>
            <a:r>
              <a:rPr lang="hu-HU" sz="1900" dirty="0"/>
              <a:t> of the </a:t>
            </a:r>
            <a:r>
              <a:rPr lang="hu-HU" sz="1900" dirty="0" err="1"/>
              <a:t>final</a:t>
            </a:r>
            <a:r>
              <a:rPr lang="hu-HU" sz="1900" dirty="0"/>
              <a:t> </a:t>
            </a:r>
            <a:r>
              <a:rPr lang="hu-HU" sz="1900" dirty="0" err="1"/>
              <a:t>exam</a:t>
            </a:r>
            <a:r>
              <a:rPr lang="hu-HU" sz="1900" dirty="0"/>
              <a:t>, </a:t>
            </a:r>
            <a:r>
              <a:rPr lang="hu-HU" sz="1900" dirty="0" err="1"/>
              <a:t>you</a:t>
            </a:r>
            <a:r>
              <a:rPr lang="hu-HU" sz="1900" dirty="0"/>
              <a:t> </a:t>
            </a:r>
            <a:r>
              <a:rPr lang="hu-HU" sz="1900" dirty="0" err="1"/>
              <a:t>can</a:t>
            </a:r>
            <a:r>
              <a:rPr lang="hu-HU" sz="1900" dirty="0"/>
              <a:t> </a:t>
            </a:r>
            <a:r>
              <a:rPr lang="hu-HU" sz="1900" dirty="0" err="1"/>
              <a:t>leave</a:t>
            </a:r>
            <a:r>
              <a:rPr lang="hu-HU" sz="1900" dirty="0"/>
              <a:t> the </a:t>
            </a:r>
            <a:r>
              <a:rPr lang="hu-HU" sz="1900" dirty="0" err="1"/>
              <a:t>examination</a:t>
            </a:r>
            <a:r>
              <a:rPr lang="hu-HU" sz="1900" dirty="0"/>
              <a:t> </a:t>
            </a:r>
            <a:r>
              <a:rPr lang="hu-HU" sz="1900" dirty="0" err="1"/>
              <a:t>room</a:t>
            </a:r>
            <a:r>
              <a:rPr lang="hu-HU" sz="1900" dirty="0"/>
              <a:t> </a:t>
            </a:r>
            <a:r>
              <a:rPr lang="hu-HU" sz="1900" dirty="0" err="1"/>
              <a:t>if</a:t>
            </a:r>
            <a:r>
              <a:rPr lang="hu-HU" sz="1900" dirty="0"/>
              <a:t> </a:t>
            </a:r>
            <a:r>
              <a:rPr lang="hu-HU" sz="1900" dirty="0" err="1"/>
              <a:t>you</a:t>
            </a:r>
            <a:r>
              <a:rPr lang="hu-HU" sz="1900" dirty="0"/>
              <a:t> </a:t>
            </a:r>
            <a:r>
              <a:rPr lang="hu-HU" sz="1900" dirty="0" err="1"/>
              <a:t>wish</a:t>
            </a:r>
            <a:r>
              <a:rPr lang="hu-HU" sz="1900" dirty="0"/>
              <a:t>, </a:t>
            </a:r>
            <a:r>
              <a:rPr lang="hu-HU" sz="1900" dirty="0" err="1"/>
              <a:t>but</a:t>
            </a:r>
            <a:r>
              <a:rPr lang="hu-HU" sz="1900" dirty="0"/>
              <a:t> </a:t>
            </a:r>
            <a:r>
              <a:rPr lang="hu-HU" sz="1900" dirty="0" err="1"/>
              <a:t>you</a:t>
            </a:r>
            <a:r>
              <a:rPr lang="hu-HU" sz="1900" dirty="0"/>
              <a:t> must </a:t>
            </a:r>
            <a:r>
              <a:rPr lang="hu-HU" sz="1900" dirty="0" err="1"/>
              <a:t>come</a:t>
            </a:r>
            <a:r>
              <a:rPr lang="hu-HU" sz="1900" dirty="0"/>
              <a:t> back </a:t>
            </a:r>
            <a:r>
              <a:rPr lang="hu-HU" sz="1900" dirty="0" err="1"/>
              <a:t>for</a:t>
            </a:r>
            <a:r>
              <a:rPr lang="hu-HU" sz="1900" dirty="0"/>
              <a:t> the </a:t>
            </a:r>
            <a:r>
              <a:rPr lang="hu-HU" sz="1900" dirty="0" err="1"/>
              <a:t>announcement</a:t>
            </a:r>
            <a:r>
              <a:rPr lang="hu-HU" sz="1900" dirty="0"/>
              <a:t> of the </a:t>
            </a:r>
            <a:r>
              <a:rPr lang="hu-HU" sz="1900" dirty="0" err="1"/>
              <a:t>results</a:t>
            </a:r>
            <a:r>
              <a:rPr lang="hu-HU" sz="1900" dirty="0"/>
              <a:t> (the </a:t>
            </a:r>
            <a:r>
              <a:rPr lang="hu-HU" sz="1900" dirty="0" err="1"/>
              <a:t>committee</a:t>
            </a:r>
            <a:r>
              <a:rPr lang="hu-HU" sz="1900" dirty="0"/>
              <a:t> </a:t>
            </a:r>
            <a:r>
              <a:rPr lang="hu-HU" sz="1900" dirty="0" err="1"/>
              <a:t>will</a:t>
            </a:r>
            <a:r>
              <a:rPr lang="hu-HU" sz="1900" dirty="0"/>
              <a:t> be </a:t>
            </a:r>
            <a:r>
              <a:rPr lang="hu-HU" sz="1900" dirty="0" err="1"/>
              <a:t>able</a:t>
            </a:r>
            <a:r>
              <a:rPr lang="hu-HU" sz="1900" dirty="0"/>
              <a:t> </a:t>
            </a:r>
            <a:r>
              <a:rPr lang="hu-HU" sz="1900" dirty="0" err="1"/>
              <a:t>to</a:t>
            </a:r>
            <a:r>
              <a:rPr lang="hu-HU" sz="1900" dirty="0"/>
              <a:t> </a:t>
            </a:r>
            <a:r>
              <a:rPr lang="hu-HU" sz="1900" dirty="0" err="1"/>
              <a:t>tell</a:t>
            </a:r>
            <a:r>
              <a:rPr lang="hu-HU" sz="1900" dirty="0"/>
              <a:t> </a:t>
            </a:r>
            <a:r>
              <a:rPr lang="hu-HU" sz="1900" dirty="0" err="1"/>
              <a:t>you</a:t>
            </a:r>
            <a:r>
              <a:rPr lang="hu-HU" sz="1900" dirty="0"/>
              <a:t> by </a:t>
            </a:r>
            <a:r>
              <a:rPr lang="hu-HU" sz="1900" dirty="0" err="1"/>
              <a:t>what</a:t>
            </a:r>
            <a:r>
              <a:rPr lang="hu-HU" sz="1900" dirty="0"/>
              <a:t> </a:t>
            </a:r>
            <a:r>
              <a:rPr lang="hu-HU" sz="1900" dirty="0" err="1"/>
              <a:t>time</a:t>
            </a:r>
            <a:r>
              <a:rPr lang="hu-HU" sz="1900" dirty="0"/>
              <a:t> </a:t>
            </a:r>
            <a:r>
              <a:rPr lang="hu-HU" sz="1900" dirty="0" err="1"/>
              <a:t>you</a:t>
            </a:r>
            <a:r>
              <a:rPr lang="hu-HU" sz="1900" dirty="0"/>
              <a:t> </a:t>
            </a:r>
            <a:r>
              <a:rPr lang="hu-HU" sz="1900" dirty="0" err="1"/>
              <a:t>should</a:t>
            </a:r>
            <a:r>
              <a:rPr lang="hu-HU" sz="1900" dirty="0"/>
              <a:t> be back.)</a:t>
            </a:r>
          </a:p>
          <a:p>
            <a:pPr algn="just">
              <a:spcBef>
                <a:spcPts val="1200"/>
              </a:spcBef>
              <a:spcAft>
                <a:spcPts val="600"/>
              </a:spcAft>
            </a:pPr>
            <a:r>
              <a:rPr lang="hu-HU" sz="1900" dirty="0"/>
              <a:t>7. </a:t>
            </a:r>
            <a:r>
              <a:rPr lang="hu-HU" sz="1900" dirty="0" err="1"/>
              <a:t>When</a:t>
            </a:r>
            <a:r>
              <a:rPr lang="hu-HU" sz="1900" dirty="0"/>
              <a:t> </a:t>
            </a:r>
            <a:r>
              <a:rPr lang="hu-HU" sz="1900" dirty="0" err="1"/>
              <a:t>every</a:t>
            </a:r>
            <a:r>
              <a:rPr lang="hu-HU" sz="1900" dirty="0"/>
              <a:t> </a:t>
            </a:r>
            <a:r>
              <a:rPr lang="hu-HU" sz="1900" dirty="0" err="1"/>
              <a:t>student</a:t>
            </a:r>
            <a:r>
              <a:rPr lang="hu-HU" sz="1900" dirty="0"/>
              <a:t> has </a:t>
            </a:r>
            <a:r>
              <a:rPr lang="hu-HU" sz="1900" dirty="0" err="1"/>
              <a:t>taken</a:t>
            </a:r>
            <a:r>
              <a:rPr lang="hu-HU" sz="1900" dirty="0"/>
              <a:t> the </a:t>
            </a:r>
            <a:r>
              <a:rPr lang="hu-HU" sz="1900" dirty="0" err="1"/>
              <a:t>exam</a:t>
            </a:r>
            <a:r>
              <a:rPr lang="hu-HU" sz="1900" dirty="0"/>
              <a:t>, the </a:t>
            </a:r>
            <a:r>
              <a:rPr lang="hu-HU" sz="1900" dirty="0" err="1"/>
              <a:t>committee</a:t>
            </a:r>
            <a:r>
              <a:rPr lang="hu-HU" sz="1900" dirty="0"/>
              <a:t> </a:t>
            </a:r>
            <a:r>
              <a:rPr lang="hu-HU" sz="1900" dirty="0" err="1"/>
              <a:t>asks</a:t>
            </a:r>
            <a:r>
              <a:rPr lang="hu-HU" sz="1900" dirty="0"/>
              <a:t> </a:t>
            </a:r>
            <a:r>
              <a:rPr lang="hu-HU" sz="1900" dirty="0" err="1"/>
              <a:t>everyone</a:t>
            </a:r>
            <a:r>
              <a:rPr lang="hu-HU" sz="1900" dirty="0"/>
              <a:t> </a:t>
            </a:r>
            <a:r>
              <a:rPr lang="hu-HU" sz="1900" dirty="0" err="1"/>
              <a:t>to</a:t>
            </a:r>
            <a:r>
              <a:rPr lang="hu-HU" sz="1900" dirty="0"/>
              <a:t> </a:t>
            </a:r>
            <a:r>
              <a:rPr lang="hu-HU" sz="1900" dirty="0" err="1"/>
              <a:t>leave</a:t>
            </a:r>
            <a:r>
              <a:rPr lang="hu-HU" sz="1900" dirty="0"/>
              <a:t> the </a:t>
            </a:r>
            <a:r>
              <a:rPr lang="hu-HU" sz="1900" dirty="0" err="1"/>
              <a:t>room</a:t>
            </a:r>
            <a:r>
              <a:rPr lang="hu-HU" sz="1900" dirty="0"/>
              <a:t> </a:t>
            </a:r>
            <a:r>
              <a:rPr lang="hu-HU" sz="1900" dirty="0" err="1"/>
              <a:t>for</a:t>
            </a:r>
            <a:r>
              <a:rPr lang="hu-HU" sz="1900" dirty="0"/>
              <a:t> 5-10 </a:t>
            </a:r>
            <a:r>
              <a:rPr lang="hu-HU" sz="1900" dirty="0" err="1"/>
              <a:t>minutes</a:t>
            </a:r>
            <a:r>
              <a:rPr lang="hu-HU" sz="1900" dirty="0"/>
              <a:t> </a:t>
            </a:r>
            <a:r>
              <a:rPr lang="hu-HU" sz="1900" dirty="0" err="1"/>
              <a:t>until</a:t>
            </a:r>
            <a:r>
              <a:rPr lang="hu-HU" sz="1900" dirty="0"/>
              <a:t> </a:t>
            </a:r>
            <a:r>
              <a:rPr lang="hu-HU" sz="1900" dirty="0" err="1"/>
              <a:t>they</a:t>
            </a:r>
            <a:r>
              <a:rPr lang="hu-HU" sz="1900" dirty="0"/>
              <a:t> </a:t>
            </a:r>
            <a:r>
              <a:rPr lang="hu-HU" sz="1900" dirty="0" err="1"/>
              <a:t>decide</a:t>
            </a:r>
            <a:r>
              <a:rPr lang="hu-HU" sz="1900" dirty="0"/>
              <a:t> the </a:t>
            </a:r>
            <a:r>
              <a:rPr lang="hu-HU" sz="1900" dirty="0" err="1"/>
              <a:t>final</a:t>
            </a:r>
            <a:r>
              <a:rPr lang="hu-HU" sz="1900" dirty="0"/>
              <a:t> </a:t>
            </a:r>
            <a:r>
              <a:rPr lang="hu-HU" sz="1900" dirty="0" err="1"/>
              <a:t>grades</a:t>
            </a:r>
            <a:r>
              <a:rPr lang="hu-HU" sz="1900" dirty="0"/>
              <a:t>.</a:t>
            </a:r>
            <a:endParaRPr lang="en-GB" sz="1900" dirty="0"/>
          </a:p>
          <a:p>
            <a:pPr algn="just">
              <a:spcBef>
                <a:spcPts val="1200"/>
              </a:spcBef>
              <a:spcAft>
                <a:spcPts val="600"/>
              </a:spcAft>
            </a:pPr>
            <a:r>
              <a:rPr lang="hu-HU" sz="1900" dirty="0"/>
              <a:t>8. </a:t>
            </a:r>
            <a:r>
              <a:rPr lang="en-GB" sz="1900" dirty="0"/>
              <a:t>The committee decides the final grades which are announced to the students</a:t>
            </a:r>
            <a:r>
              <a:rPr lang="hu-HU" sz="1900" dirty="0"/>
              <a:t> by the </a:t>
            </a:r>
            <a:r>
              <a:rPr lang="hu-HU" sz="1900" dirty="0" err="1"/>
              <a:t>Chair</a:t>
            </a:r>
            <a:r>
              <a:rPr lang="hu-HU" sz="1900" dirty="0"/>
              <a:t> of the </a:t>
            </a:r>
            <a:r>
              <a:rPr lang="hu-HU" sz="1900" dirty="0" err="1"/>
              <a:t>Committee</a:t>
            </a:r>
            <a:r>
              <a:rPr lang="en-GB" sz="1900" dirty="0"/>
              <a:t> at the very end of the examination session when </a:t>
            </a:r>
            <a:r>
              <a:rPr lang="hu-HU" sz="1900" dirty="0" err="1"/>
              <a:t>all</a:t>
            </a:r>
            <a:r>
              <a:rPr lang="hu-HU" sz="1900" dirty="0"/>
              <a:t> </a:t>
            </a:r>
            <a:r>
              <a:rPr lang="hu-HU" sz="1900" dirty="0" err="1"/>
              <a:t>students</a:t>
            </a:r>
            <a:r>
              <a:rPr lang="en-GB" sz="1900" dirty="0"/>
              <a:t> are called back to the examination room</a:t>
            </a:r>
            <a:r>
              <a:rPr lang="hu-HU" sz="1900" dirty="0"/>
              <a:t>. </a:t>
            </a:r>
            <a:r>
              <a:rPr lang="hu-HU" sz="1900" dirty="0" err="1"/>
              <a:t>If</a:t>
            </a:r>
            <a:r>
              <a:rPr lang="hu-HU" sz="1900" dirty="0"/>
              <a:t> </a:t>
            </a:r>
            <a:r>
              <a:rPr lang="hu-HU" sz="1900" dirty="0" err="1"/>
              <a:t>you</a:t>
            </a:r>
            <a:r>
              <a:rPr lang="hu-HU" sz="1900" dirty="0"/>
              <a:t> </a:t>
            </a:r>
            <a:r>
              <a:rPr lang="hu-HU" sz="1900" dirty="0" err="1"/>
              <a:t>do</a:t>
            </a:r>
            <a:r>
              <a:rPr lang="hu-HU" sz="1900" dirty="0"/>
              <a:t> </a:t>
            </a:r>
            <a:r>
              <a:rPr lang="hu-HU" sz="1900" dirty="0" err="1"/>
              <a:t>not</a:t>
            </a:r>
            <a:r>
              <a:rPr lang="hu-HU" sz="1900" dirty="0"/>
              <a:t> </a:t>
            </a:r>
            <a:r>
              <a:rPr lang="hu-HU" sz="1900" dirty="0" err="1"/>
              <a:t>wish</a:t>
            </a:r>
            <a:r>
              <a:rPr lang="hu-HU" sz="1900" dirty="0"/>
              <a:t> </a:t>
            </a:r>
            <a:r>
              <a:rPr lang="hu-HU" sz="1900" dirty="0" err="1"/>
              <a:t>your</a:t>
            </a:r>
            <a:r>
              <a:rPr lang="hu-HU" sz="1900" dirty="0"/>
              <a:t> </a:t>
            </a:r>
            <a:r>
              <a:rPr lang="hu-HU" sz="1900" dirty="0" err="1"/>
              <a:t>final</a:t>
            </a:r>
            <a:r>
              <a:rPr lang="hu-HU" sz="1900" dirty="0"/>
              <a:t> </a:t>
            </a:r>
            <a:r>
              <a:rPr lang="hu-HU" sz="1900" dirty="0" err="1"/>
              <a:t>grade</a:t>
            </a:r>
            <a:r>
              <a:rPr lang="hu-HU" sz="1900" dirty="0"/>
              <a:t> </a:t>
            </a:r>
            <a:r>
              <a:rPr lang="hu-HU" sz="1900" dirty="0" err="1"/>
              <a:t>to</a:t>
            </a:r>
            <a:r>
              <a:rPr lang="hu-HU" sz="1900" dirty="0"/>
              <a:t> be </a:t>
            </a:r>
            <a:r>
              <a:rPr lang="hu-HU" sz="1900" dirty="0" err="1"/>
              <a:t>announced</a:t>
            </a:r>
            <a:r>
              <a:rPr lang="hu-HU" sz="1900" dirty="0"/>
              <a:t> </a:t>
            </a:r>
            <a:r>
              <a:rPr lang="hu-HU" sz="1900" dirty="0" err="1"/>
              <a:t>publicly</a:t>
            </a:r>
            <a:r>
              <a:rPr lang="hu-HU" sz="1900" dirty="0"/>
              <a:t> in front of the </a:t>
            </a:r>
            <a:r>
              <a:rPr lang="hu-HU" sz="1900" dirty="0" err="1"/>
              <a:t>others</a:t>
            </a:r>
            <a:r>
              <a:rPr lang="hu-HU" sz="1900" dirty="0"/>
              <a:t>, </a:t>
            </a:r>
            <a:r>
              <a:rPr lang="hu-HU" sz="1900" dirty="0" err="1"/>
              <a:t>you</a:t>
            </a:r>
            <a:r>
              <a:rPr lang="hu-HU" sz="1900" dirty="0"/>
              <a:t> </a:t>
            </a:r>
            <a:r>
              <a:rPr lang="hu-HU" sz="1900" dirty="0" err="1"/>
              <a:t>can</a:t>
            </a:r>
            <a:r>
              <a:rPr lang="hu-HU" sz="1900" dirty="0"/>
              <a:t> </a:t>
            </a:r>
            <a:r>
              <a:rPr lang="hu-HU" sz="1900" dirty="0" err="1"/>
              <a:t>ask</a:t>
            </a:r>
            <a:r>
              <a:rPr lang="hu-HU" sz="1900" dirty="0"/>
              <a:t> the </a:t>
            </a:r>
            <a:r>
              <a:rPr lang="hu-HU" sz="1900" dirty="0" err="1"/>
              <a:t>committe</a:t>
            </a:r>
            <a:r>
              <a:rPr lang="hu-HU" sz="1900" dirty="0"/>
              <a:t> </a:t>
            </a:r>
            <a:r>
              <a:rPr lang="hu-HU" sz="1900" dirty="0" err="1"/>
              <a:t>to</a:t>
            </a:r>
            <a:r>
              <a:rPr lang="hu-HU" sz="1900" dirty="0"/>
              <a:t> </a:t>
            </a:r>
            <a:r>
              <a:rPr lang="hu-HU" sz="1900" dirty="0" err="1"/>
              <a:t>tell</a:t>
            </a:r>
            <a:r>
              <a:rPr lang="hu-HU" sz="1900" dirty="0"/>
              <a:t> </a:t>
            </a:r>
            <a:r>
              <a:rPr lang="hu-HU" sz="1900" dirty="0" err="1"/>
              <a:t>it</a:t>
            </a:r>
            <a:r>
              <a:rPr lang="hu-HU" sz="1900" dirty="0"/>
              <a:t> </a:t>
            </a:r>
            <a:r>
              <a:rPr lang="hu-HU" sz="1900" dirty="0" err="1"/>
              <a:t>to</a:t>
            </a:r>
            <a:r>
              <a:rPr lang="hu-HU" sz="1900" dirty="0"/>
              <a:t> </a:t>
            </a:r>
            <a:r>
              <a:rPr lang="hu-HU" sz="1900" dirty="0" err="1"/>
              <a:t>you</a:t>
            </a:r>
            <a:r>
              <a:rPr lang="hu-HU" sz="1900" dirty="0"/>
              <a:t> </a:t>
            </a:r>
            <a:r>
              <a:rPr lang="hu-HU" sz="1900" dirty="0" err="1"/>
              <a:t>separately</a:t>
            </a:r>
            <a:r>
              <a:rPr lang="hu-HU" sz="1900" dirty="0"/>
              <a:t>.</a:t>
            </a:r>
            <a:endParaRPr lang="en-GB" sz="1900" dirty="0"/>
          </a:p>
          <a:p>
            <a:endParaRPr lang="hu-HU" dirty="0"/>
          </a:p>
          <a:p>
            <a:pPr marL="342900" indent="-342900">
              <a:buAutoNum type="arabicPeriod"/>
            </a:pPr>
            <a:endParaRPr lang="hu-HU" dirty="0"/>
          </a:p>
          <a:p>
            <a:endParaRPr lang="hu-HU" dirty="0"/>
          </a:p>
          <a:p>
            <a:endParaRPr lang="en-GB" dirty="0"/>
          </a:p>
          <a:p>
            <a:endParaRPr lang="hu-HU" dirty="0"/>
          </a:p>
        </p:txBody>
      </p:sp>
    </p:spTree>
    <p:extLst>
      <p:ext uri="{BB962C8B-B14F-4D97-AF65-F5344CB8AC3E}">
        <p14:creationId xmlns:p14="http://schemas.microsoft.com/office/powerpoint/2010/main" val="2155923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F047A-40B1-4E46-80BD-4C0081F89145}"/>
              </a:ext>
            </a:extLst>
          </p:cNvPr>
          <p:cNvSpPr>
            <a:spLocks noGrp="1"/>
          </p:cNvSpPr>
          <p:nvPr>
            <p:ph type="title"/>
          </p:nvPr>
        </p:nvSpPr>
        <p:spPr>
          <a:xfrm>
            <a:off x="838200" y="1305229"/>
            <a:ext cx="10515600" cy="1247328"/>
          </a:xfrm>
        </p:spPr>
        <p:txBody>
          <a:bodyPr>
            <a:noAutofit/>
          </a:bodyPr>
          <a:lstStyle/>
          <a:p>
            <a:pPr algn="ctr"/>
            <a:br>
              <a:rPr lang="hu-HU" sz="4000" dirty="0"/>
            </a:br>
            <a:r>
              <a:rPr lang="hu-HU" sz="4000" b="1" dirty="0" err="1"/>
              <a:t>Title</a:t>
            </a:r>
            <a:r>
              <a:rPr lang="hu-HU" sz="4000" b="1" dirty="0"/>
              <a:t> of </a:t>
            </a:r>
            <a:r>
              <a:rPr lang="hu-HU" sz="4000" b="1" dirty="0" err="1"/>
              <a:t>Thesis</a:t>
            </a:r>
            <a:endParaRPr lang="en-US" sz="4000" b="1" dirty="0"/>
          </a:p>
        </p:txBody>
      </p:sp>
      <p:sp>
        <p:nvSpPr>
          <p:cNvPr id="3" name="Title 1">
            <a:extLst>
              <a:ext uri="{FF2B5EF4-FFF2-40B4-BE49-F238E27FC236}">
                <a16:creationId xmlns:a16="http://schemas.microsoft.com/office/drawing/2014/main" id="{1FFA8489-1842-495E-B119-FC4CEF52BD2A}"/>
              </a:ext>
            </a:extLst>
          </p:cNvPr>
          <p:cNvSpPr txBox="1">
            <a:spLocks/>
          </p:cNvSpPr>
          <p:nvPr/>
        </p:nvSpPr>
        <p:spPr>
          <a:xfrm>
            <a:off x="838200" y="3404603"/>
            <a:ext cx="10515600" cy="12473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14000"/>
              </a:lnSpc>
            </a:pPr>
            <a:r>
              <a:rPr lang="en-GB" sz="2000" noProof="0" dirty="0">
                <a:solidFill>
                  <a:schemeClr val="tx1"/>
                </a:solidFill>
                <a:latin typeface="+mn-lt"/>
              </a:rPr>
              <a:t>Student’s Name:</a:t>
            </a:r>
          </a:p>
          <a:p>
            <a:pPr algn="ctr">
              <a:lnSpc>
                <a:spcPct val="114000"/>
              </a:lnSpc>
            </a:pPr>
            <a:r>
              <a:rPr lang="en-GB" sz="2000" noProof="0" dirty="0">
                <a:solidFill>
                  <a:schemeClr val="tx1"/>
                </a:solidFill>
                <a:latin typeface="+mn-lt"/>
              </a:rPr>
              <a:t>Neptun ID:</a:t>
            </a:r>
          </a:p>
          <a:p>
            <a:endParaRPr lang="en-GB" sz="2000" noProof="0" dirty="0">
              <a:solidFill>
                <a:schemeClr val="tx1"/>
              </a:solidFill>
              <a:latin typeface="+mn-lt"/>
            </a:endParaRPr>
          </a:p>
          <a:p>
            <a:pPr algn="ctr"/>
            <a:r>
              <a:rPr lang="en-GB" sz="2000" noProof="0" dirty="0">
                <a:solidFill>
                  <a:schemeClr val="tx1"/>
                </a:solidFill>
                <a:latin typeface="+mn-lt"/>
              </a:rPr>
              <a:t>Name of the consultant:</a:t>
            </a:r>
          </a:p>
        </p:txBody>
      </p:sp>
      <p:sp>
        <p:nvSpPr>
          <p:cNvPr id="4" name="Title 1">
            <a:extLst>
              <a:ext uri="{FF2B5EF4-FFF2-40B4-BE49-F238E27FC236}">
                <a16:creationId xmlns:a16="http://schemas.microsoft.com/office/drawing/2014/main" id="{7BCC8090-158F-4DE6-9E1F-5FD359C050B8}"/>
              </a:ext>
            </a:extLst>
          </p:cNvPr>
          <p:cNvSpPr txBox="1">
            <a:spLocks/>
          </p:cNvSpPr>
          <p:nvPr/>
        </p:nvSpPr>
        <p:spPr>
          <a:xfrm>
            <a:off x="838200" y="5344128"/>
            <a:ext cx="10515600" cy="9028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hu-HU" sz="2000" b="1" dirty="0">
                <a:solidFill>
                  <a:schemeClr val="tx1"/>
                </a:solidFill>
                <a:latin typeface="+mn-lt"/>
              </a:rPr>
              <a:t>Budapest, 2026</a:t>
            </a:r>
          </a:p>
          <a:p>
            <a:pPr algn="ctr"/>
            <a:r>
              <a:rPr lang="hu-HU" sz="2000" dirty="0">
                <a:solidFill>
                  <a:schemeClr val="tx1"/>
                </a:solidFill>
                <a:latin typeface="+mn-lt"/>
              </a:rPr>
              <a:t>Óbuda University, Keleti Károly Faculty of Business and Management</a:t>
            </a:r>
            <a:br>
              <a:rPr lang="hu-HU" sz="2000" dirty="0">
                <a:solidFill>
                  <a:schemeClr val="tx1"/>
                </a:solidFill>
                <a:latin typeface="+mn-lt"/>
              </a:rPr>
            </a:br>
            <a:r>
              <a:rPr lang="hu-HU" sz="2000" dirty="0">
                <a:solidFill>
                  <a:schemeClr val="tx1"/>
                </a:solidFill>
                <a:latin typeface="+mn-lt"/>
              </a:rPr>
              <a:t>Major: </a:t>
            </a:r>
          </a:p>
        </p:txBody>
      </p:sp>
      <p:sp>
        <p:nvSpPr>
          <p:cNvPr id="5" name="Cím 1">
            <a:extLst>
              <a:ext uri="{FF2B5EF4-FFF2-40B4-BE49-F238E27FC236}">
                <a16:creationId xmlns:a16="http://schemas.microsoft.com/office/drawing/2014/main" id="{2F97FAE3-35E0-EE74-B79D-72EBD4F1690B}"/>
              </a:ext>
            </a:extLst>
          </p:cNvPr>
          <p:cNvSpPr txBox="1">
            <a:spLocks/>
          </p:cNvSpPr>
          <p:nvPr/>
        </p:nvSpPr>
        <p:spPr>
          <a:xfrm>
            <a:off x="1589893" y="394425"/>
            <a:ext cx="9763907" cy="15344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noProof="0" dirty="0"/>
              <a:t>Thesis Defense Presentation Template</a:t>
            </a:r>
          </a:p>
          <a:p>
            <a:pPr algn="ctr"/>
            <a:r>
              <a:rPr lang="hu-HU" sz="3200" dirty="0">
                <a:hlinkClick r:id="rId2">
                  <a:extLst>
                    <a:ext uri="{A12FA001-AC4F-418D-AE19-62706E023703}">
                      <ahyp:hlinkClr xmlns:ahyp="http://schemas.microsoft.com/office/drawing/2018/hyperlinkcolor" val="tx"/>
                    </a:ext>
                  </a:extLst>
                </a:hlinkClick>
              </a:rPr>
              <a:t>(</a:t>
            </a:r>
            <a:r>
              <a:rPr lang="hu-HU" sz="3200" dirty="0">
                <a:solidFill>
                  <a:srgbClr val="467886"/>
                </a:solidFill>
                <a:hlinkClick r:id="rId2">
                  <a:extLst>
                    <a:ext uri="{A12FA001-AC4F-418D-AE19-62706E023703}">
                      <ahyp:hlinkClr xmlns:ahyp="http://schemas.microsoft.com/office/drawing/2018/hyperlinkcolor" val="tx"/>
                    </a:ext>
                  </a:extLst>
                </a:hlinkClick>
              </a:rPr>
              <a:t>https://share.google/c9aQwcJDQ3Qat0t5J</a:t>
            </a:r>
            <a:r>
              <a:rPr lang="hu-HU" sz="3200" dirty="0"/>
              <a:t>)</a:t>
            </a:r>
          </a:p>
          <a:p>
            <a:pPr algn="ctr"/>
            <a:endParaRPr lang="en-GB" b="1" dirty="0"/>
          </a:p>
        </p:txBody>
      </p:sp>
    </p:spTree>
    <p:extLst>
      <p:ext uri="{BB962C8B-B14F-4D97-AF65-F5344CB8AC3E}">
        <p14:creationId xmlns:p14="http://schemas.microsoft.com/office/powerpoint/2010/main" val="3572386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zövegdoboz 12">
            <a:extLst>
              <a:ext uri="{FF2B5EF4-FFF2-40B4-BE49-F238E27FC236}">
                <a16:creationId xmlns:a16="http://schemas.microsoft.com/office/drawing/2014/main" id="{1542CB1B-9581-43DE-ADC8-CB198FD53565}"/>
              </a:ext>
            </a:extLst>
          </p:cNvPr>
          <p:cNvSpPr txBox="1"/>
          <p:nvPr/>
        </p:nvSpPr>
        <p:spPr>
          <a:xfrm>
            <a:off x="344726" y="6221960"/>
            <a:ext cx="2022798" cy="369332"/>
          </a:xfrm>
          <a:prstGeom prst="rect">
            <a:avLst/>
          </a:prstGeom>
          <a:noFill/>
        </p:spPr>
        <p:txBody>
          <a:bodyPr wrap="none" rtlCol="0">
            <a:spAutoFit/>
          </a:bodyPr>
          <a:lstStyle/>
          <a:p>
            <a:r>
              <a:rPr lang="hu-HU" dirty="0" err="1"/>
              <a:t>Source</a:t>
            </a:r>
            <a:r>
              <a:rPr lang="hu-HU" dirty="0"/>
              <a:t>: </a:t>
            </a:r>
            <a:r>
              <a:rPr lang="hu-HU" dirty="0" err="1"/>
              <a:t>own</a:t>
            </a:r>
            <a:r>
              <a:rPr lang="hu-HU" dirty="0"/>
              <a:t> </a:t>
            </a:r>
            <a:r>
              <a:rPr lang="hu-HU" dirty="0" err="1"/>
              <a:t>figure</a:t>
            </a:r>
            <a:endParaRPr lang="hu-HU" dirty="0"/>
          </a:p>
        </p:txBody>
      </p:sp>
      <p:sp>
        <p:nvSpPr>
          <p:cNvPr id="19" name="Lekerekített téglalap 12">
            <a:extLst>
              <a:ext uri="{FF2B5EF4-FFF2-40B4-BE49-F238E27FC236}">
                <a16:creationId xmlns:a16="http://schemas.microsoft.com/office/drawing/2014/main" id="{98C68755-84E4-49CA-9670-F213BA9CF05B}"/>
              </a:ext>
            </a:extLst>
          </p:cNvPr>
          <p:cNvSpPr/>
          <p:nvPr/>
        </p:nvSpPr>
        <p:spPr>
          <a:xfrm>
            <a:off x="5015880" y="12466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20" name="Lekerekített téglalap 18">
            <a:extLst>
              <a:ext uri="{FF2B5EF4-FFF2-40B4-BE49-F238E27FC236}">
                <a16:creationId xmlns:a16="http://schemas.microsoft.com/office/drawing/2014/main" id="{52B07FF4-1E6D-4991-B5A4-1B0457F74B9C}"/>
              </a:ext>
            </a:extLst>
          </p:cNvPr>
          <p:cNvSpPr/>
          <p:nvPr/>
        </p:nvSpPr>
        <p:spPr>
          <a:xfrm>
            <a:off x="5015880" y="2292953"/>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21" name="Lekerekített téglalap 19">
            <a:extLst>
              <a:ext uri="{FF2B5EF4-FFF2-40B4-BE49-F238E27FC236}">
                <a16:creationId xmlns:a16="http://schemas.microsoft.com/office/drawing/2014/main" id="{8BA674BB-FDAF-47BB-8A60-FFF266C629C2}"/>
              </a:ext>
            </a:extLst>
          </p:cNvPr>
          <p:cNvSpPr/>
          <p:nvPr/>
        </p:nvSpPr>
        <p:spPr>
          <a:xfrm>
            <a:off x="5015880" y="3373073"/>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22" name="Lekerekített téglalap 20">
            <a:extLst>
              <a:ext uri="{FF2B5EF4-FFF2-40B4-BE49-F238E27FC236}">
                <a16:creationId xmlns:a16="http://schemas.microsoft.com/office/drawing/2014/main" id="{D3DD44B8-9D15-4DD2-9C2B-91111273EEB6}"/>
              </a:ext>
            </a:extLst>
          </p:cNvPr>
          <p:cNvSpPr/>
          <p:nvPr/>
        </p:nvSpPr>
        <p:spPr>
          <a:xfrm>
            <a:off x="5015880" y="4453193"/>
            <a:ext cx="2160240" cy="873313"/>
          </a:xfrm>
          <a:prstGeom prst="roundRect">
            <a:avLst>
              <a:gd name="adj" fmla="val 8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Analysis</a:t>
            </a:r>
            <a:r>
              <a:rPr lang="hu-HU" sz="2000" dirty="0">
                <a:solidFill>
                  <a:schemeClr val="tx1"/>
                </a:solidFill>
              </a:rPr>
              <a:t> and </a:t>
            </a:r>
            <a:r>
              <a:rPr lang="hu-HU" sz="2000" dirty="0" err="1">
                <a:solidFill>
                  <a:schemeClr val="tx1"/>
                </a:solidFill>
              </a:rPr>
              <a:t>results</a:t>
            </a:r>
            <a:endParaRPr lang="hu-HU" sz="2000" dirty="0">
              <a:solidFill>
                <a:schemeClr val="tx1"/>
              </a:solidFill>
            </a:endParaRPr>
          </a:p>
        </p:txBody>
      </p:sp>
      <p:sp>
        <p:nvSpPr>
          <p:cNvPr id="23" name="Lekerekített téglalap 21">
            <a:extLst>
              <a:ext uri="{FF2B5EF4-FFF2-40B4-BE49-F238E27FC236}">
                <a16:creationId xmlns:a16="http://schemas.microsoft.com/office/drawing/2014/main" id="{05915337-38B6-45FF-89F8-84D2A7B87978}"/>
              </a:ext>
            </a:extLst>
          </p:cNvPr>
          <p:cNvSpPr/>
          <p:nvPr/>
        </p:nvSpPr>
        <p:spPr>
          <a:xfrm>
            <a:off x="5015880" y="5533313"/>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sp>
        <p:nvSpPr>
          <p:cNvPr id="24" name="Text Placeholder 1">
            <a:extLst>
              <a:ext uri="{FF2B5EF4-FFF2-40B4-BE49-F238E27FC236}">
                <a16:creationId xmlns:a16="http://schemas.microsoft.com/office/drawing/2014/main" id="{227D00BA-D4BD-402B-9E1F-98515E604BAC}"/>
              </a:ext>
            </a:extLst>
          </p:cNvPr>
          <p:cNvSpPr txBox="1">
            <a:spLocks/>
          </p:cNvSpPr>
          <p:nvPr/>
        </p:nvSpPr>
        <p:spPr>
          <a:xfrm>
            <a:off x="192326" y="2985817"/>
            <a:ext cx="5157787"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noProof="0" dirty="0">
                <a:solidFill>
                  <a:schemeClr val="tx1"/>
                </a:solidFill>
              </a:rPr>
              <a:t>Structure of the presentation</a:t>
            </a:r>
          </a:p>
        </p:txBody>
      </p:sp>
    </p:spTree>
    <p:extLst>
      <p:ext uri="{BB962C8B-B14F-4D97-AF65-F5344CB8AC3E}">
        <p14:creationId xmlns:p14="http://schemas.microsoft.com/office/powerpoint/2010/main" val="1866195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1659468" y="196728"/>
            <a:ext cx="9663852" cy="823912"/>
          </a:xfrm>
        </p:spPr>
        <p:txBody>
          <a:bodyPr>
            <a:noAutofit/>
          </a:bodyPr>
          <a:lstStyle/>
          <a:p>
            <a:pPr algn="ctr"/>
            <a:r>
              <a:rPr lang="en-GB" sz="3600" b="1" noProof="0" dirty="0">
                <a:solidFill>
                  <a:schemeClr val="tx1"/>
                </a:solidFill>
                <a:latin typeface="+mn-lt"/>
              </a:rPr>
              <a:t>Objectives, Problem </a:t>
            </a:r>
            <a:r>
              <a:rPr lang="hu-HU" sz="3600" b="1" noProof="0" dirty="0">
                <a:solidFill>
                  <a:schemeClr val="tx1"/>
                </a:solidFill>
                <a:latin typeface="+mn-lt"/>
              </a:rPr>
              <a:t>I</a:t>
            </a:r>
            <a:r>
              <a:rPr lang="en-GB" sz="3600" b="1" noProof="0" dirty="0">
                <a:solidFill>
                  <a:schemeClr val="tx1"/>
                </a:solidFill>
                <a:latin typeface="+mn-lt"/>
              </a:rPr>
              <a:t>dentification</a:t>
            </a:r>
          </a:p>
        </p:txBody>
      </p:sp>
      <p:sp>
        <p:nvSpPr>
          <p:cNvPr id="20" name="Content Placeholder 4">
            <a:extLst>
              <a:ext uri="{FF2B5EF4-FFF2-40B4-BE49-F238E27FC236}">
                <a16:creationId xmlns:a16="http://schemas.microsoft.com/office/drawing/2014/main" id="{FD6400AE-B3E1-4805-B71B-2BD70F3DF1F3}"/>
              </a:ext>
            </a:extLst>
          </p:cNvPr>
          <p:cNvSpPr txBox="1">
            <a:spLocks/>
          </p:cNvSpPr>
          <p:nvPr/>
        </p:nvSpPr>
        <p:spPr>
          <a:xfrm>
            <a:off x="3246120" y="1796592"/>
            <a:ext cx="8077200" cy="368458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000" dirty="0">
                <a:solidFill>
                  <a:schemeClr val="tx1"/>
                </a:solidFill>
                <a:latin typeface="+mn-lt"/>
                <a:ea typeface="Open Sans Light"/>
                <a:cs typeface="Open Sans Light"/>
              </a:rPr>
              <a:t>The main objective</a:t>
            </a:r>
            <a:r>
              <a:rPr lang="hu-HU" sz="2000" dirty="0">
                <a:solidFill>
                  <a:schemeClr val="tx1"/>
                </a:solidFill>
                <a:latin typeface="+mn-lt"/>
                <a:ea typeface="Open Sans Light"/>
                <a:cs typeface="Open Sans Light"/>
              </a:rPr>
              <a:t>s</a:t>
            </a:r>
            <a:r>
              <a:rPr lang="en-US" sz="2000" dirty="0">
                <a:solidFill>
                  <a:schemeClr val="tx1"/>
                </a:solidFill>
                <a:latin typeface="+mn-lt"/>
                <a:ea typeface="Open Sans Light"/>
                <a:cs typeface="Open Sans Light"/>
              </a:rPr>
              <a:t> of the thesis stated in 1-2 sentences. </a:t>
            </a:r>
            <a:endParaRPr lang="en-US" sz="2000" dirty="0">
              <a:solidFill>
                <a:schemeClr val="tx1"/>
              </a:solidFill>
              <a:latin typeface="+mn-lt"/>
              <a:ea typeface="Open Sans Light" panose="020B0606030504020204" pitchFamily="34" charset="0"/>
              <a:cs typeface="Open Sans Light" panose="020B0606030504020204" pitchFamily="34" charset="0"/>
            </a:endParaRPr>
          </a:p>
          <a:p>
            <a:pPr marL="0" indent="0" algn="just">
              <a:buFont typeface="Arial" panose="020B0604020202020204" pitchFamily="34" charset="0"/>
              <a:buNone/>
            </a:pPr>
            <a:endParaRPr lang="en-US" sz="2000" dirty="0">
              <a:solidFill>
                <a:schemeClr val="tx1"/>
              </a:solidFill>
              <a:latin typeface="+mn-lt"/>
              <a:ea typeface="Open Sans Light" panose="020B0606030504020204" pitchFamily="34" charset="0"/>
              <a:cs typeface="Open Sans Light" panose="020B0606030504020204" pitchFamily="34" charset="0"/>
            </a:endParaRPr>
          </a:p>
          <a:p>
            <a:pPr marL="0" indent="0" algn="just">
              <a:lnSpc>
                <a:spcPct val="114000"/>
              </a:lnSpc>
              <a:buFont typeface="Arial" panose="020B0604020202020204" pitchFamily="34" charset="0"/>
              <a:buNone/>
            </a:pPr>
            <a:r>
              <a:rPr lang="en-US" sz="2000" dirty="0">
                <a:solidFill>
                  <a:schemeClr val="tx1"/>
                </a:solidFill>
                <a:latin typeface="+mn-lt"/>
                <a:ea typeface="Open Sans Light"/>
                <a:cs typeface="Open Sans Light"/>
              </a:rPr>
              <a:t>If there are </a:t>
            </a:r>
            <a:r>
              <a:rPr lang="en-US" sz="2000" dirty="0" err="1">
                <a:solidFill>
                  <a:schemeClr val="tx1"/>
                </a:solidFill>
                <a:latin typeface="+mn-lt"/>
                <a:ea typeface="Open Sans Light"/>
                <a:cs typeface="Open Sans Light"/>
              </a:rPr>
              <a:t>hypoth</a:t>
            </a:r>
            <a:r>
              <a:rPr lang="hu-HU" sz="2000" dirty="0">
                <a:solidFill>
                  <a:schemeClr val="tx1"/>
                </a:solidFill>
                <a:latin typeface="+mn-lt"/>
                <a:ea typeface="Open Sans Light"/>
                <a:cs typeface="Open Sans Light"/>
              </a:rPr>
              <a:t>e</a:t>
            </a:r>
            <a:r>
              <a:rPr lang="en-US" sz="2000" dirty="0" err="1">
                <a:solidFill>
                  <a:schemeClr val="tx1"/>
                </a:solidFill>
                <a:latin typeface="+mn-lt"/>
                <a:ea typeface="Open Sans Light"/>
                <a:cs typeface="Open Sans Light"/>
              </a:rPr>
              <a:t>ses</a:t>
            </a:r>
            <a:r>
              <a:rPr lang="en-US" sz="2000" dirty="0">
                <a:solidFill>
                  <a:schemeClr val="tx1"/>
                </a:solidFill>
                <a:latin typeface="+mn-lt"/>
                <a:ea typeface="Open Sans Light"/>
                <a:cs typeface="Open Sans Light"/>
              </a:rPr>
              <a:t>, state those as follows:</a:t>
            </a:r>
          </a:p>
          <a:p>
            <a:pPr marL="0" indent="0" algn="just">
              <a:lnSpc>
                <a:spcPct val="114000"/>
              </a:lnSpc>
              <a:buFont typeface="Arial" panose="020B0604020202020204" pitchFamily="34" charset="0"/>
              <a:buNone/>
            </a:pPr>
            <a:r>
              <a:rPr lang="en-US" sz="2000" dirty="0">
                <a:solidFill>
                  <a:schemeClr val="tx1"/>
                </a:solidFill>
                <a:latin typeface="+mn-lt"/>
                <a:ea typeface="Open Sans Light"/>
                <a:cs typeface="Open Sans Light"/>
              </a:rPr>
              <a:t>H1:</a:t>
            </a:r>
          </a:p>
          <a:p>
            <a:pPr marL="0" indent="0" algn="just">
              <a:lnSpc>
                <a:spcPct val="114000"/>
              </a:lnSpc>
              <a:buFont typeface="Arial" panose="020B0604020202020204" pitchFamily="34" charset="0"/>
              <a:buNone/>
            </a:pPr>
            <a:r>
              <a:rPr lang="en-US" sz="2000" dirty="0">
                <a:solidFill>
                  <a:schemeClr val="tx1"/>
                </a:solidFill>
                <a:latin typeface="+mn-lt"/>
                <a:ea typeface="Open Sans Light"/>
                <a:cs typeface="Open Sans Light"/>
              </a:rPr>
              <a:t>H2:</a:t>
            </a:r>
          </a:p>
          <a:p>
            <a:pPr algn="just"/>
            <a:endParaRPr lang="en-US" sz="1600" dirty="0">
              <a:latin typeface="+mn-lt"/>
              <a:ea typeface="Open Sans Light" panose="020B0606030504020204" pitchFamily="34" charset="0"/>
              <a:cs typeface="Open Sans Light" panose="020B0606030504020204" pitchFamily="34" charset="0"/>
            </a:endParaRPr>
          </a:p>
        </p:txBody>
      </p:sp>
      <p:sp>
        <p:nvSpPr>
          <p:cNvPr id="9"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Objectives</a:t>
            </a:r>
            <a:r>
              <a:rPr lang="hu-HU" sz="2000" dirty="0">
                <a:solidFill>
                  <a:schemeClr val="bg1"/>
                </a:solidFill>
              </a:rPr>
              <a:t>, </a:t>
            </a:r>
            <a:r>
              <a:rPr lang="hu-HU" sz="2000" dirty="0" err="1">
                <a:solidFill>
                  <a:schemeClr val="bg1"/>
                </a:solidFill>
              </a:rPr>
              <a:t>Aims</a:t>
            </a:r>
            <a:endParaRPr lang="hu-HU" sz="2000" dirty="0">
              <a:solidFill>
                <a:schemeClr val="bg1"/>
              </a:solidFill>
            </a:endParaRPr>
          </a:p>
        </p:txBody>
      </p:sp>
      <p:sp>
        <p:nvSpPr>
          <p:cNvPr id="10"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1"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12"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Analysis</a:t>
            </a:r>
            <a:r>
              <a:rPr lang="hu-HU" sz="2000" dirty="0">
                <a:solidFill>
                  <a:schemeClr val="tx1"/>
                </a:solidFill>
              </a:rPr>
              <a:t> and </a:t>
            </a:r>
            <a:r>
              <a:rPr lang="hu-HU" sz="2000" dirty="0" err="1">
                <a:solidFill>
                  <a:schemeClr val="tx1"/>
                </a:solidFill>
              </a:rPr>
              <a:t>results</a:t>
            </a:r>
            <a:endParaRPr lang="hu-HU" sz="2000" dirty="0">
              <a:solidFill>
                <a:schemeClr val="tx1"/>
              </a:solidFill>
            </a:endParaRPr>
          </a:p>
        </p:txBody>
      </p:sp>
      <p:sp>
        <p:nvSpPr>
          <p:cNvPr id="13"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spTree>
    <p:extLst>
      <p:ext uri="{BB962C8B-B14F-4D97-AF65-F5344CB8AC3E}">
        <p14:creationId xmlns:p14="http://schemas.microsoft.com/office/powerpoint/2010/main" val="1679474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1761068" y="0"/>
            <a:ext cx="9275818" cy="1063944"/>
          </a:xfrm>
        </p:spPr>
        <p:txBody>
          <a:bodyPr>
            <a:noAutofit/>
          </a:bodyPr>
          <a:lstStyle/>
          <a:p>
            <a:pPr algn="ctr"/>
            <a:r>
              <a:rPr lang="en-US" sz="3000" b="1" dirty="0">
                <a:solidFill>
                  <a:schemeClr val="tx1"/>
                </a:solidFill>
                <a:latin typeface="+mn-lt"/>
              </a:rPr>
              <a:t>Short </a:t>
            </a:r>
            <a:r>
              <a:rPr lang="hu-HU" sz="3000" b="1" dirty="0">
                <a:solidFill>
                  <a:schemeClr val="tx1"/>
                </a:solidFill>
                <a:latin typeface="+mn-lt"/>
              </a:rPr>
              <a:t>D</a:t>
            </a:r>
            <a:r>
              <a:rPr lang="en-US" sz="3000" b="1" dirty="0" err="1">
                <a:solidFill>
                  <a:schemeClr val="tx1"/>
                </a:solidFill>
                <a:latin typeface="+mn-lt"/>
              </a:rPr>
              <a:t>escription</a:t>
            </a:r>
            <a:r>
              <a:rPr lang="en-US" sz="3000" b="1" dirty="0">
                <a:solidFill>
                  <a:schemeClr val="tx1"/>
                </a:solidFill>
                <a:latin typeface="+mn-lt"/>
              </a:rPr>
              <a:t> of the </a:t>
            </a:r>
            <a:r>
              <a:rPr lang="hu-HU" sz="3000" b="1" dirty="0">
                <a:solidFill>
                  <a:schemeClr val="tx1"/>
                </a:solidFill>
                <a:latin typeface="+mn-lt"/>
              </a:rPr>
              <a:t>T</a:t>
            </a:r>
            <a:r>
              <a:rPr lang="en-US" sz="3000" b="1" dirty="0" err="1">
                <a:solidFill>
                  <a:schemeClr val="tx1"/>
                </a:solidFill>
                <a:latin typeface="+mn-lt"/>
              </a:rPr>
              <a:t>heoretical</a:t>
            </a:r>
            <a:r>
              <a:rPr lang="en-US" sz="3000" b="1" dirty="0">
                <a:solidFill>
                  <a:schemeClr val="tx1"/>
                </a:solidFill>
                <a:latin typeface="+mn-lt"/>
              </a:rPr>
              <a:t> </a:t>
            </a:r>
            <a:r>
              <a:rPr lang="hu-HU" sz="3000" b="1" dirty="0">
                <a:solidFill>
                  <a:schemeClr val="tx1"/>
                </a:solidFill>
                <a:latin typeface="+mn-lt"/>
              </a:rPr>
              <a:t>B</a:t>
            </a:r>
            <a:r>
              <a:rPr lang="en-US" sz="3000" b="1" dirty="0" err="1">
                <a:solidFill>
                  <a:schemeClr val="tx1"/>
                </a:solidFill>
                <a:latin typeface="+mn-lt"/>
              </a:rPr>
              <a:t>ackground</a:t>
            </a:r>
            <a:endParaRPr lang="en-US" sz="3000" b="1" dirty="0">
              <a:solidFill>
                <a:schemeClr val="tx1"/>
              </a:solidFill>
              <a:latin typeface="+mn-lt"/>
            </a:endParaRPr>
          </a:p>
        </p:txBody>
      </p:sp>
      <p:sp>
        <p:nvSpPr>
          <p:cNvPr id="20" name="Content Placeholder 4">
            <a:extLst>
              <a:ext uri="{FF2B5EF4-FFF2-40B4-BE49-F238E27FC236}">
                <a16:creationId xmlns:a16="http://schemas.microsoft.com/office/drawing/2014/main" id="{FD6400AE-B3E1-4805-B71B-2BD70F3DF1F3}"/>
              </a:ext>
            </a:extLst>
          </p:cNvPr>
          <p:cNvSpPr txBox="1">
            <a:spLocks/>
          </p:cNvSpPr>
          <p:nvPr/>
        </p:nvSpPr>
        <p:spPr>
          <a:xfrm>
            <a:off x="3246120" y="1796592"/>
            <a:ext cx="80772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US" sz="2000" dirty="0">
              <a:solidFill>
                <a:schemeClr val="tx1"/>
              </a:solidFill>
              <a:latin typeface="+mn-lt"/>
              <a:ea typeface="Open Sans Light" panose="020B0606030504020204" pitchFamily="34" charset="0"/>
              <a:cs typeface="Open Sans Light" panose="020B0606030504020204" pitchFamily="34" charset="0"/>
            </a:endParaRPr>
          </a:p>
          <a:p>
            <a:pPr algn="just">
              <a:lnSpc>
                <a:spcPct val="114000"/>
              </a:lnSpc>
              <a:buFont typeface="Wingdings" panose="05000000000000000000" pitchFamily="2" charset="2"/>
              <a:buChar char="§"/>
            </a:pPr>
            <a:r>
              <a:rPr lang="en-GB" sz="2000" noProof="0" dirty="0">
                <a:solidFill>
                  <a:schemeClr val="tx1"/>
                </a:solidFill>
                <a:latin typeface="+mn-lt"/>
                <a:ea typeface="Open Sans Light" panose="020B0606030504020204" pitchFamily="34" charset="0"/>
                <a:cs typeface="Open Sans Light" panose="020B0606030504020204" pitchFamily="34" charset="0"/>
              </a:rPr>
              <a:t>You do</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not</a:t>
            </a:r>
            <a:r>
              <a:rPr lang="en-GB" sz="2000" noProof="0" dirty="0">
                <a:solidFill>
                  <a:schemeClr val="tx1"/>
                </a:solidFill>
                <a:latin typeface="+mn-lt"/>
                <a:ea typeface="Open Sans Light" panose="020B0606030504020204" pitchFamily="34" charset="0"/>
                <a:cs typeface="Open Sans Light" panose="020B0606030504020204" pitchFamily="34" charset="0"/>
              </a:rPr>
              <a:t> have to describe concepts</a:t>
            </a:r>
            <a:r>
              <a:rPr lang="hu-HU" sz="2000" noProof="0" dirty="0">
                <a:solidFill>
                  <a:schemeClr val="tx1"/>
                </a:solidFill>
                <a:latin typeface="+mn-lt"/>
                <a:ea typeface="Open Sans Light" panose="020B0606030504020204" pitchFamily="34" charset="0"/>
                <a:cs typeface="Open Sans Light" panose="020B0606030504020204" pitchFamily="34" charset="0"/>
              </a:rPr>
              <a:t> and </a:t>
            </a:r>
            <a:r>
              <a:rPr lang="hu-HU" sz="2000" noProof="0" dirty="0" err="1">
                <a:solidFill>
                  <a:schemeClr val="tx1"/>
                </a:solidFill>
                <a:latin typeface="+mn-lt"/>
                <a:ea typeface="Open Sans Light" panose="020B0606030504020204" pitchFamily="34" charset="0"/>
                <a:cs typeface="Open Sans Light" panose="020B0606030504020204" pitchFamily="34" charset="0"/>
              </a:rPr>
              <a:t>theories</a:t>
            </a:r>
            <a:r>
              <a:rPr lang="hu-HU" sz="2000" noProof="0" dirty="0">
                <a:solidFill>
                  <a:schemeClr val="tx1"/>
                </a:solidFill>
                <a:latin typeface="+mn-lt"/>
                <a:ea typeface="Open Sans Light" panose="020B0606030504020204" pitchFamily="34" charset="0"/>
                <a:cs typeface="Open Sans Light" panose="020B0606030504020204" pitchFamily="34" charset="0"/>
              </a:rPr>
              <a:t> here in </a:t>
            </a:r>
            <a:r>
              <a:rPr lang="hu-HU" sz="2000" noProof="0" dirty="0" err="1">
                <a:solidFill>
                  <a:schemeClr val="tx1"/>
                </a:solidFill>
                <a:latin typeface="+mn-lt"/>
                <a:ea typeface="Open Sans Light" panose="020B0606030504020204" pitchFamily="34" charset="0"/>
                <a:cs typeface="Open Sans Light" panose="020B0606030504020204" pitchFamily="34" charset="0"/>
              </a:rPr>
              <a:t>detail</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unless</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these</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are</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absolutely</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vital</a:t>
            </a:r>
            <a:r>
              <a:rPr lang="hu-HU" sz="2000" dirty="0">
                <a:solidFill>
                  <a:schemeClr val="tx1"/>
                </a:solidFill>
                <a:latin typeface="+mn-lt"/>
                <a:ea typeface="Open Sans Light" panose="020B0606030504020204" pitchFamily="34" charset="0"/>
                <a:cs typeface="Open Sans Light" panose="020B0606030504020204" pitchFamily="34" charset="0"/>
              </a:rPr>
              <a:t>)</a:t>
            </a:r>
            <a:r>
              <a:rPr lang="hu-HU" sz="2000" noProof="0" dirty="0">
                <a:solidFill>
                  <a:schemeClr val="tx1"/>
                </a:solidFill>
                <a:latin typeface="+mn-lt"/>
                <a:ea typeface="Open Sans Light" panose="020B0606030504020204" pitchFamily="34" charset="0"/>
                <a:cs typeface="Open Sans Light" panose="020B0606030504020204" pitchFamily="34" charset="0"/>
              </a:rPr>
              <a:t> – </a:t>
            </a:r>
            <a:r>
              <a:rPr lang="hu-HU" sz="2000" b="1" noProof="0" dirty="0" err="1">
                <a:solidFill>
                  <a:schemeClr val="tx1"/>
                </a:solidFill>
                <a:latin typeface="+mn-lt"/>
                <a:ea typeface="Open Sans Light" panose="020B0606030504020204" pitchFamily="34" charset="0"/>
                <a:cs typeface="Open Sans Light" panose="020B0606030504020204" pitchFamily="34" charset="0"/>
              </a:rPr>
              <a:t>keep</a:t>
            </a:r>
            <a:r>
              <a:rPr lang="hu-HU" sz="2000" b="1" noProof="0" dirty="0">
                <a:solidFill>
                  <a:schemeClr val="tx1"/>
                </a:solidFill>
                <a:latin typeface="+mn-lt"/>
                <a:ea typeface="Open Sans Light" panose="020B0606030504020204" pitchFamily="34" charset="0"/>
                <a:cs typeface="Open Sans Light" panose="020B0606030504020204" pitchFamily="34" charset="0"/>
              </a:rPr>
              <a:t> </a:t>
            </a:r>
            <a:r>
              <a:rPr lang="hu-HU" sz="2000" b="1" noProof="0" dirty="0" err="1">
                <a:solidFill>
                  <a:schemeClr val="tx1"/>
                </a:solidFill>
                <a:latin typeface="+mn-lt"/>
                <a:ea typeface="Open Sans Light" panose="020B0606030504020204" pitchFamily="34" charset="0"/>
                <a:cs typeface="Open Sans Light" panose="020B0606030504020204" pitchFamily="34" charset="0"/>
              </a:rPr>
              <a:t>this</a:t>
            </a:r>
            <a:r>
              <a:rPr lang="hu-HU" sz="2000" b="1" noProof="0" dirty="0">
                <a:solidFill>
                  <a:schemeClr val="tx1"/>
                </a:solidFill>
                <a:latin typeface="+mn-lt"/>
                <a:ea typeface="Open Sans Light" panose="020B0606030504020204" pitchFamily="34" charset="0"/>
                <a:cs typeface="Open Sans Light" panose="020B0606030504020204" pitchFamily="34" charset="0"/>
              </a:rPr>
              <a:t> part </a:t>
            </a:r>
            <a:r>
              <a:rPr lang="hu-HU" sz="2000" b="1" noProof="0" dirty="0" err="1">
                <a:solidFill>
                  <a:schemeClr val="tx1"/>
                </a:solidFill>
                <a:latin typeface="+mn-lt"/>
                <a:ea typeface="Open Sans Light" panose="020B0606030504020204" pitchFamily="34" charset="0"/>
                <a:cs typeface="Open Sans Light" panose="020B0606030504020204" pitchFamily="34" charset="0"/>
              </a:rPr>
              <a:t>short</a:t>
            </a:r>
            <a:r>
              <a:rPr lang="hu-HU" sz="2000" b="1" noProof="0" dirty="0">
                <a:solidFill>
                  <a:schemeClr val="tx1"/>
                </a:solidFill>
                <a:latin typeface="+mn-lt"/>
                <a:ea typeface="Open Sans Light" panose="020B0606030504020204" pitchFamily="34" charset="0"/>
                <a:cs typeface="Open Sans Light" panose="020B0606030504020204" pitchFamily="34" charset="0"/>
              </a:rPr>
              <a:t> and </a:t>
            </a:r>
            <a:r>
              <a:rPr lang="hu-HU" sz="2000" b="1" noProof="0" dirty="0" err="1">
                <a:solidFill>
                  <a:schemeClr val="tx1"/>
                </a:solidFill>
                <a:latin typeface="+mn-lt"/>
                <a:ea typeface="Open Sans Light" panose="020B0606030504020204" pitchFamily="34" charset="0"/>
                <a:cs typeface="Open Sans Light" panose="020B0606030504020204" pitchFamily="34" charset="0"/>
              </a:rPr>
              <a:t>concise</a:t>
            </a:r>
            <a:r>
              <a:rPr lang="hu-HU" sz="2000" b="1" dirty="0">
                <a:solidFill>
                  <a:schemeClr val="tx1"/>
                </a:solidFill>
                <a:latin typeface="+mn-lt"/>
                <a:ea typeface="Open Sans Light" panose="020B0606030504020204" pitchFamily="34" charset="0"/>
                <a:cs typeface="Open Sans Light" panose="020B0606030504020204" pitchFamily="34" charset="0"/>
              </a:rPr>
              <a:t>!</a:t>
            </a:r>
            <a:r>
              <a:rPr lang="en-GB" sz="2000" b="1"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a:solidFill>
                  <a:schemeClr val="tx1"/>
                </a:solidFill>
                <a:latin typeface="+mn-lt"/>
                <a:ea typeface="Open Sans Light" panose="020B0606030504020204" pitchFamily="34" charset="0"/>
                <a:cs typeface="Open Sans Light" panose="020B0606030504020204" pitchFamily="34" charset="0"/>
              </a:rPr>
              <a:t>(</a:t>
            </a:r>
            <a:r>
              <a:rPr lang="hu-HU" sz="2000" noProof="0" dirty="0" err="1">
                <a:solidFill>
                  <a:schemeClr val="tx1"/>
                </a:solidFill>
                <a:latin typeface="+mn-lt"/>
                <a:ea typeface="Open Sans Light" panose="020B0606030504020204" pitchFamily="34" charset="0"/>
                <a:cs typeface="Open Sans Light" panose="020B0606030504020204" pitchFamily="34" charset="0"/>
              </a:rPr>
              <a:t>You</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might</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even</a:t>
            </a:r>
            <a:r>
              <a:rPr lang="hu-HU" sz="2000" noProof="0" dirty="0">
                <a:solidFill>
                  <a:schemeClr val="tx1"/>
                </a:solidFill>
                <a:latin typeface="+mn-lt"/>
                <a:ea typeface="Open Sans Light" panose="020B0606030504020204" pitchFamily="34" charset="0"/>
                <a:cs typeface="Open Sans Light" panose="020B0606030504020204" pitchFamily="34" charset="0"/>
              </a:rPr>
              <a:t> be </a:t>
            </a:r>
            <a:r>
              <a:rPr lang="hu-HU" sz="2000" noProof="0" dirty="0" err="1">
                <a:solidFill>
                  <a:schemeClr val="tx1"/>
                </a:solidFill>
                <a:latin typeface="+mn-lt"/>
                <a:ea typeface="Open Sans Light" panose="020B0606030504020204" pitchFamily="34" charset="0"/>
                <a:cs typeface="Open Sans Light" panose="020B0606030504020204" pitchFamily="34" charset="0"/>
              </a:rPr>
              <a:t>asked</a:t>
            </a:r>
            <a:r>
              <a:rPr lang="hu-HU" sz="2000" noProof="0" dirty="0">
                <a:solidFill>
                  <a:schemeClr val="tx1"/>
                </a:solidFill>
                <a:latin typeface="+mn-lt"/>
                <a:ea typeface="Open Sans Light" panose="020B0606030504020204" pitchFamily="34" charset="0"/>
                <a:cs typeface="Open Sans Light" panose="020B0606030504020204" pitchFamily="34" charset="0"/>
              </a:rPr>
              <a:t> by the </a:t>
            </a:r>
            <a:r>
              <a:rPr lang="hu-HU" sz="2000" noProof="0" dirty="0" err="1">
                <a:solidFill>
                  <a:schemeClr val="tx1"/>
                </a:solidFill>
                <a:latin typeface="+mn-lt"/>
                <a:ea typeface="Open Sans Light" panose="020B0606030504020204" pitchFamily="34" charset="0"/>
                <a:cs typeface="Open Sans Light" panose="020B0606030504020204" pitchFamily="34" charset="0"/>
              </a:rPr>
              <a:t>committee</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to</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skip</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this</a:t>
            </a:r>
            <a:r>
              <a:rPr lang="hu-HU" sz="2000" noProof="0" dirty="0">
                <a:solidFill>
                  <a:schemeClr val="tx1"/>
                </a:solidFill>
                <a:latin typeface="+mn-lt"/>
                <a:ea typeface="Open Sans Light" panose="020B0606030504020204" pitchFamily="34" charset="0"/>
                <a:cs typeface="Open Sans Light" panose="020B0606030504020204" pitchFamily="34" charset="0"/>
              </a:rPr>
              <a:t> part in </a:t>
            </a:r>
            <a:r>
              <a:rPr lang="hu-HU" sz="2000" noProof="0" dirty="0" err="1">
                <a:solidFill>
                  <a:schemeClr val="tx1"/>
                </a:solidFill>
                <a:latin typeface="+mn-lt"/>
                <a:ea typeface="Open Sans Light" panose="020B0606030504020204" pitchFamily="34" charset="0"/>
                <a:cs typeface="Open Sans Light" panose="020B0606030504020204" pitchFamily="34" charset="0"/>
              </a:rPr>
              <a:t>your</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presentation</a:t>
            </a:r>
            <a:r>
              <a:rPr lang="hu-HU" sz="2000" dirty="0">
                <a:solidFill>
                  <a:schemeClr val="tx1"/>
                </a:solidFill>
                <a:latin typeface="+mn-lt"/>
                <a:ea typeface="Open Sans Light" panose="020B0606030504020204" pitchFamily="34" charset="0"/>
                <a:cs typeface="Open Sans Light" panose="020B0606030504020204" pitchFamily="34" charset="0"/>
              </a:rPr>
              <a:t>.)</a:t>
            </a:r>
            <a:endParaRPr lang="hu-HU" sz="2000" noProof="0" dirty="0">
              <a:solidFill>
                <a:schemeClr val="tx1"/>
              </a:solidFill>
              <a:latin typeface="+mn-lt"/>
              <a:ea typeface="Open Sans Light" panose="020B0606030504020204" pitchFamily="34" charset="0"/>
              <a:cs typeface="Open Sans Light" panose="020B0606030504020204" pitchFamily="34" charset="0"/>
            </a:endParaRPr>
          </a:p>
          <a:p>
            <a:pPr algn="just">
              <a:lnSpc>
                <a:spcPct val="114000"/>
              </a:lnSpc>
              <a:buFont typeface="Wingdings" panose="05000000000000000000" pitchFamily="2" charset="2"/>
              <a:buChar char="§"/>
            </a:pPr>
            <a:r>
              <a:rPr lang="hu-HU" sz="2000" dirty="0">
                <a:solidFill>
                  <a:schemeClr val="tx1"/>
                </a:solidFill>
                <a:latin typeface="+mn-lt"/>
                <a:ea typeface="Open Sans Light" panose="020B0606030504020204" pitchFamily="34" charset="0"/>
                <a:cs typeface="Open Sans Light" panose="020B0606030504020204" pitchFamily="34" charset="0"/>
              </a:rPr>
              <a:t>F</a:t>
            </a:r>
            <a:r>
              <a:rPr lang="hu-HU" sz="2000" noProof="0" dirty="0" err="1">
                <a:solidFill>
                  <a:schemeClr val="tx1"/>
                </a:solidFill>
                <a:latin typeface="+mn-lt"/>
                <a:ea typeface="Open Sans Light" panose="020B0606030504020204" pitchFamily="34" charset="0"/>
                <a:cs typeface="Open Sans Light" panose="020B0606030504020204" pitchFamily="34" charset="0"/>
              </a:rPr>
              <a:t>ocus</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this</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short</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segment</a:t>
            </a:r>
            <a:r>
              <a:rPr lang="hu-HU" sz="2000" noProof="0" dirty="0">
                <a:solidFill>
                  <a:schemeClr val="tx1"/>
                </a:solidFill>
                <a:latin typeface="+mn-lt"/>
                <a:ea typeface="Open Sans Light" panose="020B0606030504020204" pitchFamily="34" charset="0"/>
                <a:cs typeface="Open Sans Light" panose="020B0606030504020204" pitchFamily="34" charset="0"/>
              </a:rPr>
              <a:t> of </a:t>
            </a:r>
            <a:r>
              <a:rPr lang="hu-HU" sz="2000" noProof="0" dirty="0" err="1">
                <a:solidFill>
                  <a:schemeClr val="tx1"/>
                </a:solidFill>
                <a:latin typeface="+mn-lt"/>
                <a:ea typeface="Open Sans Light" panose="020B0606030504020204" pitchFamily="34" charset="0"/>
                <a:cs typeface="Open Sans Light" panose="020B0606030504020204" pitchFamily="34" charset="0"/>
              </a:rPr>
              <a:t>your</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presentation</a:t>
            </a:r>
            <a:r>
              <a:rPr lang="hu-HU" sz="2000" noProof="0" dirty="0">
                <a:solidFill>
                  <a:schemeClr val="tx1"/>
                </a:solidFill>
                <a:latin typeface="+mn-lt"/>
                <a:ea typeface="Open Sans Light" panose="020B0606030504020204" pitchFamily="34" charset="0"/>
                <a:cs typeface="Open Sans Light" panose="020B0606030504020204" pitchFamily="34" charset="0"/>
              </a:rPr>
              <a:t> on </a:t>
            </a:r>
            <a:r>
              <a:rPr lang="hu-HU" sz="2000" noProof="0" dirty="0" err="1">
                <a:solidFill>
                  <a:schemeClr val="tx1"/>
                </a:solidFill>
                <a:latin typeface="+mn-lt"/>
                <a:ea typeface="Open Sans Light" panose="020B0606030504020204" pitchFamily="34" charset="0"/>
                <a:cs typeface="Open Sans Light" panose="020B0606030504020204" pitchFamily="34" charset="0"/>
              </a:rPr>
              <a:t>introducing</a:t>
            </a:r>
            <a:r>
              <a:rPr lang="hu-HU" sz="2000" noProof="0" dirty="0">
                <a:solidFill>
                  <a:schemeClr val="tx1"/>
                </a:solidFill>
                <a:latin typeface="+mn-lt"/>
                <a:ea typeface="Open Sans Light" panose="020B0606030504020204" pitchFamily="34" charset="0"/>
                <a:cs typeface="Open Sans Light" panose="020B0606030504020204" pitchFamily="34" charset="0"/>
              </a:rPr>
              <a:t> the main </a:t>
            </a:r>
            <a:r>
              <a:rPr lang="hu-HU" sz="2000" noProof="0" dirty="0" err="1">
                <a:solidFill>
                  <a:schemeClr val="tx1"/>
                </a:solidFill>
                <a:latin typeface="+mn-lt"/>
                <a:ea typeface="Open Sans Light" panose="020B0606030504020204" pitchFamily="34" charset="0"/>
                <a:cs typeface="Open Sans Light" panose="020B0606030504020204" pitchFamily="34" charset="0"/>
              </a:rPr>
              <a:t>academic</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sources</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you</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have</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used</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for</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your</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research</a:t>
            </a:r>
            <a:r>
              <a:rPr lang="hu-HU" sz="2000" noProof="0" dirty="0">
                <a:solidFill>
                  <a:schemeClr val="tx1"/>
                </a:solidFill>
                <a:latin typeface="+mn-lt"/>
                <a:ea typeface="Open Sans Light" panose="020B0606030504020204" pitchFamily="34" charset="0"/>
                <a:cs typeface="Open Sans Light" panose="020B0606030504020204" pitchFamily="34" charset="0"/>
              </a:rPr>
              <a:t> and on </a:t>
            </a:r>
            <a:r>
              <a:rPr lang="hu-HU" sz="2000" noProof="0" dirty="0" err="1">
                <a:solidFill>
                  <a:schemeClr val="tx1"/>
                </a:solidFill>
                <a:latin typeface="+mn-lt"/>
                <a:ea typeface="Open Sans Light" panose="020B0606030504020204" pitchFamily="34" charset="0"/>
                <a:cs typeface="Open Sans Light" panose="020B0606030504020204" pitchFamily="34" charset="0"/>
              </a:rPr>
              <a:t>identifying</a:t>
            </a:r>
            <a:r>
              <a:rPr lang="hu-HU" sz="2000" noProof="0" dirty="0">
                <a:solidFill>
                  <a:schemeClr val="tx1"/>
                </a:solidFill>
                <a:latin typeface="+mn-lt"/>
                <a:ea typeface="Open Sans Light" panose="020B0606030504020204" pitchFamily="34" charset="0"/>
                <a:cs typeface="Open Sans Light" panose="020B0606030504020204" pitchFamily="34" charset="0"/>
              </a:rPr>
              <a:t> the main </a:t>
            </a:r>
            <a:r>
              <a:rPr lang="hu-HU" sz="2000" noProof="0" dirty="0" err="1">
                <a:solidFill>
                  <a:schemeClr val="tx1"/>
                </a:solidFill>
                <a:latin typeface="+mn-lt"/>
                <a:ea typeface="Open Sans Light" panose="020B0606030504020204" pitchFamily="34" charset="0"/>
                <a:cs typeface="Open Sans Light" panose="020B0606030504020204" pitchFamily="34" charset="0"/>
              </a:rPr>
              <a:t>keywords</a:t>
            </a:r>
            <a:r>
              <a:rPr lang="hu-HU" sz="2000" noProof="0" dirty="0">
                <a:solidFill>
                  <a:schemeClr val="tx1"/>
                </a:solidFill>
                <a:latin typeface="+mn-lt"/>
                <a:ea typeface="Open Sans Light" panose="020B0606030504020204" pitchFamily="34" charset="0"/>
                <a:cs typeface="Open Sans Light" panose="020B0606030504020204" pitchFamily="34" charset="0"/>
              </a:rPr>
              <a:t> of </a:t>
            </a:r>
            <a:r>
              <a:rPr lang="hu-HU" sz="2000" noProof="0" dirty="0" err="1">
                <a:solidFill>
                  <a:schemeClr val="tx1"/>
                </a:solidFill>
                <a:latin typeface="+mn-lt"/>
                <a:ea typeface="Open Sans Light" panose="020B0606030504020204" pitchFamily="34" charset="0"/>
                <a:cs typeface="Open Sans Light" panose="020B0606030504020204" pitchFamily="34" charset="0"/>
              </a:rPr>
              <a:t>your</a:t>
            </a:r>
            <a:r>
              <a:rPr lang="hu-HU" sz="2000" noProof="0" dirty="0">
                <a:solidFill>
                  <a:schemeClr val="tx1"/>
                </a:solidFill>
                <a:latin typeface="+mn-lt"/>
                <a:ea typeface="Open Sans Light" panose="020B0606030504020204" pitchFamily="34" charset="0"/>
                <a:cs typeface="Open Sans Light" panose="020B0606030504020204" pitchFamily="34" charset="0"/>
              </a:rPr>
              <a:t> </a:t>
            </a:r>
            <a:r>
              <a:rPr lang="hu-HU" sz="2000" noProof="0" dirty="0" err="1">
                <a:solidFill>
                  <a:schemeClr val="tx1"/>
                </a:solidFill>
                <a:latin typeface="+mn-lt"/>
                <a:ea typeface="Open Sans Light" panose="020B0606030504020204" pitchFamily="34" charset="0"/>
                <a:cs typeface="Open Sans Light" panose="020B0606030504020204" pitchFamily="34" charset="0"/>
              </a:rPr>
              <a:t>work</a:t>
            </a:r>
            <a:r>
              <a:rPr lang="hu-HU" sz="2000" noProof="0" dirty="0">
                <a:solidFill>
                  <a:schemeClr val="tx1"/>
                </a:solidFill>
                <a:latin typeface="+mn-lt"/>
                <a:ea typeface="Open Sans Light" panose="020B0606030504020204" pitchFamily="34" charset="0"/>
                <a:cs typeface="Open Sans Light" panose="020B0606030504020204" pitchFamily="34" charset="0"/>
              </a:rPr>
              <a:t>.</a:t>
            </a:r>
            <a:endParaRPr lang="en-GB" sz="2000" noProof="0" dirty="0">
              <a:solidFill>
                <a:schemeClr val="tx1"/>
              </a:solidFill>
              <a:latin typeface="+mn-lt"/>
              <a:ea typeface="Open Sans Light" panose="020B0606030504020204" pitchFamily="34" charset="0"/>
              <a:cs typeface="Open Sans Light" panose="020B0606030504020204" pitchFamily="34" charset="0"/>
            </a:endParaRPr>
          </a:p>
        </p:txBody>
      </p:sp>
      <p:sp>
        <p:nvSpPr>
          <p:cNvPr id="9"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0"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Theoretical</a:t>
            </a:r>
            <a:r>
              <a:rPr lang="hu-HU" sz="2000" dirty="0">
                <a:solidFill>
                  <a:schemeClr val="bg1"/>
                </a:solidFill>
              </a:rPr>
              <a:t> </a:t>
            </a:r>
            <a:r>
              <a:rPr lang="hu-HU" sz="2000" dirty="0" err="1">
                <a:solidFill>
                  <a:schemeClr val="bg1"/>
                </a:solidFill>
              </a:rPr>
              <a:t>background</a:t>
            </a:r>
            <a:endParaRPr lang="hu-HU" sz="2000" dirty="0">
              <a:solidFill>
                <a:schemeClr val="bg1"/>
              </a:solidFill>
            </a:endParaRPr>
          </a:p>
        </p:txBody>
      </p:sp>
      <p:sp>
        <p:nvSpPr>
          <p:cNvPr id="11"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12"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Analysis</a:t>
            </a:r>
            <a:r>
              <a:rPr lang="hu-HU" sz="2000" dirty="0">
                <a:solidFill>
                  <a:schemeClr val="tx1"/>
                </a:solidFill>
              </a:rPr>
              <a:t> and </a:t>
            </a:r>
            <a:r>
              <a:rPr lang="hu-HU" sz="2000" dirty="0" err="1">
                <a:solidFill>
                  <a:schemeClr val="tx1"/>
                </a:solidFill>
              </a:rPr>
              <a:t>results</a:t>
            </a:r>
            <a:endParaRPr lang="hu-HU" sz="2000" dirty="0">
              <a:solidFill>
                <a:schemeClr val="tx1"/>
              </a:solidFill>
            </a:endParaRPr>
          </a:p>
        </p:txBody>
      </p:sp>
      <p:sp>
        <p:nvSpPr>
          <p:cNvPr id="13"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spTree>
    <p:extLst>
      <p:ext uri="{BB962C8B-B14F-4D97-AF65-F5344CB8AC3E}">
        <p14:creationId xmlns:p14="http://schemas.microsoft.com/office/powerpoint/2010/main" val="2305432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2851468" y="184039"/>
            <a:ext cx="5157787" cy="823912"/>
          </a:xfrm>
        </p:spPr>
        <p:txBody>
          <a:bodyPr>
            <a:normAutofit/>
          </a:bodyPr>
          <a:lstStyle/>
          <a:p>
            <a:pPr algn="ctr"/>
            <a:r>
              <a:rPr lang="en-GB" sz="3000" b="1" noProof="0" dirty="0">
                <a:solidFill>
                  <a:schemeClr val="tx1"/>
                </a:solidFill>
                <a:latin typeface="+mn-lt"/>
              </a:rPr>
              <a:t>Methodology</a:t>
            </a:r>
          </a:p>
        </p:txBody>
      </p:sp>
      <p:sp>
        <p:nvSpPr>
          <p:cNvPr id="20" name="Content Placeholder 4">
            <a:extLst>
              <a:ext uri="{FF2B5EF4-FFF2-40B4-BE49-F238E27FC236}">
                <a16:creationId xmlns:a16="http://schemas.microsoft.com/office/drawing/2014/main" id="{FD6400AE-B3E1-4805-B71B-2BD70F3DF1F3}"/>
              </a:ext>
            </a:extLst>
          </p:cNvPr>
          <p:cNvSpPr txBox="1">
            <a:spLocks/>
          </p:cNvSpPr>
          <p:nvPr/>
        </p:nvSpPr>
        <p:spPr>
          <a:xfrm>
            <a:off x="3246120" y="1796592"/>
            <a:ext cx="80772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solidFill>
                <a:latin typeface="+mn-lt"/>
              </a:rPr>
              <a:t>What did you examine?</a:t>
            </a:r>
          </a:p>
          <a:p>
            <a:r>
              <a:rPr lang="en-US" sz="2000" dirty="0">
                <a:solidFill>
                  <a:schemeClr val="tx1"/>
                </a:solidFill>
                <a:latin typeface="+mn-lt"/>
              </a:rPr>
              <a:t>What research methods did you use?</a:t>
            </a:r>
          </a:p>
          <a:p>
            <a:r>
              <a:rPr lang="en-US" sz="2000" dirty="0">
                <a:solidFill>
                  <a:schemeClr val="tx1"/>
                </a:solidFill>
                <a:latin typeface="+mn-lt"/>
              </a:rPr>
              <a:t>What was the sample size/who were the interviewees? </a:t>
            </a:r>
          </a:p>
          <a:p>
            <a:r>
              <a:rPr lang="en-US" sz="2000" dirty="0">
                <a:solidFill>
                  <a:schemeClr val="tx1"/>
                </a:solidFill>
                <a:latin typeface="+mn-lt"/>
              </a:rPr>
              <a:t>Why did you use this methodology?</a:t>
            </a:r>
          </a:p>
          <a:p>
            <a:r>
              <a:rPr lang="en-US" sz="2000" dirty="0">
                <a:solidFill>
                  <a:schemeClr val="tx1"/>
                </a:solidFill>
                <a:latin typeface="+mn-lt"/>
              </a:rPr>
              <a:t>What analytical </a:t>
            </a:r>
            <a:r>
              <a:rPr lang="hu-HU" sz="2000" dirty="0" err="1">
                <a:solidFill>
                  <a:schemeClr val="tx1"/>
                </a:solidFill>
                <a:latin typeface="+mn-lt"/>
              </a:rPr>
              <a:t>methods</a:t>
            </a:r>
            <a:r>
              <a:rPr lang="hu-HU" sz="2000" dirty="0">
                <a:solidFill>
                  <a:schemeClr val="tx1"/>
                </a:solidFill>
                <a:latin typeface="+mn-lt"/>
              </a:rPr>
              <a:t> </a:t>
            </a:r>
            <a:r>
              <a:rPr lang="hu-HU" sz="2000" dirty="0" err="1">
                <a:solidFill>
                  <a:schemeClr val="tx1"/>
                </a:solidFill>
                <a:latin typeface="+mn-lt"/>
              </a:rPr>
              <a:t>did</a:t>
            </a:r>
            <a:r>
              <a:rPr lang="hu-HU" sz="2000" dirty="0">
                <a:solidFill>
                  <a:schemeClr val="tx1"/>
                </a:solidFill>
                <a:latin typeface="+mn-lt"/>
              </a:rPr>
              <a:t> </a:t>
            </a:r>
            <a:r>
              <a:rPr lang="en-US" sz="2000" dirty="0">
                <a:solidFill>
                  <a:schemeClr val="tx1"/>
                </a:solidFill>
                <a:latin typeface="+mn-lt"/>
              </a:rPr>
              <a:t>you use?</a:t>
            </a:r>
          </a:p>
          <a:p>
            <a:r>
              <a:rPr lang="en-US" sz="2000" dirty="0">
                <a:solidFill>
                  <a:schemeClr val="tx1"/>
                </a:solidFill>
                <a:latin typeface="+mn-lt"/>
              </a:rPr>
              <a:t>Etc. </a:t>
            </a:r>
          </a:p>
          <a:p>
            <a:pPr algn="just"/>
            <a:endParaRPr lang="en-US" sz="2000" dirty="0">
              <a:solidFill>
                <a:schemeClr val="tx1"/>
              </a:solidFill>
              <a:latin typeface="+mn-lt"/>
              <a:ea typeface="Open Sans Light" panose="020B0606030504020204" pitchFamily="34" charset="0"/>
              <a:cs typeface="Open Sans Light" panose="020B0606030504020204" pitchFamily="34" charset="0"/>
            </a:endParaRPr>
          </a:p>
          <a:p>
            <a:pPr marL="0" indent="0" algn="just">
              <a:buNone/>
            </a:pPr>
            <a:r>
              <a:rPr lang="en-US" sz="2000" b="1" dirty="0">
                <a:solidFill>
                  <a:schemeClr val="tx1"/>
                </a:solidFill>
                <a:latin typeface="+mn-lt"/>
                <a:ea typeface="Open Sans Light" panose="020B0606030504020204" pitchFamily="34" charset="0"/>
                <a:cs typeface="Open Sans Light" panose="020B0606030504020204" pitchFamily="34" charset="0"/>
              </a:rPr>
              <a:t>Please write brief, clear</a:t>
            </a:r>
            <a:r>
              <a:rPr lang="hu-HU" sz="2000" b="1" dirty="0">
                <a:solidFill>
                  <a:schemeClr val="tx1"/>
                </a:solidFill>
                <a:latin typeface="+mn-lt"/>
                <a:ea typeface="Open Sans Light" panose="020B0606030504020204" pitchFamily="34" charset="0"/>
                <a:cs typeface="Open Sans Light" panose="020B0606030504020204" pitchFamily="34" charset="0"/>
              </a:rPr>
              <a:t>,</a:t>
            </a:r>
            <a:r>
              <a:rPr lang="en-US" sz="2000" b="1" dirty="0">
                <a:solidFill>
                  <a:schemeClr val="tx1"/>
                </a:solidFill>
                <a:latin typeface="+mn-lt"/>
                <a:ea typeface="Open Sans Light" panose="020B0606030504020204" pitchFamily="34" charset="0"/>
                <a:cs typeface="Open Sans Light" panose="020B0606030504020204" pitchFamily="34" charset="0"/>
              </a:rPr>
              <a:t> and precise sentences! </a:t>
            </a:r>
          </a:p>
        </p:txBody>
      </p:sp>
      <p:sp>
        <p:nvSpPr>
          <p:cNvPr id="9"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0"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1"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a:solidFill>
            <a:srgbClr val="00B0F0"/>
          </a:solidFill>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bg1"/>
                </a:solidFill>
              </a:rPr>
              <a:t>Methodology</a:t>
            </a:r>
            <a:endParaRPr lang="hu-HU" sz="2000" dirty="0">
              <a:solidFill>
                <a:schemeClr val="bg1"/>
              </a:solidFill>
            </a:endParaRPr>
          </a:p>
        </p:txBody>
      </p:sp>
      <p:sp>
        <p:nvSpPr>
          <p:cNvPr id="12"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Analysis</a:t>
            </a:r>
            <a:r>
              <a:rPr lang="hu-HU" sz="2000" dirty="0">
                <a:solidFill>
                  <a:schemeClr val="tx1"/>
                </a:solidFill>
              </a:rPr>
              <a:t> and </a:t>
            </a:r>
            <a:r>
              <a:rPr lang="hu-HU" sz="2000" dirty="0" err="1">
                <a:solidFill>
                  <a:schemeClr val="tx1"/>
                </a:solidFill>
              </a:rPr>
              <a:t>results</a:t>
            </a:r>
            <a:endParaRPr lang="hu-HU" sz="2000" dirty="0">
              <a:solidFill>
                <a:schemeClr val="tx1"/>
              </a:solidFill>
            </a:endParaRPr>
          </a:p>
        </p:txBody>
      </p:sp>
      <p:sp>
        <p:nvSpPr>
          <p:cNvPr id="13"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spTree>
    <p:extLst>
      <p:ext uri="{BB962C8B-B14F-4D97-AF65-F5344CB8AC3E}">
        <p14:creationId xmlns:p14="http://schemas.microsoft.com/office/powerpoint/2010/main" val="1748432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3190135" y="185561"/>
            <a:ext cx="7130732" cy="823912"/>
          </a:xfrm>
        </p:spPr>
        <p:txBody>
          <a:bodyPr>
            <a:normAutofit fontScale="92500"/>
          </a:bodyPr>
          <a:lstStyle/>
          <a:p>
            <a:pPr algn="ctr"/>
            <a:r>
              <a:rPr lang="en-GB" sz="3000" b="1" noProof="0" dirty="0">
                <a:solidFill>
                  <a:schemeClr val="tx1"/>
                </a:solidFill>
                <a:latin typeface="+mn-lt"/>
              </a:rPr>
              <a:t>Presentation of </a:t>
            </a:r>
            <a:r>
              <a:rPr lang="hu-HU" sz="3000" b="1" noProof="0" dirty="0">
                <a:solidFill>
                  <a:schemeClr val="tx1"/>
                </a:solidFill>
                <a:latin typeface="+mn-lt"/>
              </a:rPr>
              <a:t>M</a:t>
            </a:r>
            <a:r>
              <a:rPr lang="en-GB" sz="3000" b="1" noProof="0" dirty="0">
                <a:solidFill>
                  <a:schemeClr val="tx1"/>
                </a:solidFill>
                <a:latin typeface="+mn-lt"/>
              </a:rPr>
              <a:t>ain </a:t>
            </a:r>
            <a:r>
              <a:rPr lang="hu-HU" sz="3000" b="1" dirty="0">
                <a:solidFill>
                  <a:schemeClr val="tx1"/>
                </a:solidFill>
                <a:latin typeface="+mn-lt"/>
              </a:rPr>
              <a:t>R</a:t>
            </a:r>
            <a:r>
              <a:rPr lang="en-GB" sz="3000" b="1" noProof="0" dirty="0" err="1">
                <a:solidFill>
                  <a:schemeClr val="tx1"/>
                </a:solidFill>
                <a:latin typeface="+mn-lt"/>
              </a:rPr>
              <a:t>esearch</a:t>
            </a:r>
            <a:r>
              <a:rPr lang="en-GB" sz="3000" b="1" noProof="0" dirty="0">
                <a:solidFill>
                  <a:schemeClr val="tx1"/>
                </a:solidFill>
                <a:latin typeface="+mn-lt"/>
              </a:rPr>
              <a:t> </a:t>
            </a:r>
            <a:r>
              <a:rPr lang="hu-HU" sz="3000" b="1" noProof="0" dirty="0">
                <a:solidFill>
                  <a:schemeClr val="tx1"/>
                </a:solidFill>
                <a:latin typeface="+mn-lt"/>
              </a:rPr>
              <a:t>R</a:t>
            </a:r>
            <a:r>
              <a:rPr lang="en-GB" sz="3000" b="1" noProof="0" dirty="0" err="1">
                <a:solidFill>
                  <a:schemeClr val="tx1"/>
                </a:solidFill>
                <a:latin typeface="+mn-lt"/>
              </a:rPr>
              <a:t>esults</a:t>
            </a:r>
            <a:r>
              <a:rPr lang="hu-HU" sz="3000" b="1" noProof="0" dirty="0">
                <a:solidFill>
                  <a:schemeClr val="tx1"/>
                </a:solidFill>
                <a:latin typeface="+mn-lt"/>
              </a:rPr>
              <a:t> I.</a:t>
            </a:r>
            <a:endParaRPr lang="en-GB" sz="3000" b="1" noProof="0" dirty="0">
              <a:solidFill>
                <a:schemeClr val="tx1"/>
              </a:solidFill>
              <a:latin typeface="+mn-lt"/>
            </a:endParaRPr>
          </a:p>
        </p:txBody>
      </p:sp>
      <p:graphicFrame>
        <p:nvGraphicFramePr>
          <p:cNvPr id="9" name="Tartalom helye 5">
            <a:extLst>
              <a:ext uri="{FF2B5EF4-FFF2-40B4-BE49-F238E27FC236}">
                <a16:creationId xmlns:a16="http://schemas.microsoft.com/office/drawing/2014/main" id="{AC6F354F-4C85-4C5B-9933-EC13685FB4E5}"/>
              </a:ext>
            </a:extLst>
          </p:cNvPr>
          <p:cNvGraphicFramePr>
            <a:graphicFrameLocks/>
          </p:cNvGraphicFramePr>
          <p:nvPr>
            <p:extLst>
              <p:ext uri="{D42A27DB-BD31-4B8C-83A1-F6EECF244321}">
                <p14:modId xmlns:p14="http://schemas.microsoft.com/office/powerpoint/2010/main" val="2081594944"/>
              </p:ext>
            </p:extLst>
          </p:nvPr>
        </p:nvGraphicFramePr>
        <p:xfrm>
          <a:off x="3403600" y="1744133"/>
          <a:ext cx="6078696" cy="4743640"/>
        </p:xfrm>
        <a:graphic>
          <a:graphicData uri="http://schemas.openxmlformats.org/drawingml/2006/chart">
            <c:chart xmlns:c="http://schemas.openxmlformats.org/drawingml/2006/chart" xmlns:r="http://schemas.openxmlformats.org/officeDocument/2006/relationships" r:id="rId2"/>
          </a:graphicData>
        </a:graphic>
      </p:graphicFrame>
      <p:sp>
        <p:nvSpPr>
          <p:cNvPr id="10" name="Szövegdoboz 9">
            <a:extLst>
              <a:ext uri="{FF2B5EF4-FFF2-40B4-BE49-F238E27FC236}">
                <a16:creationId xmlns:a16="http://schemas.microsoft.com/office/drawing/2014/main" id="{ADDEAB9B-45CD-4AD5-9D89-D98E0706A652}"/>
              </a:ext>
            </a:extLst>
          </p:cNvPr>
          <p:cNvSpPr txBox="1"/>
          <p:nvPr/>
        </p:nvSpPr>
        <p:spPr>
          <a:xfrm>
            <a:off x="9623725" y="6303107"/>
            <a:ext cx="1844800" cy="369332"/>
          </a:xfrm>
          <a:prstGeom prst="rect">
            <a:avLst/>
          </a:prstGeom>
          <a:noFill/>
        </p:spPr>
        <p:txBody>
          <a:bodyPr wrap="none" rtlCol="0">
            <a:spAutoFit/>
          </a:bodyPr>
          <a:lstStyle/>
          <a:p>
            <a:r>
              <a:rPr lang="hu-HU" dirty="0" err="1"/>
              <a:t>Source</a:t>
            </a:r>
            <a:r>
              <a:rPr lang="hu-HU" dirty="0"/>
              <a:t>: </a:t>
            </a:r>
            <a:r>
              <a:rPr lang="hu-HU" dirty="0" err="1"/>
              <a:t>own</a:t>
            </a:r>
            <a:r>
              <a:rPr lang="hu-HU" dirty="0"/>
              <a:t> </a:t>
            </a:r>
            <a:r>
              <a:rPr lang="hu-HU" dirty="0" err="1"/>
              <a:t>edit</a:t>
            </a:r>
            <a:endParaRPr lang="hu-HU" dirty="0"/>
          </a:p>
        </p:txBody>
      </p:sp>
      <p:sp>
        <p:nvSpPr>
          <p:cNvPr id="11"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2"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3"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20"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Analysis</a:t>
            </a:r>
            <a:r>
              <a:rPr lang="hu-HU" sz="2000" dirty="0">
                <a:solidFill>
                  <a:schemeClr val="bg1"/>
                </a:solidFill>
              </a:rPr>
              <a:t> and </a:t>
            </a:r>
            <a:r>
              <a:rPr lang="hu-HU" sz="2000" dirty="0" err="1">
                <a:solidFill>
                  <a:schemeClr val="bg1"/>
                </a:solidFill>
              </a:rPr>
              <a:t>results</a:t>
            </a:r>
            <a:endParaRPr lang="hu-HU" sz="2000" dirty="0">
              <a:solidFill>
                <a:schemeClr val="bg1"/>
              </a:solidFill>
            </a:endParaRPr>
          </a:p>
        </p:txBody>
      </p:sp>
      <p:sp>
        <p:nvSpPr>
          <p:cNvPr id="21"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sp>
        <p:nvSpPr>
          <p:cNvPr id="4" name="Szövegdoboz 3">
            <a:extLst>
              <a:ext uri="{FF2B5EF4-FFF2-40B4-BE49-F238E27FC236}">
                <a16:creationId xmlns:a16="http://schemas.microsoft.com/office/drawing/2014/main" id="{1C23EB20-CBF2-8200-418D-AB6C5FDE7C11}"/>
              </a:ext>
            </a:extLst>
          </p:cNvPr>
          <p:cNvSpPr txBox="1"/>
          <p:nvPr/>
        </p:nvSpPr>
        <p:spPr>
          <a:xfrm>
            <a:off x="5029200" y="1282813"/>
            <a:ext cx="2404533" cy="400110"/>
          </a:xfrm>
          <a:prstGeom prst="rect">
            <a:avLst/>
          </a:prstGeom>
          <a:noFill/>
        </p:spPr>
        <p:txBody>
          <a:bodyPr wrap="square" rtlCol="0">
            <a:spAutoFit/>
          </a:bodyPr>
          <a:lstStyle/>
          <a:p>
            <a:pPr algn="ctr"/>
            <a:r>
              <a:rPr lang="hu-HU" sz="2000" dirty="0" err="1"/>
              <a:t>Title</a:t>
            </a:r>
            <a:r>
              <a:rPr lang="hu-HU" sz="2000" dirty="0"/>
              <a:t> of </a:t>
            </a:r>
            <a:r>
              <a:rPr lang="hu-HU" sz="2000" dirty="0" err="1"/>
              <a:t>figure</a:t>
            </a:r>
            <a:endParaRPr lang="hu-HU" sz="2000" dirty="0"/>
          </a:p>
        </p:txBody>
      </p:sp>
    </p:spTree>
    <p:extLst>
      <p:ext uri="{BB962C8B-B14F-4D97-AF65-F5344CB8AC3E}">
        <p14:creationId xmlns:p14="http://schemas.microsoft.com/office/powerpoint/2010/main" val="416237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3139335" y="178920"/>
            <a:ext cx="7130732" cy="823912"/>
          </a:xfrm>
        </p:spPr>
        <p:txBody>
          <a:bodyPr>
            <a:normAutofit fontScale="92500"/>
          </a:bodyPr>
          <a:lstStyle/>
          <a:p>
            <a:pPr algn="ctr"/>
            <a:r>
              <a:rPr lang="en-GB" sz="3000" b="1" noProof="0" dirty="0">
                <a:solidFill>
                  <a:schemeClr val="tx1"/>
                </a:solidFill>
                <a:latin typeface="+mn-lt"/>
              </a:rPr>
              <a:t>Presentation of Main Research Results II.</a:t>
            </a:r>
          </a:p>
        </p:txBody>
      </p:sp>
      <p:sp>
        <p:nvSpPr>
          <p:cNvPr id="10" name="Szövegdoboz 9">
            <a:extLst>
              <a:ext uri="{FF2B5EF4-FFF2-40B4-BE49-F238E27FC236}">
                <a16:creationId xmlns:a16="http://schemas.microsoft.com/office/drawing/2014/main" id="{ADDEAB9B-45CD-4AD5-9D89-D98E0706A652}"/>
              </a:ext>
            </a:extLst>
          </p:cNvPr>
          <p:cNvSpPr txBox="1"/>
          <p:nvPr/>
        </p:nvSpPr>
        <p:spPr>
          <a:xfrm>
            <a:off x="9623725" y="6303107"/>
            <a:ext cx="1844800" cy="369332"/>
          </a:xfrm>
          <a:prstGeom prst="rect">
            <a:avLst/>
          </a:prstGeom>
          <a:noFill/>
        </p:spPr>
        <p:txBody>
          <a:bodyPr wrap="none" rtlCol="0">
            <a:spAutoFit/>
          </a:bodyPr>
          <a:lstStyle/>
          <a:p>
            <a:r>
              <a:rPr lang="hu-HU" dirty="0" err="1"/>
              <a:t>Source</a:t>
            </a:r>
            <a:r>
              <a:rPr lang="hu-HU" dirty="0"/>
              <a:t>: </a:t>
            </a:r>
            <a:r>
              <a:rPr lang="hu-HU" dirty="0" err="1"/>
              <a:t>own</a:t>
            </a:r>
            <a:r>
              <a:rPr lang="hu-HU" dirty="0"/>
              <a:t> </a:t>
            </a:r>
            <a:r>
              <a:rPr lang="hu-HU" dirty="0" err="1"/>
              <a:t>edit</a:t>
            </a:r>
            <a:endParaRPr lang="hu-HU" dirty="0"/>
          </a:p>
        </p:txBody>
      </p:sp>
      <p:sp>
        <p:nvSpPr>
          <p:cNvPr id="11"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2"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3"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20"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Analysis</a:t>
            </a:r>
            <a:r>
              <a:rPr lang="hu-HU" sz="2000" dirty="0">
                <a:solidFill>
                  <a:schemeClr val="bg1"/>
                </a:solidFill>
              </a:rPr>
              <a:t> and </a:t>
            </a:r>
            <a:r>
              <a:rPr lang="hu-HU" sz="2000" dirty="0" err="1">
                <a:solidFill>
                  <a:schemeClr val="bg1"/>
                </a:solidFill>
              </a:rPr>
              <a:t>results</a:t>
            </a:r>
            <a:endParaRPr lang="hu-HU" sz="2000" dirty="0">
              <a:solidFill>
                <a:schemeClr val="bg1"/>
              </a:solidFill>
            </a:endParaRPr>
          </a:p>
        </p:txBody>
      </p:sp>
      <p:sp>
        <p:nvSpPr>
          <p:cNvPr id="21"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graphicFrame>
        <p:nvGraphicFramePr>
          <p:cNvPr id="14" name="Diagram 13">
            <a:extLst>
              <a:ext uri="{FF2B5EF4-FFF2-40B4-BE49-F238E27FC236}">
                <a16:creationId xmlns:a16="http://schemas.microsoft.com/office/drawing/2014/main" id="{FEF4EBB1-D746-485A-80FF-9E3138B565BA}"/>
              </a:ext>
            </a:extLst>
          </p:cNvPr>
          <p:cNvGraphicFramePr/>
          <p:nvPr>
            <p:extLst>
              <p:ext uri="{D42A27DB-BD31-4B8C-83A1-F6EECF244321}">
                <p14:modId xmlns:p14="http://schemas.microsoft.com/office/powerpoint/2010/main" val="162052104"/>
              </p:ext>
            </p:extLst>
          </p:nvPr>
        </p:nvGraphicFramePr>
        <p:xfrm>
          <a:off x="3368834" y="1442663"/>
          <a:ext cx="6096000" cy="48244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8208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1608667" y="184039"/>
            <a:ext cx="9279466" cy="823912"/>
          </a:xfrm>
        </p:spPr>
        <p:txBody>
          <a:bodyPr>
            <a:noAutofit/>
          </a:bodyPr>
          <a:lstStyle/>
          <a:p>
            <a:pPr algn="ctr"/>
            <a:r>
              <a:rPr lang="en-GB" sz="3000" b="1" noProof="0" dirty="0">
                <a:solidFill>
                  <a:schemeClr val="tx1"/>
                </a:solidFill>
                <a:latin typeface="+mn-lt"/>
              </a:rPr>
              <a:t>Presentation of </a:t>
            </a:r>
            <a:r>
              <a:rPr lang="hu-HU" sz="3000" b="1" noProof="0" dirty="0">
                <a:solidFill>
                  <a:schemeClr val="tx1"/>
                </a:solidFill>
                <a:latin typeface="+mn-lt"/>
              </a:rPr>
              <a:t>M</a:t>
            </a:r>
            <a:r>
              <a:rPr lang="en-GB" sz="3000" b="1" noProof="0" dirty="0">
                <a:solidFill>
                  <a:schemeClr val="tx1"/>
                </a:solidFill>
                <a:latin typeface="+mn-lt"/>
              </a:rPr>
              <a:t>ain </a:t>
            </a:r>
            <a:r>
              <a:rPr lang="hu-HU" sz="3000" b="1" dirty="0">
                <a:solidFill>
                  <a:schemeClr val="tx1"/>
                </a:solidFill>
                <a:latin typeface="+mn-lt"/>
              </a:rPr>
              <a:t>R</a:t>
            </a:r>
            <a:r>
              <a:rPr lang="en-GB" sz="3000" b="1" noProof="0" dirty="0" err="1">
                <a:solidFill>
                  <a:schemeClr val="tx1"/>
                </a:solidFill>
                <a:latin typeface="+mn-lt"/>
              </a:rPr>
              <a:t>esearch</a:t>
            </a:r>
            <a:r>
              <a:rPr lang="en-GB" sz="3000" b="1" noProof="0" dirty="0">
                <a:solidFill>
                  <a:schemeClr val="tx1"/>
                </a:solidFill>
                <a:latin typeface="+mn-lt"/>
              </a:rPr>
              <a:t> </a:t>
            </a:r>
            <a:r>
              <a:rPr lang="hu-HU" sz="3000" b="1" noProof="0" dirty="0">
                <a:solidFill>
                  <a:schemeClr val="tx1"/>
                </a:solidFill>
                <a:latin typeface="+mn-lt"/>
              </a:rPr>
              <a:t>R</a:t>
            </a:r>
            <a:r>
              <a:rPr lang="en-GB" sz="3000" b="1" noProof="0" dirty="0" err="1">
                <a:solidFill>
                  <a:schemeClr val="tx1"/>
                </a:solidFill>
                <a:latin typeface="+mn-lt"/>
              </a:rPr>
              <a:t>esults</a:t>
            </a:r>
            <a:r>
              <a:rPr lang="en-GB" sz="3000" b="1" noProof="0" dirty="0">
                <a:solidFill>
                  <a:schemeClr val="tx1"/>
                </a:solidFill>
                <a:latin typeface="+mn-lt"/>
              </a:rPr>
              <a:t> III.</a:t>
            </a:r>
          </a:p>
        </p:txBody>
      </p:sp>
      <p:sp>
        <p:nvSpPr>
          <p:cNvPr id="10" name="Szövegdoboz 9">
            <a:extLst>
              <a:ext uri="{FF2B5EF4-FFF2-40B4-BE49-F238E27FC236}">
                <a16:creationId xmlns:a16="http://schemas.microsoft.com/office/drawing/2014/main" id="{ADDEAB9B-45CD-4AD5-9D89-D98E0706A652}"/>
              </a:ext>
            </a:extLst>
          </p:cNvPr>
          <p:cNvSpPr txBox="1"/>
          <p:nvPr/>
        </p:nvSpPr>
        <p:spPr>
          <a:xfrm>
            <a:off x="9623725" y="6304536"/>
            <a:ext cx="1844800" cy="369332"/>
          </a:xfrm>
          <a:prstGeom prst="rect">
            <a:avLst/>
          </a:prstGeom>
          <a:noFill/>
        </p:spPr>
        <p:txBody>
          <a:bodyPr wrap="none" rtlCol="0">
            <a:spAutoFit/>
          </a:bodyPr>
          <a:lstStyle/>
          <a:p>
            <a:r>
              <a:rPr lang="hu-HU" dirty="0" err="1"/>
              <a:t>Source</a:t>
            </a:r>
            <a:r>
              <a:rPr lang="hu-HU" dirty="0"/>
              <a:t>: </a:t>
            </a:r>
            <a:r>
              <a:rPr lang="hu-HU" dirty="0" err="1"/>
              <a:t>own</a:t>
            </a:r>
            <a:r>
              <a:rPr lang="hu-HU" dirty="0"/>
              <a:t> </a:t>
            </a:r>
            <a:r>
              <a:rPr lang="hu-HU" dirty="0" err="1"/>
              <a:t>edit</a:t>
            </a:r>
            <a:endParaRPr lang="hu-HU" dirty="0"/>
          </a:p>
        </p:txBody>
      </p:sp>
      <p:sp>
        <p:nvSpPr>
          <p:cNvPr id="11"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2"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3"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20"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Analysis</a:t>
            </a:r>
            <a:r>
              <a:rPr lang="hu-HU" sz="2000" dirty="0">
                <a:solidFill>
                  <a:schemeClr val="bg1"/>
                </a:solidFill>
              </a:rPr>
              <a:t> and </a:t>
            </a:r>
            <a:r>
              <a:rPr lang="hu-HU" sz="2000" dirty="0" err="1">
                <a:solidFill>
                  <a:schemeClr val="bg1"/>
                </a:solidFill>
              </a:rPr>
              <a:t>results</a:t>
            </a:r>
            <a:endParaRPr lang="hu-HU" sz="2000" dirty="0">
              <a:solidFill>
                <a:schemeClr val="bg1"/>
              </a:solidFill>
            </a:endParaRPr>
          </a:p>
        </p:txBody>
      </p:sp>
      <p:sp>
        <p:nvSpPr>
          <p:cNvPr id="21"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graphicFrame>
        <p:nvGraphicFramePr>
          <p:cNvPr id="15" name="Diagram 14">
            <a:extLst>
              <a:ext uri="{FF2B5EF4-FFF2-40B4-BE49-F238E27FC236}">
                <a16:creationId xmlns:a16="http://schemas.microsoft.com/office/drawing/2014/main" id="{CA7133AD-629C-4817-A91B-D192B1603E55}"/>
              </a:ext>
            </a:extLst>
          </p:cNvPr>
          <p:cNvGraphicFramePr/>
          <p:nvPr>
            <p:extLst>
              <p:ext uri="{D42A27DB-BD31-4B8C-83A1-F6EECF244321}">
                <p14:modId xmlns:p14="http://schemas.microsoft.com/office/powerpoint/2010/main" val="1410943721"/>
              </p:ext>
            </p:extLst>
          </p:nvPr>
        </p:nvGraphicFramePr>
        <p:xfrm>
          <a:off x="2851468" y="1446562"/>
          <a:ext cx="7130732" cy="49315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2315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2252133" y="184039"/>
            <a:ext cx="8111067" cy="823912"/>
          </a:xfrm>
        </p:spPr>
        <p:txBody>
          <a:bodyPr>
            <a:noAutofit/>
          </a:bodyPr>
          <a:lstStyle/>
          <a:p>
            <a:pPr algn="ctr"/>
            <a:r>
              <a:rPr lang="en-GB" sz="3000" b="1" noProof="0" dirty="0">
                <a:solidFill>
                  <a:schemeClr val="tx1"/>
                </a:solidFill>
                <a:latin typeface="+mn-lt"/>
              </a:rPr>
              <a:t>Presentation of Main Research Results IV</a:t>
            </a:r>
            <a:r>
              <a:rPr lang="hu-HU" sz="3000" b="1" dirty="0">
                <a:solidFill>
                  <a:schemeClr val="tx1"/>
                </a:solidFill>
                <a:latin typeface="+mn-lt"/>
              </a:rPr>
              <a:t>.</a:t>
            </a:r>
            <a:endParaRPr lang="en-US" sz="3000" b="1" dirty="0">
              <a:solidFill>
                <a:schemeClr val="tx1"/>
              </a:solidFill>
              <a:latin typeface="+mn-lt"/>
            </a:endParaRPr>
          </a:p>
        </p:txBody>
      </p:sp>
      <p:sp>
        <p:nvSpPr>
          <p:cNvPr id="10" name="Szövegdoboz 9">
            <a:extLst>
              <a:ext uri="{FF2B5EF4-FFF2-40B4-BE49-F238E27FC236}">
                <a16:creationId xmlns:a16="http://schemas.microsoft.com/office/drawing/2014/main" id="{ADDEAB9B-45CD-4AD5-9D89-D98E0706A652}"/>
              </a:ext>
            </a:extLst>
          </p:cNvPr>
          <p:cNvSpPr txBox="1"/>
          <p:nvPr/>
        </p:nvSpPr>
        <p:spPr>
          <a:xfrm>
            <a:off x="9623725" y="6303107"/>
            <a:ext cx="1844800" cy="369332"/>
          </a:xfrm>
          <a:prstGeom prst="rect">
            <a:avLst/>
          </a:prstGeom>
          <a:noFill/>
        </p:spPr>
        <p:txBody>
          <a:bodyPr wrap="none" rtlCol="0">
            <a:spAutoFit/>
          </a:bodyPr>
          <a:lstStyle/>
          <a:p>
            <a:r>
              <a:rPr lang="hu-HU" dirty="0" err="1"/>
              <a:t>Source</a:t>
            </a:r>
            <a:r>
              <a:rPr lang="hu-HU" dirty="0"/>
              <a:t>: </a:t>
            </a:r>
            <a:r>
              <a:rPr lang="hu-HU" dirty="0" err="1"/>
              <a:t>own</a:t>
            </a:r>
            <a:r>
              <a:rPr lang="hu-HU" dirty="0"/>
              <a:t> </a:t>
            </a:r>
            <a:r>
              <a:rPr lang="hu-HU" dirty="0" err="1"/>
              <a:t>edit</a:t>
            </a:r>
            <a:endParaRPr lang="hu-HU" dirty="0"/>
          </a:p>
        </p:txBody>
      </p:sp>
      <p:sp>
        <p:nvSpPr>
          <p:cNvPr id="11"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2"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3"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20"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Analysis</a:t>
            </a:r>
            <a:r>
              <a:rPr lang="hu-HU" sz="2000" dirty="0">
                <a:solidFill>
                  <a:schemeClr val="bg1"/>
                </a:solidFill>
              </a:rPr>
              <a:t> and </a:t>
            </a:r>
            <a:r>
              <a:rPr lang="hu-HU" sz="2000" dirty="0" err="1">
                <a:solidFill>
                  <a:schemeClr val="bg1"/>
                </a:solidFill>
              </a:rPr>
              <a:t>results</a:t>
            </a:r>
            <a:endParaRPr lang="hu-HU" sz="2000" dirty="0">
              <a:solidFill>
                <a:schemeClr val="bg1"/>
              </a:solidFill>
            </a:endParaRPr>
          </a:p>
        </p:txBody>
      </p:sp>
      <p:sp>
        <p:nvSpPr>
          <p:cNvPr id="21"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graphicFrame>
        <p:nvGraphicFramePr>
          <p:cNvPr id="9" name="Diagram 8">
            <a:extLst>
              <a:ext uri="{FF2B5EF4-FFF2-40B4-BE49-F238E27FC236}">
                <a16:creationId xmlns:a16="http://schemas.microsoft.com/office/drawing/2014/main" id="{B7CE13E8-AAF8-475A-B0F2-85235DFD30DF}"/>
              </a:ext>
            </a:extLst>
          </p:cNvPr>
          <p:cNvGraphicFramePr/>
          <p:nvPr>
            <p:extLst>
              <p:ext uri="{D42A27DB-BD31-4B8C-83A1-F6EECF244321}">
                <p14:modId xmlns:p14="http://schemas.microsoft.com/office/powerpoint/2010/main" val="1764755284"/>
              </p:ext>
            </p:extLst>
          </p:nvPr>
        </p:nvGraphicFramePr>
        <p:xfrm>
          <a:off x="2972593" y="1438367"/>
          <a:ext cx="6888481" cy="50596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5384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2851468" y="184039"/>
            <a:ext cx="7130732" cy="823912"/>
          </a:xfrm>
        </p:spPr>
        <p:txBody>
          <a:bodyPr>
            <a:normAutofit/>
          </a:bodyPr>
          <a:lstStyle/>
          <a:p>
            <a:pPr algn="ctr"/>
            <a:r>
              <a:rPr lang="hu-HU" sz="3000" b="1" dirty="0">
                <a:solidFill>
                  <a:schemeClr val="tx1"/>
                </a:solidFill>
                <a:latin typeface="+mn-lt"/>
              </a:rPr>
              <a:t>Main </a:t>
            </a:r>
            <a:r>
              <a:rPr lang="hu-HU" sz="3000" b="1" dirty="0" err="1">
                <a:solidFill>
                  <a:schemeClr val="tx1"/>
                </a:solidFill>
                <a:latin typeface="+mn-lt"/>
              </a:rPr>
              <a:t>Results</a:t>
            </a:r>
            <a:endParaRPr lang="en-US" sz="3000" b="1" dirty="0">
              <a:solidFill>
                <a:schemeClr val="tx1"/>
              </a:solidFill>
              <a:latin typeface="+mn-lt"/>
            </a:endParaRPr>
          </a:p>
        </p:txBody>
      </p:sp>
      <p:sp>
        <p:nvSpPr>
          <p:cNvPr id="10" name="Szövegdoboz 9">
            <a:extLst>
              <a:ext uri="{FF2B5EF4-FFF2-40B4-BE49-F238E27FC236}">
                <a16:creationId xmlns:a16="http://schemas.microsoft.com/office/drawing/2014/main" id="{ADDEAB9B-45CD-4AD5-9D89-D98E0706A652}"/>
              </a:ext>
            </a:extLst>
          </p:cNvPr>
          <p:cNvSpPr txBox="1"/>
          <p:nvPr/>
        </p:nvSpPr>
        <p:spPr>
          <a:xfrm>
            <a:off x="9623725" y="6303107"/>
            <a:ext cx="2611741" cy="369332"/>
          </a:xfrm>
          <a:prstGeom prst="rect">
            <a:avLst/>
          </a:prstGeom>
          <a:noFill/>
        </p:spPr>
        <p:txBody>
          <a:bodyPr wrap="none" rtlCol="0">
            <a:spAutoFit/>
          </a:bodyPr>
          <a:lstStyle/>
          <a:p>
            <a:r>
              <a:rPr lang="hu-HU" dirty="0">
                <a:solidFill>
                  <a:schemeClr val="bg1"/>
                </a:solidFill>
              </a:rPr>
              <a:t>Forrás: saját szerkesztés</a:t>
            </a:r>
          </a:p>
        </p:txBody>
      </p:sp>
      <p:sp>
        <p:nvSpPr>
          <p:cNvPr id="11"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2"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3"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20"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Analysis</a:t>
            </a:r>
            <a:r>
              <a:rPr lang="hu-HU" sz="2000" dirty="0">
                <a:solidFill>
                  <a:schemeClr val="bg1"/>
                </a:solidFill>
              </a:rPr>
              <a:t> and </a:t>
            </a:r>
            <a:r>
              <a:rPr lang="hu-HU" sz="2000" dirty="0" err="1">
                <a:solidFill>
                  <a:schemeClr val="bg1"/>
                </a:solidFill>
              </a:rPr>
              <a:t>results</a:t>
            </a:r>
            <a:endParaRPr lang="hu-HU" sz="2000" dirty="0">
              <a:solidFill>
                <a:schemeClr val="bg1"/>
              </a:solidFill>
            </a:endParaRPr>
          </a:p>
        </p:txBody>
      </p:sp>
      <p:sp>
        <p:nvSpPr>
          <p:cNvPr id="21"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Conclusions</a:t>
            </a:r>
            <a:r>
              <a:rPr lang="hu-HU" sz="2000" dirty="0">
                <a:solidFill>
                  <a:schemeClr val="tx1"/>
                </a:solidFill>
              </a:rPr>
              <a:t>, </a:t>
            </a:r>
            <a:r>
              <a:rPr lang="hu-HU" sz="2000" dirty="0" err="1">
                <a:solidFill>
                  <a:schemeClr val="tx1"/>
                </a:solidFill>
              </a:rPr>
              <a:t>suggestions</a:t>
            </a:r>
            <a:endParaRPr lang="hu-HU" sz="2000" dirty="0">
              <a:solidFill>
                <a:schemeClr val="tx1"/>
              </a:solidFill>
            </a:endParaRPr>
          </a:p>
        </p:txBody>
      </p:sp>
      <p:sp>
        <p:nvSpPr>
          <p:cNvPr id="14" name="Content Placeholder 4">
            <a:extLst>
              <a:ext uri="{FF2B5EF4-FFF2-40B4-BE49-F238E27FC236}">
                <a16:creationId xmlns:a16="http://schemas.microsoft.com/office/drawing/2014/main" id="{FD6400AE-B3E1-4805-B71B-2BD70F3DF1F3}"/>
              </a:ext>
            </a:extLst>
          </p:cNvPr>
          <p:cNvSpPr txBox="1">
            <a:spLocks/>
          </p:cNvSpPr>
          <p:nvPr/>
        </p:nvSpPr>
        <p:spPr>
          <a:xfrm>
            <a:off x="3246120" y="1796592"/>
            <a:ext cx="80772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800" b="1" dirty="0">
                <a:solidFill>
                  <a:schemeClr val="tx1"/>
                </a:solidFill>
                <a:latin typeface="+mn-lt"/>
              </a:rPr>
              <a:t>R</a:t>
            </a:r>
            <a:r>
              <a:rPr lang="hu-HU" sz="1800" b="1" baseline="-25000" dirty="0">
                <a:solidFill>
                  <a:schemeClr val="tx1"/>
                </a:solidFill>
                <a:latin typeface="+mn-lt"/>
              </a:rPr>
              <a:t>1</a:t>
            </a:r>
            <a:r>
              <a:rPr lang="hu-HU" sz="1800" dirty="0">
                <a:solidFill>
                  <a:schemeClr val="tx1"/>
                </a:solidFill>
                <a:latin typeface="+mn-lt"/>
              </a:rPr>
              <a:t>: </a:t>
            </a:r>
          </a:p>
          <a:p>
            <a:pPr marL="0" indent="0">
              <a:buNone/>
            </a:pPr>
            <a:r>
              <a:rPr lang="hu-HU" sz="1800" dirty="0" err="1">
                <a:solidFill>
                  <a:schemeClr val="tx1"/>
                </a:solidFill>
                <a:latin typeface="+mn-lt"/>
              </a:rPr>
              <a:t>Summarise</a:t>
            </a:r>
            <a:r>
              <a:rPr lang="hu-HU" sz="1800" dirty="0">
                <a:solidFill>
                  <a:schemeClr val="tx1"/>
                </a:solidFill>
                <a:latin typeface="+mn-lt"/>
              </a:rPr>
              <a:t> </a:t>
            </a:r>
            <a:r>
              <a:rPr lang="hu-HU" sz="1800" dirty="0" err="1">
                <a:solidFill>
                  <a:schemeClr val="tx1"/>
                </a:solidFill>
                <a:latin typeface="+mn-lt"/>
              </a:rPr>
              <a:t>your</a:t>
            </a:r>
            <a:r>
              <a:rPr lang="hu-HU" sz="1800" dirty="0">
                <a:solidFill>
                  <a:schemeClr val="tx1"/>
                </a:solidFill>
                <a:latin typeface="+mn-lt"/>
              </a:rPr>
              <a:t> main </a:t>
            </a:r>
            <a:r>
              <a:rPr lang="hu-HU" sz="1800" dirty="0" err="1">
                <a:solidFill>
                  <a:schemeClr val="tx1"/>
                </a:solidFill>
                <a:latin typeface="+mn-lt"/>
              </a:rPr>
              <a:t>results</a:t>
            </a:r>
            <a:r>
              <a:rPr lang="hu-HU" sz="1800" dirty="0">
                <a:solidFill>
                  <a:schemeClr val="tx1"/>
                </a:solidFill>
                <a:latin typeface="+mn-lt"/>
              </a:rPr>
              <a:t> and </a:t>
            </a:r>
            <a:r>
              <a:rPr lang="hu-HU" sz="1800" dirty="0" err="1">
                <a:solidFill>
                  <a:schemeClr val="tx1"/>
                </a:solidFill>
                <a:latin typeface="+mn-lt"/>
              </a:rPr>
              <a:t>provide</a:t>
            </a:r>
            <a:r>
              <a:rPr lang="hu-HU" sz="1800" dirty="0">
                <a:solidFill>
                  <a:schemeClr val="tx1"/>
                </a:solidFill>
                <a:latin typeface="+mn-lt"/>
              </a:rPr>
              <a:t> </a:t>
            </a:r>
            <a:r>
              <a:rPr lang="hu-HU" sz="1800" dirty="0" err="1">
                <a:solidFill>
                  <a:schemeClr val="tx1"/>
                </a:solidFill>
                <a:latin typeface="+mn-lt"/>
              </a:rPr>
              <a:t>justifiction</a:t>
            </a:r>
            <a:r>
              <a:rPr lang="hu-HU" sz="1800" dirty="0">
                <a:solidFill>
                  <a:schemeClr val="tx1"/>
                </a:solidFill>
                <a:latin typeface="+mn-lt"/>
              </a:rPr>
              <a:t> </a:t>
            </a:r>
            <a:r>
              <a:rPr lang="hu-HU" sz="1800" dirty="0" err="1">
                <a:solidFill>
                  <a:schemeClr val="tx1"/>
                </a:solidFill>
                <a:latin typeface="+mn-lt"/>
              </a:rPr>
              <a:t>for</a:t>
            </a:r>
            <a:r>
              <a:rPr lang="hu-HU" sz="1800" dirty="0">
                <a:solidFill>
                  <a:schemeClr val="tx1"/>
                </a:solidFill>
                <a:latin typeface="+mn-lt"/>
              </a:rPr>
              <a:t> </a:t>
            </a:r>
            <a:r>
              <a:rPr lang="hu-HU" sz="1800" dirty="0" err="1">
                <a:solidFill>
                  <a:schemeClr val="tx1"/>
                </a:solidFill>
                <a:latin typeface="+mn-lt"/>
              </a:rPr>
              <a:t>your</a:t>
            </a:r>
            <a:r>
              <a:rPr lang="hu-HU" sz="1800" dirty="0">
                <a:solidFill>
                  <a:schemeClr val="tx1"/>
                </a:solidFill>
                <a:latin typeface="+mn-lt"/>
              </a:rPr>
              <a:t> </a:t>
            </a:r>
            <a:r>
              <a:rPr lang="hu-HU" sz="1800" dirty="0" err="1">
                <a:solidFill>
                  <a:schemeClr val="tx1"/>
                </a:solidFill>
                <a:latin typeface="+mn-lt"/>
              </a:rPr>
              <a:t>findings</a:t>
            </a:r>
            <a:r>
              <a:rPr lang="hu-HU" sz="1800" dirty="0">
                <a:solidFill>
                  <a:schemeClr val="tx1"/>
                </a:solidFill>
                <a:latin typeface="+mn-lt"/>
              </a:rPr>
              <a:t>.</a:t>
            </a:r>
          </a:p>
          <a:p>
            <a:endParaRPr lang="hu-HU" sz="1800" dirty="0">
              <a:solidFill>
                <a:schemeClr val="tx1"/>
              </a:solidFill>
              <a:latin typeface="+mn-lt"/>
            </a:endParaRPr>
          </a:p>
          <a:p>
            <a:pPr marL="0" indent="0">
              <a:buNone/>
            </a:pPr>
            <a:r>
              <a:rPr lang="hu-HU" sz="1800" b="1" dirty="0">
                <a:solidFill>
                  <a:schemeClr val="tx1"/>
                </a:solidFill>
                <a:latin typeface="+mn-lt"/>
              </a:rPr>
              <a:t>R</a:t>
            </a:r>
            <a:r>
              <a:rPr lang="hu-HU" sz="1800" b="1" baseline="-25000" dirty="0">
                <a:solidFill>
                  <a:schemeClr val="tx1"/>
                </a:solidFill>
                <a:latin typeface="+mn-lt"/>
              </a:rPr>
              <a:t>2</a:t>
            </a:r>
            <a:r>
              <a:rPr lang="hu-HU" sz="1800" dirty="0">
                <a:solidFill>
                  <a:schemeClr val="tx1"/>
                </a:solidFill>
                <a:latin typeface="+mn-lt"/>
              </a:rPr>
              <a:t>: </a:t>
            </a:r>
          </a:p>
          <a:p>
            <a:endParaRPr lang="hu-HU" sz="1800" dirty="0">
              <a:solidFill>
                <a:schemeClr val="tx1"/>
              </a:solidFill>
              <a:latin typeface="+mn-lt"/>
            </a:endParaRPr>
          </a:p>
          <a:p>
            <a:pPr marL="0" indent="0">
              <a:buNone/>
            </a:pPr>
            <a:r>
              <a:rPr lang="hu-HU" sz="1800" b="1" dirty="0">
                <a:solidFill>
                  <a:schemeClr val="tx1"/>
                </a:solidFill>
                <a:latin typeface="+mn-lt"/>
              </a:rPr>
              <a:t>R</a:t>
            </a:r>
            <a:r>
              <a:rPr lang="hu-HU" sz="1800" b="1" baseline="-25000" dirty="0">
                <a:solidFill>
                  <a:schemeClr val="tx1"/>
                </a:solidFill>
                <a:latin typeface="+mn-lt"/>
              </a:rPr>
              <a:t>3</a:t>
            </a:r>
            <a:r>
              <a:rPr lang="hu-HU" sz="1800" dirty="0">
                <a:solidFill>
                  <a:schemeClr val="tx1"/>
                </a:solidFill>
                <a:latin typeface="+mn-lt"/>
              </a:rPr>
              <a:t>: </a:t>
            </a:r>
          </a:p>
          <a:p>
            <a:endParaRPr lang="hu-HU" sz="1800" dirty="0">
              <a:solidFill>
                <a:schemeClr val="tx1"/>
              </a:solidFill>
              <a:latin typeface="+mn-lt"/>
            </a:endParaRPr>
          </a:p>
          <a:p>
            <a:pPr marL="0" indent="0">
              <a:buNone/>
            </a:pPr>
            <a:r>
              <a:rPr lang="hu-HU" sz="1800" b="1" dirty="0">
                <a:solidFill>
                  <a:schemeClr val="tx1"/>
                </a:solidFill>
                <a:latin typeface="+mn-lt"/>
              </a:rPr>
              <a:t>R</a:t>
            </a:r>
            <a:r>
              <a:rPr lang="hu-HU" sz="1800" b="1" baseline="-25000" dirty="0">
                <a:solidFill>
                  <a:schemeClr val="tx1"/>
                </a:solidFill>
                <a:latin typeface="+mn-lt"/>
              </a:rPr>
              <a:t>4</a:t>
            </a:r>
            <a:r>
              <a:rPr lang="hu-HU" sz="1800" dirty="0">
                <a:solidFill>
                  <a:schemeClr val="tx1"/>
                </a:solidFill>
                <a:latin typeface="+mn-lt"/>
              </a:rPr>
              <a:t>: </a:t>
            </a:r>
          </a:p>
          <a:p>
            <a:pPr algn="just"/>
            <a:endParaRPr lang="en-US" sz="1600" dirty="0">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025019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1AFD191C-C3EA-4351-82AF-77B531B6D323}"/>
              </a:ext>
            </a:extLst>
          </p:cNvPr>
          <p:cNvSpPr>
            <a:spLocks noGrp="1"/>
          </p:cNvSpPr>
          <p:nvPr>
            <p:ph type="body" idx="1"/>
          </p:nvPr>
        </p:nvSpPr>
        <p:spPr>
          <a:xfrm>
            <a:off x="2370667" y="196728"/>
            <a:ext cx="8314267" cy="823912"/>
          </a:xfrm>
        </p:spPr>
        <p:txBody>
          <a:bodyPr>
            <a:noAutofit/>
          </a:bodyPr>
          <a:lstStyle/>
          <a:p>
            <a:pPr algn="ctr"/>
            <a:r>
              <a:rPr lang="en-GB" sz="3000" b="1" noProof="0" dirty="0">
                <a:solidFill>
                  <a:schemeClr val="tx1"/>
                </a:solidFill>
              </a:rPr>
              <a:t>Conclusions and Recommendations</a:t>
            </a:r>
          </a:p>
        </p:txBody>
      </p:sp>
      <p:sp>
        <p:nvSpPr>
          <p:cNvPr id="20" name="Content Placeholder 4">
            <a:extLst>
              <a:ext uri="{FF2B5EF4-FFF2-40B4-BE49-F238E27FC236}">
                <a16:creationId xmlns:a16="http://schemas.microsoft.com/office/drawing/2014/main" id="{FD6400AE-B3E1-4805-B71B-2BD70F3DF1F3}"/>
              </a:ext>
            </a:extLst>
          </p:cNvPr>
          <p:cNvSpPr txBox="1">
            <a:spLocks/>
          </p:cNvSpPr>
          <p:nvPr/>
        </p:nvSpPr>
        <p:spPr>
          <a:xfrm>
            <a:off x="3246120" y="1796592"/>
            <a:ext cx="8077200"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800" b="1" dirty="0" err="1">
                <a:solidFill>
                  <a:schemeClr val="tx1"/>
                </a:solidFill>
              </a:rPr>
              <a:t>Conclusions</a:t>
            </a:r>
            <a:endParaRPr lang="hu-HU" sz="1800" b="1" dirty="0">
              <a:solidFill>
                <a:schemeClr val="tx1"/>
              </a:solidFill>
            </a:endParaRPr>
          </a:p>
          <a:p>
            <a:r>
              <a:rPr lang="hu-HU" sz="1800" dirty="0" err="1">
                <a:solidFill>
                  <a:schemeClr val="tx1"/>
                </a:solidFill>
              </a:rPr>
              <a:t>Keep</a:t>
            </a:r>
            <a:r>
              <a:rPr lang="hu-HU" sz="1800" dirty="0">
                <a:solidFill>
                  <a:schemeClr val="tx1"/>
                </a:solidFill>
              </a:rPr>
              <a:t> </a:t>
            </a:r>
            <a:r>
              <a:rPr lang="hu-HU" sz="1800" dirty="0" err="1">
                <a:solidFill>
                  <a:schemeClr val="tx1"/>
                </a:solidFill>
              </a:rPr>
              <a:t>this</a:t>
            </a:r>
            <a:r>
              <a:rPr lang="hu-HU" sz="1800" dirty="0">
                <a:solidFill>
                  <a:schemeClr val="tx1"/>
                </a:solidFill>
              </a:rPr>
              <a:t> part </a:t>
            </a:r>
            <a:r>
              <a:rPr lang="hu-HU" sz="1800" dirty="0" err="1">
                <a:solidFill>
                  <a:schemeClr val="tx1"/>
                </a:solidFill>
              </a:rPr>
              <a:t>brief</a:t>
            </a:r>
            <a:r>
              <a:rPr lang="hu-HU" sz="1800" dirty="0">
                <a:solidFill>
                  <a:schemeClr val="tx1"/>
                </a:solidFill>
              </a:rPr>
              <a:t>, </a:t>
            </a:r>
            <a:r>
              <a:rPr lang="hu-HU" sz="1800" dirty="0" err="1">
                <a:solidFill>
                  <a:schemeClr val="tx1"/>
                </a:solidFill>
              </a:rPr>
              <a:t>concise</a:t>
            </a:r>
            <a:r>
              <a:rPr lang="hu-HU" sz="1800" dirty="0">
                <a:solidFill>
                  <a:schemeClr val="tx1"/>
                </a:solidFill>
              </a:rPr>
              <a:t>, </a:t>
            </a:r>
            <a:r>
              <a:rPr lang="hu-HU" sz="1800" dirty="0" err="1">
                <a:solidFill>
                  <a:schemeClr val="tx1"/>
                </a:solidFill>
              </a:rPr>
              <a:t>but</a:t>
            </a:r>
            <a:r>
              <a:rPr lang="hu-HU" sz="1800" dirty="0">
                <a:solidFill>
                  <a:schemeClr val="tx1"/>
                </a:solidFill>
              </a:rPr>
              <a:t> </a:t>
            </a:r>
            <a:r>
              <a:rPr lang="hu-HU" sz="1800" dirty="0" err="1">
                <a:solidFill>
                  <a:schemeClr val="tx1"/>
                </a:solidFill>
              </a:rPr>
              <a:t>relevant</a:t>
            </a:r>
            <a:r>
              <a:rPr lang="hu-HU" sz="1800" dirty="0">
                <a:solidFill>
                  <a:schemeClr val="tx1"/>
                </a:solidFill>
              </a:rPr>
              <a:t> in </a:t>
            </a:r>
            <a:r>
              <a:rPr lang="hu-HU" sz="1800" dirty="0" err="1">
                <a:solidFill>
                  <a:schemeClr val="tx1"/>
                </a:solidFill>
              </a:rPr>
              <a:t>terms</a:t>
            </a:r>
            <a:r>
              <a:rPr lang="hu-HU" sz="1800" dirty="0">
                <a:solidFill>
                  <a:schemeClr val="tx1"/>
                </a:solidFill>
              </a:rPr>
              <a:t> of </a:t>
            </a:r>
            <a:r>
              <a:rPr lang="hu-HU" sz="1800" dirty="0" err="1">
                <a:solidFill>
                  <a:schemeClr val="tx1"/>
                </a:solidFill>
              </a:rPr>
              <a:t>content</a:t>
            </a:r>
            <a:r>
              <a:rPr lang="hu-HU" sz="1800" dirty="0">
                <a:solidFill>
                  <a:schemeClr val="tx1"/>
                </a:solidFill>
              </a:rPr>
              <a:t>.</a:t>
            </a:r>
            <a:endParaRPr lang="en-GB" sz="1800" noProof="0" dirty="0">
              <a:solidFill>
                <a:schemeClr val="tx1"/>
              </a:solidFill>
            </a:endParaRPr>
          </a:p>
          <a:p>
            <a:pPr marL="0" indent="0">
              <a:buNone/>
            </a:pPr>
            <a:endParaRPr lang="hu-HU" sz="1800" dirty="0">
              <a:solidFill>
                <a:schemeClr val="tx1"/>
              </a:solidFill>
            </a:endParaRPr>
          </a:p>
          <a:p>
            <a:endParaRPr lang="hu-HU" sz="1800" dirty="0">
              <a:solidFill>
                <a:schemeClr val="tx1"/>
              </a:solidFill>
            </a:endParaRPr>
          </a:p>
          <a:p>
            <a:endParaRPr lang="hu-HU" sz="1800" dirty="0">
              <a:solidFill>
                <a:schemeClr val="tx1"/>
              </a:solidFill>
            </a:endParaRPr>
          </a:p>
          <a:p>
            <a:pPr marL="0" indent="0">
              <a:buNone/>
            </a:pPr>
            <a:r>
              <a:rPr lang="en-GB" sz="1800" b="1" noProof="0" dirty="0">
                <a:solidFill>
                  <a:schemeClr val="tx1"/>
                </a:solidFill>
              </a:rPr>
              <a:t>Recommendations</a:t>
            </a:r>
          </a:p>
          <a:p>
            <a:r>
              <a:rPr lang="hu-HU" sz="1800" dirty="0" err="1">
                <a:solidFill>
                  <a:schemeClr val="tx1"/>
                </a:solidFill>
              </a:rPr>
              <a:t>Keep</a:t>
            </a:r>
            <a:r>
              <a:rPr lang="hu-HU" sz="1800" dirty="0">
                <a:solidFill>
                  <a:schemeClr val="tx1"/>
                </a:solidFill>
              </a:rPr>
              <a:t> </a:t>
            </a:r>
            <a:r>
              <a:rPr lang="hu-HU" sz="1800" dirty="0" err="1">
                <a:solidFill>
                  <a:schemeClr val="tx1"/>
                </a:solidFill>
              </a:rPr>
              <a:t>this</a:t>
            </a:r>
            <a:r>
              <a:rPr lang="hu-HU" sz="1800" dirty="0">
                <a:solidFill>
                  <a:schemeClr val="tx1"/>
                </a:solidFill>
              </a:rPr>
              <a:t> part </a:t>
            </a:r>
            <a:r>
              <a:rPr lang="hu-HU" sz="1800" dirty="0" err="1">
                <a:solidFill>
                  <a:schemeClr val="tx1"/>
                </a:solidFill>
              </a:rPr>
              <a:t>brief</a:t>
            </a:r>
            <a:r>
              <a:rPr lang="hu-HU" sz="1800" dirty="0">
                <a:solidFill>
                  <a:schemeClr val="tx1"/>
                </a:solidFill>
              </a:rPr>
              <a:t>, </a:t>
            </a:r>
            <a:r>
              <a:rPr lang="hu-HU" sz="1800" dirty="0" err="1">
                <a:solidFill>
                  <a:schemeClr val="tx1"/>
                </a:solidFill>
              </a:rPr>
              <a:t>concise</a:t>
            </a:r>
            <a:r>
              <a:rPr lang="hu-HU" sz="1800" dirty="0">
                <a:solidFill>
                  <a:schemeClr val="tx1"/>
                </a:solidFill>
              </a:rPr>
              <a:t>, </a:t>
            </a:r>
            <a:r>
              <a:rPr lang="hu-HU" sz="1800" dirty="0" err="1">
                <a:solidFill>
                  <a:schemeClr val="tx1"/>
                </a:solidFill>
              </a:rPr>
              <a:t>but</a:t>
            </a:r>
            <a:r>
              <a:rPr lang="hu-HU" sz="1800" dirty="0">
                <a:solidFill>
                  <a:schemeClr val="tx1"/>
                </a:solidFill>
              </a:rPr>
              <a:t> </a:t>
            </a:r>
            <a:r>
              <a:rPr lang="hu-HU" sz="1800" dirty="0" err="1">
                <a:solidFill>
                  <a:schemeClr val="tx1"/>
                </a:solidFill>
              </a:rPr>
              <a:t>relevant</a:t>
            </a:r>
            <a:r>
              <a:rPr lang="hu-HU" sz="1800" dirty="0">
                <a:solidFill>
                  <a:schemeClr val="tx1"/>
                </a:solidFill>
              </a:rPr>
              <a:t> in </a:t>
            </a:r>
            <a:r>
              <a:rPr lang="hu-HU" sz="1800" dirty="0" err="1">
                <a:solidFill>
                  <a:schemeClr val="tx1"/>
                </a:solidFill>
              </a:rPr>
              <a:t>terms</a:t>
            </a:r>
            <a:r>
              <a:rPr lang="hu-HU" sz="1800" dirty="0">
                <a:solidFill>
                  <a:schemeClr val="tx1"/>
                </a:solidFill>
              </a:rPr>
              <a:t> of </a:t>
            </a:r>
            <a:r>
              <a:rPr lang="hu-HU" sz="1800" dirty="0" err="1">
                <a:solidFill>
                  <a:schemeClr val="tx1"/>
                </a:solidFill>
              </a:rPr>
              <a:t>content</a:t>
            </a:r>
            <a:r>
              <a:rPr lang="hu-HU" sz="1800" dirty="0">
                <a:solidFill>
                  <a:schemeClr val="tx1"/>
                </a:solidFill>
              </a:rPr>
              <a:t>.</a:t>
            </a:r>
            <a:endParaRPr lang="en-GB" sz="1800" dirty="0">
              <a:solidFill>
                <a:schemeClr val="tx1"/>
              </a:solidFill>
            </a:endParaRPr>
          </a:p>
          <a:p>
            <a:pPr marL="0" indent="0">
              <a:buNone/>
            </a:pPr>
            <a:endParaRPr lang="en-GB" sz="1800" noProof="0" dirty="0">
              <a:solidFill>
                <a:schemeClr val="tx1"/>
              </a:solidFill>
            </a:endParaRPr>
          </a:p>
          <a:p>
            <a:pPr algn="just"/>
            <a:endParaRPr lang="en-US" sz="1800" dirty="0">
              <a:latin typeface="Open Sans Light" panose="020B0606030504020204" pitchFamily="34" charset="0"/>
              <a:ea typeface="Open Sans Light" panose="020B0606030504020204" pitchFamily="34" charset="0"/>
              <a:cs typeface="Open Sans Light" panose="020B0606030504020204" pitchFamily="34" charset="0"/>
            </a:endParaRPr>
          </a:p>
        </p:txBody>
      </p:sp>
      <p:sp>
        <p:nvSpPr>
          <p:cNvPr id="9" name="Lekerekített téglalap 12">
            <a:extLst>
              <a:ext uri="{FF2B5EF4-FFF2-40B4-BE49-F238E27FC236}">
                <a16:creationId xmlns:a16="http://schemas.microsoft.com/office/drawing/2014/main" id="{98C68755-84E4-49CA-9670-F213BA9CF05B}"/>
              </a:ext>
            </a:extLst>
          </p:cNvPr>
          <p:cNvSpPr/>
          <p:nvPr/>
        </p:nvSpPr>
        <p:spPr>
          <a:xfrm>
            <a:off x="524898" y="146747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Objectives</a:t>
            </a:r>
            <a:r>
              <a:rPr lang="hu-HU" sz="2000" dirty="0">
                <a:solidFill>
                  <a:schemeClr val="tx1"/>
                </a:solidFill>
              </a:rPr>
              <a:t>, </a:t>
            </a:r>
            <a:r>
              <a:rPr lang="hu-HU" sz="2000" dirty="0" err="1">
                <a:solidFill>
                  <a:schemeClr val="tx1"/>
                </a:solidFill>
              </a:rPr>
              <a:t>Aims</a:t>
            </a:r>
            <a:endParaRPr lang="hu-HU" sz="2000" dirty="0">
              <a:solidFill>
                <a:schemeClr val="tx1"/>
              </a:solidFill>
            </a:endParaRPr>
          </a:p>
        </p:txBody>
      </p:sp>
      <p:sp>
        <p:nvSpPr>
          <p:cNvPr id="10" name="Lekerekített téglalap 18">
            <a:extLst>
              <a:ext uri="{FF2B5EF4-FFF2-40B4-BE49-F238E27FC236}">
                <a16:creationId xmlns:a16="http://schemas.microsoft.com/office/drawing/2014/main" id="{52B07FF4-1E6D-4991-B5A4-1B0457F74B9C}"/>
              </a:ext>
            </a:extLst>
          </p:cNvPr>
          <p:cNvSpPr/>
          <p:nvPr/>
        </p:nvSpPr>
        <p:spPr>
          <a:xfrm>
            <a:off x="524898" y="2547599"/>
            <a:ext cx="2160240" cy="873313"/>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Theoretical</a:t>
            </a:r>
            <a:r>
              <a:rPr lang="hu-HU" sz="2000" dirty="0">
                <a:solidFill>
                  <a:schemeClr val="tx1"/>
                </a:solidFill>
              </a:rPr>
              <a:t> </a:t>
            </a:r>
            <a:r>
              <a:rPr lang="hu-HU" sz="2000" dirty="0" err="1">
                <a:solidFill>
                  <a:schemeClr val="tx1"/>
                </a:solidFill>
              </a:rPr>
              <a:t>background</a:t>
            </a:r>
            <a:endParaRPr lang="hu-HU" sz="2000" dirty="0">
              <a:solidFill>
                <a:schemeClr val="tx1"/>
              </a:solidFill>
            </a:endParaRPr>
          </a:p>
        </p:txBody>
      </p:sp>
      <p:sp>
        <p:nvSpPr>
          <p:cNvPr id="11" name="Lekerekített téglalap 19">
            <a:extLst>
              <a:ext uri="{FF2B5EF4-FFF2-40B4-BE49-F238E27FC236}">
                <a16:creationId xmlns:a16="http://schemas.microsoft.com/office/drawing/2014/main" id="{8BA674BB-FDAF-47BB-8A60-FFF266C629C2}"/>
              </a:ext>
            </a:extLst>
          </p:cNvPr>
          <p:cNvSpPr/>
          <p:nvPr/>
        </p:nvSpPr>
        <p:spPr>
          <a:xfrm>
            <a:off x="524898" y="3627719"/>
            <a:ext cx="2160240" cy="873313"/>
          </a:xfrm>
          <a:prstGeom prst="roundRect">
            <a:avLst>
              <a:gd name="adj" fmla="val 0"/>
            </a:avLst>
          </a:prstGeom>
        </p:spPr>
        <p:style>
          <a:lnRef idx="2">
            <a:schemeClr val="accent1">
              <a:shade val="50000"/>
            </a:schemeClr>
          </a:lnRef>
          <a:fillRef idx="1001">
            <a:schemeClr val="lt1"/>
          </a:fillRef>
          <a:effectRef idx="0">
            <a:schemeClr val="accent1"/>
          </a:effectRef>
          <a:fontRef idx="minor">
            <a:schemeClr val="lt1"/>
          </a:fontRef>
        </p:style>
        <p:txBody>
          <a:bodyPr lIns="0" tIns="0" rIns="0" bIns="0" rtlCol="0" anchor="ctr"/>
          <a:lstStyle/>
          <a:p>
            <a:pPr algn="ctr"/>
            <a:r>
              <a:rPr lang="hu-HU" sz="2000" dirty="0" err="1">
                <a:solidFill>
                  <a:schemeClr val="tx1"/>
                </a:solidFill>
              </a:rPr>
              <a:t>Methodology</a:t>
            </a:r>
            <a:endParaRPr lang="hu-HU" sz="2000" dirty="0">
              <a:solidFill>
                <a:schemeClr val="tx1"/>
              </a:solidFill>
            </a:endParaRPr>
          </a:p>
        </p:txBody>
      </p:sp>
      <p:sp>
        <p:nvSpPr>
          <p:cNvPr id="12" name="Lekerekített téglalap 20">
            <a:extLst>
              <a:ext uri="{FF2B5EF4-FFF2-40B4-BE49-F238E27FC236}">
                <a16:creationId xmlns:a16="http://schemas.microsoft.com/office/drawing/2014/main" id="{D3DD44B8-9D15-4DD2-9C2B-91111273EEB6}"/>
              </a:ext>
            </a:extLst>
          </p:cNvPr>
          <p:cNvSpPr/>
          <p:nvPr/>
        </p:nvSpPr>
        <p:spPr>
          <a:xfrm>
            <a:off x="524898" y="4707839"/>
            <a:ext cx="2160240" cy="873313"/>
          </a:xfrm>
          <a:prstGeom prst="roundRect">
            <a:avLst>
              <a:gd name="adj" fmla="val 8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tx1"/>
                </a:solidFill>
              </a:rPr>
              <a:t>Analysis</a:t>
            </a:r>
            <a:r>
              <a:rPr lang="hu-HU" sz="2000" dirty="0">
                <a:solidFill>
                  <a:schemeClr val="tx1"/>
                </a:solidFill>
              </a:rPr>
              <a:t> and </a:t>
            </a:r>
            <a:r>
              <a:rPr lang="hu-HU" sz="2000" dirty="0" err="1">
                <a:solidFill>
                  <a:schemeClr val="tx1"/>
                </a:solidFill>
              </a:rPr>
              <a:t>results</a:t>
            </a:r>
            <a:endParaRPr lang="hu-HU" sz="2000" dirty="0">
              <a:solidFill>
                <a:schemeClr val="tx1"/>
              </a:solidFill>
            </a:endParaRPr>
          </a:p>
        </p:txBody>
      </p:sp>
      <p:sp>
        <p:nvSpPr>
          <p:cNvPr id="13" name="Lekerekített téglalap 21">
            <a:extLst>
              <a:ext uri="{FF2B5EF4-FFF2-40B4-BE49-F238E27FC236}">
                <a16:creationId xmlns:a16="http://schemas.microsoft.com/office/drawing/2014/main" id="{05915337-38B6-45FF-89F8-84D2A7B87978}"/>
              </a:ext>
            </a:extLst>
          </p:cNvPr>
          <p:cNvSpPr/>
          <p:nvPr/>
        </p:nvSpPr>
        <p:spPr>
          <a:xfrm>
            <a:off x="524898" y="5787959"/>
            <a:ext cx="2160240" cy="873313"/>
          </a:xfrm>
          <a:prstGeom prst="roundRect">
            <a:avLst>
              <a:gd name="adj" fmla="val 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dirty="0" err="1">
                <a:solidFill>
                  <a:schemeClr val="bg1"/>
                </a:solidFill>
              </a:rPr>
              <a:t>Conclusions</a:t>
            </a:r>
            <a:r>
              <a:rPr lang="hu-HU" sz="2000" dirty="0">
                <a:solidFill>
                  <a:schemeClr val="bg1"/>
                </a:solidFill>
              </a:rPr>
              <a:t>, </a:t>
            </a:r>
            <a:r>
              <a:rPr lang="hu-HU" sz="2000" dirty="0" err="1">
                <a:solidFill>
                  <a:schemeClr val="bg1"/>
                </a:solidFill>
              </a:rPr>
              <a:t>suggestions</a:t>
            </a:r>
            <a:endParaRPr lang="hu-HU" sz="2000" dirty="0">
              <a:solidFill>
                <a:schemeClr val="bg1"/>
              </a:solidFill>
            </a:endParaRPr>
          </a:p>
        </p:txBody>
      </p:sp>
    </p:spTree>
    <p:extLst>
      <p:ext uri="{BB962C8B-B14F-4D97-AF65-F5344CB8AC3E}">
        <p14:creationId xmlns:p14="http://schemas.microsoft.com/office/powerpoint/2010/main" val="1829651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70043-C3F0-2D42-94B4-6B5C7E0E90DB}"/>
              </a:ext>
            </a:extLst>
          </p:cNvPr>
          <p:cNvSpPr>
            <a:spLocks noGrp="1"/>
          </p:cNvSpPr>
          <p:nvPr>
            <p:ph type="title"/>
          </p:nvPr>
        </p:nvSpPr>
        <p:spPr>
          <a:xfrm>
            <a:off x="259080" y="2811780"/>
            <a:ext cx="8823960" cy="1234440"/>
          </a:xfrm>
        </p:spPr>
        <p:txBody>
          <a:bodyPr>
            <a:normAutofit/>
          </a:bodyPr>
          <a:lstStyle/>
          <a:p>
            <a:r>
              <a:rPr lang="en-GB" sz="3200" b="1" noProof="0" dirty="0"/>
              <a:t>Thank you for your </a:t>
            </a:r>
            <a:r>
              <a:rPr lang="hu-HU" sz="3200" b="1" dirty="0" err="1"/>
              <a:t>time</a:t>
            </a:r>
            <a:r>
              <a:rPr lang="hu-HU" sz="3200" b="1" dirty="0"/>
              <a:t> and</a:t>
            </a:r>
            <a:r>
              <a:rPr lang="en-GB" sz="3200" b="1" noProof="0" dirty="0"/>
              <a:t> attention!</a:t>
            </a:r>
          </a:p>
        </p:txBody>
      </p:sp>
    </p:spTree>
    <p:extLst>
      <p:ext uri="{BB962C8B-B14F-4D97-AF65-F5344CB8AC3E}">
        <p14:creationId xmlns:p14="http://schemas.microsoft.com/office/powerpoint/2010/main" val="3016212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09FDF3-4213-BB41-8106-28D9663BAE57}"/>
              </a:ext>
            </a:extLst>
          </p:cNvPr>
          <p:cNvSpPr>
            <a:spLocks noGrp="1"/>
          </p:cNvSpPr>
          <p:nvPr>
            <p:ph type="body" idx="1"/>
          </p:nvPr>
        </p:nvSpPr>
        <p:spPr>
          <a:xfrm>
            <a:off x="839788" y="2454799"/>
            <a:ext cx="5157787" cy="823912"/>
          </a:xfrm>
        </p:spPr>
        <p:txBody>
          <a:bodyPr/>
          <a:lstStyle/>
          <a:p>
            <a:r>
              <a:rPr lang="hu-HU" dirty="0" err="1">
                <a:solidFill>
                  <a:schemeClr val="tx1"/>
                </a:solidFill>
                <a:latin typeface="+mn-lt"/>
              </a:rPr>
              <a:t>Question</a:t>
            </a:r>
            <a:r>
              <a:rPr lang="hu-HU" dirty="0">
                <a:solidFill>
                  <a:schemeClr val="tx1"/>
                </a:solidFill>
                <a:latin typeface="+mn-lt"/>
              </a:rPr>
              <a:t> 1</a:t>
            </a:r>
            <a:endParaRPr lang="en-US" dirty="0">
              <a:solidFill>
                <a:schemeClr val="tx1"/>
              </a:solidFill>
              <a:latin typeface="+mn-lt"/>
            </a:endParaRPr>
          </a:p>
        </p:txBody>
      </p:sp>
      <p:sp>
        <p:nvSpPr>
          <p:cNvPr id="3" name="Content Placeholder 2">
            <a:extLst>
              <a:ext uri="{FF2B5EF4-FFF2-40B4-BE49-F238E27FC236}">
                <a16:creationId xmlns:a16="http://schemas.microsoft.com/office/drawing/2014/main" id="{61BA50B9-6A7F-8E43-AFAE-1FBE0FE0EE36}"/>
              </a:ext>
            </a:extLst>
          </p:cNvPr>
          <p:cNvSpPr>
            <a:spLocks noGrp="1"/>
          </p:cNvSpPr>
          <p:nvPr>
            <p:ph sz="half" idx="2"/>
          </p:nvPr>
        </p:nvSpPr>
        <p:spPr>
          <a:xfrm>
            <a:off x="836612" y="3349101"/>
            <a:ext cx="5160963" cy="3534299"/>
          </a:xfrm>
        </p:spPr>
        <p:txBody>
          <a:bodyPr/>
          <a:lstStyle/>
          <a:p>
            <a:pPr marL="0" indent="0">
              <a:buNone/>
            </a:pPr>
            <a:r>
              <a:rPr lang="hu-HU" sz="1800" dirty="0" err="1">
                <a:solidFill>
                  <a:schemeClr val="tx1"/>
                </a:solidFill>
                <a:latin typeface="+mn-lt"/>
                <a:ea typeface="Open Sans Light" panose="020B0606030504020204" pitchFamily="34" charset="0"/>
                <a:cs typeface="Open Sans Light" panose="020B0606030504020204" pitchFamily="34" charset="0"/>
              </a:rPr>
              <a:t>Insert</a:t>
            </a:r>
            <a:r>
              <a:rPr lang="en-GB" sz="1800" noProof="0" dirty="0">
                <a:solidFill>
                  <a:schemeClr val="tx1"/>
                </a:solidFill>
                <a:latin typeface="+mn-lt"/>
                <a:ea typeface="Open Sans Light" panose="020B0606030504020204" pitchFamily="34" charset="0"/>
                <a:cs typeface="Open Sans Light" panose="020B0606030504020204" pitchFamily="34" charset="0"/>
              </a:rPr>
              <a:t> the question of the reviewer! </a:t>
            </a:r>
            <a:r>
              <a:rPr lang="hu-HU" sz="1800" b="1" noProof="0" dirty="0" err="1">
                <a:solidFill>
                  <a:schemeClr val="tx1"/>
                </a:solidFill>
                <a:latin typeface="+mn-lt"/>
                <a:ea typeface="Open Sans Light" panose="020B0606030504020204" pitchFamily="34" charset="0"/>
                <a:cs typeface="Open Sans Light" panose="020B0606030504020204" pitchFamily="34" charset="0"/>
              </a:rPr>
              <a:t>Your</a:t>
            </a:r>
            <a:r>
              <a:rPr lang="hu-HU" sz="1800" b="1" noProof="0" dirty="0">
                <a:solidFill>
                  <a:schemeClr val="tx1"/>
                </a:solidFill>
                <a:latin typeface="+mn-lt"/>
                <a:ea typeface="Open Sans Light" panose="020B0606030504020204" pitchFamily="34" charset="0"/>
                <a:cs typeface="Open Sans Light" panose="020B0606030504020204" pitchFamily="34" charset="0"/>
              </a:rPr>
              <a:t> a</a:t>
            </a:r>
            <a:r>
              <a:rPr lang="en-GB" sz="1800" b="1" noProof="0" dirty="0" err="1">
                <a:solidFill>
                  <a:schemeClr val="tx1"/>
                </a:solidFill>
                <a:latin typeface="+mn-lt"/>
                <a:ea typeface="Open Sans Light" panose="020B0606030504020204" pitchFamily="34" charset="0"/>
                <a:cs typeface="Open Sans Light" panose="020B0606030504020204" pitchFamily="34" charset="0"/>
              </a:rPr>
              <a:t>nswer</a:t>
            </a:r>
            <a:r>
              <a:rPr lang="en-GB" sz="1800" b="1" noProof="0" dirty="0">
                <a:solidFill>
                  <a:schemeClr val="tx1"/>
                </a:solidFill>
                <a:latin typeface="+mn-lt"/>
                <a:ea typeface="Open Sans Light" panose="020B0606030504020204" pitchFamily="34" charset="0"/>
                <a:cs typeface="Open Sans Light" panose="020B0606030504020204" pitchFamily="34" charset="0"/>
              </a:rPr>
              <a:t> should not be in writing</a:t>
            </a:r>
            <a:r>
              <a:rPr lang="hu-HU" sz="1800" b="1" noProof="0" dirty="0">
                <a:solidFill>
                  <a:schemeClr val="tx1"/>
                </a:solidFill>
                <a:latin typeface="+mn-lt"/>
                <a:ea typeface="Open Sans Light" panose="020B0606030504020204" pitchFamily="34" charset="0"/>
                <a:cs typeface="Open Sans Light" panose="020B0606030504020204" pitchFamily="34" charset="0"/>
              </a:rPr>
              <a:t>.</a:t>
            </a:r>
            <a:endParaRPr lang="en-GB" sz="1800" b="1" noProof="0" dirty="0">
              <a:solidFill>
                <a:schemeClr val="tx1"/>
              </a:solidFill>
              <a:latin typeface="+mn-lt"/>
              <a:ea typeface="Open Sans Light" panose="020B0606030504020204" pitchFamily="34" charset="0"/>
              <a:cs typeface="Open Sans Light" panose="020B0606030504020204" pitchFamily="34" charset="0"/>
            </a:endParaRPr>
          </a:p>
        </p:txBody>
      </p:sp>
      <p:sp>
        <p:nvSpPr>
          <p:cNvPr id="4" name="Text Placeholder 3">
            <a:extLst>
              <a:ext uri="{FF2B5EF4-FFF2-40B4-BE49-F238E27FC236}">
                <a16:creationId xmlns:a16="http://schemas.microsoft.com/office/drawing/2014/main" id="{DF299781-2027-3345-9F88-30C6116223D1}"/>
              </a:ext>
            </a:extLst>
          </p:cNvPr>
          <p:cNvSpPr>
            <a:spLocks noGrp="1"/>
          </p:cNvSpPr>
          <p:nvPr>
            <p:ph type="body" sz="quarter" idx="3"/>
          </p:nvPr>
        </p:nvSpPr>
        <p:spPr>
          <a:xfrm>
            <a:off x="6172200" y="2454799"/>
            <a:ext cx="5183188" cy="823912"/>
          </a:xfrm>
        </p:spPr>
        <p:txBody>
          <a:bodyPr/>
          <a:lstStyle/>
          <a:p>
            <a:r>
              <a:rPr lang="hu-HU" dirty="0" err="1">
                <a:solidFill>
                  <a:schemeClr val="tx1"/>
                </a:solidFill>
                <a:latin typeface="+mn-lt"/>
              </a:rPr>
              <a:t>Question</a:t>
            </a:r>
            <a:r>
              <a:rPr lang="hu-HU" dirty="0">
                <a:solidFill>
                  <a:schemeClr val="tx1"/>
                </a:solidFill>
                <a:latin typeface="+mn-lt"/>
              </a:rPr>
              <a:t> 2</a:t>
            </a:r>
            <a:endParaRPr lang="en-US" dirty="0">
              <a:solidFill>
                <a:schemeClr val="tx1"/>
              </a:solidFill>
              <a:latin typeface="+mn-lt"/>
            </a:endParaRPr>
          </a:p>
        </p:txBody>
      </p:sp>
      <p:sp>
        <p:nvSpPr>
          <p:cNvPr id="5" name="Content Placeholder 4">
            <a:extLst>
              <a:ext uri="{FF2B5EF4-FFF2-40B4-BE49-F238E27FC236}">
                <a16:creationId xmlns:a16="http://schemas.microsoft.com/office/drawing/2014/main" id="{CA4FD130-E50B-2545-B869-DE837B913F8C}"/>
              </a:ext>
            </a:extLst>
          </p:cNvPr>
          <p:cNvSpPr>
            <a:spLocks noGrp="1"/>
          </p:cNvSpPr>
          <p:nvPr>
            <p:ph sz="quarter" idx="4"/>
          </p:nvPr>
        </p:nvSpPr>
        <p:spPr>
          <a:xfrm>
            <a:off x="6172200" y="3278711"/>
            <a:ext cx="5183188" cy="3684588"/>
          </a:xfrm>
        </p:spPr>
        <p:txBody>
          <a:bodyPr/>
          <a:lstStyle/>
          <a:p>
            <a:pPr marL="0" indent="0">
              <a:buNone/>
            </a:pPr>
            <a:r>
              <a:rPr lang="hu-HU" sz="1800" dirty="0" err="1">
                <a:solidFill>
                  <a:schemeClr val="tx1"/>
                </a:solidFill>
                <a:latin typeface="+mn-lt"/>
                <a:ea typeface="Open Sans Light" panose="020B0606030504020204" pitchFamily="34" charset="0"/>
                <a:cs typeface="Open Sans Light" panose="020B0606030504020204" pitchFamily="34" charset="0"/>
              </a:rPr>
              <a:t>Insert</a:t>
            </a:r>
            <a:r>
              <a:rPr lang="hu-HU" sz="1800" dirty="0">
                <a:solidFill>
                  <a:schemeClr val="tx1"/>
                </a:solidFill>
                <a:latin typeface="+mn-lt"/>
                <a:ea typeface="Open Sans Light" panose="020B0606030504020204" pitchFamily="34" charset="0"/>
                <a:cs typeface="Open Sans Light" panose="020B0606030504020204" pitchFamily="34" charset="0"/>
              </a:rPr>
              <a:t> the </a:t>
            </a:r>
            <a:r>
              <a:rPr lang="hu-HU" sz="1800" dirty="0" err="1">
                <a:solidFill>
                  <a:schemeClr val="tx1"/>
                </a:solidFill>
                <a:latin typeface="+mn-lt"/>
                <a:ea typeface="Open Sans Light" panose="020B0606030504020204" pitchFamily="34" charset="0"/>
                <a:cs typeface="Open Sans Light" panose="020B0606030504020204" pitchFamily="34" charset="0"/>
              </a:rPr>
              <a:t>question</a:t>
            </a:r>
            <a:r>
              <a:rPr lang="hu-HU" sz="1800" dirty="0">
                <a:solidFill>
                  <a:schemeClr val="tx1"/>
                </a:solidFill>
                <a:latin typeface="+mn-lt"/>
                <a:ea typeface="Open Sans Light" panose="020B0606030504020204" pitchFamily="34" charset="0"/>
                <a:cs typeface="Open Sans Light" panose="020B0606030504020204" pitchFamily="34" charset="0"/>
              </a:rPr>
              <a:t> of the </a:t>
            </a:r>
            <a:r>
              <a:rPr lang="hu-HU" sz="1800" dirty="0" err="1">
                <a:solidFill>
                  <a:schemeClr val="tx1"/>
                </a:solidFill>
                <a:latin typeface="+mn-lt"/>
                <a:ea typeface="Open Sans Light" panose="020B0606030504020204" pitchFamily="34" charset="0"/>
                <a:cs typeface="Open Sans Light" panose="020B0606030504020204" pitchFamily="34" charset="0"/>
              </a:rPr>
              <a:t>reviewer</a:t>
            </a:r>
            <a:r>
              <a:rPr lang="hu-HU" sz="1800" dirty="0">
                <a:solidFill>
                  <a:schemeClr val="tx1"/>
                </a:solidFill>
                <a:latin typeface="+mn-lt"/>
                <a:ea typeface="Open Sans Light" panose="020B0606030504020204" pitchFamily="34" charset="0"/>
                <a:cs typeface="Open Sans Light" panose="020B0606030504020204" pitchFamily="34" charset="0"/>
              </a:rPr>
              <a:t>!</a:t>
            </a:r>
            <a:r>
              <a:rPr lang="hu-HU" sz="1800" b="1" dirty="0">
                <a:solidFill>
                  <a:schemeClr val="tx1"/>
                </a:solidFill>
                <a:latin typeface="+mn-lt"/>
                <a:ea typeface="Open Sans Light" panose="020B0606030504020204" pitchFamily="34" charset="0"/>
                <a:cs typeface="Open Sans Light" panose="020B0606030504020204" pitchFamily="34" charset="0"/>
              </a:rPr>
              <a:t> </a:t>
            </a:r>
            <a:r>
              <a:rPr lang="hu-HU" sz="1800" b="1" dirty="0" err="1">
                <a:solidFill>
                  <a:schemeClr val="tx1"/>
                </a:solidFill>
                <a:latin typeface="+mn-lt"/>
                <a:ea typeface="Open Sans Light" panose="020B0606030504020204" pitchFamily="34" charset="0"/>
                <a:cs typeface="Open Sans Light" panose="020B0606030504020204" pitchFamily="34" charset="0"/>
              </a:rPr>
              <a:t>Your</a:t>
            </a:r>
            <a:r>
              <a:rPr lang="hu-HU" sz="1800" b="1" dirty="0">
                <a:solidFill>
                  <a:schemeClr val="tx1"/>
                </a:solidFill>
                <a:latin typeface="+mn-lt"/>
                <a:ea typeface="Open Sans Light" panose="020B0606030504020204" pitchFamily="34" charset="0"/>
                <a:cs typeface="Open Sans Light" panose="020B0606030504020204" pitchFamily="34" charset="0"/>
              </a:rPr>
              <a:t> </a:t>
            </a:r>
            <a:r>
              <a:rPr lang="hu-HU" sz="1800" b="1" dirty="0" err="1">
                <a:solidFill>
                  <a:schemeClr val="tx1"/>
                </a:solidFill>
                <a:latin typeface="+mn-lt"/>
                <a:ea typeface="Open Sans Light" panose="020B0606030504020204" pitchFamily="34" charset="0"/>
                <a:cs typeface="Open Sans Light" panose="020B0606030504020204" pitchFamily="34" charset="0"/>
              </a:rPr>
              <a:t>answer</a:t>
            </a:r>
            <a:r>
              <a:rPr lang="hu-HU" sz="1800" b="1" dirty="0">
                <a:solidFill>
                  <a:schemeClr val="tx1"/>
                </a:solidFill>
                <a:latin typeface="+mn-lt"/>
                <a:ea typeface="Open Sans Light" panose="020B0606030504020204" pitchFamily="34" charset="0"/>
                <a:cs typeface="Open Sans Light" panose="020B0606030504020204" pitchFamily="34" charset="0"/>
              </a:rPr>
              <a:t> </a:t>
            </a:r>
            <a:r>
              <a:rPr lang="hu-HU" sz="1800" b="1" dirty="0" err="1">
                <a:solidFill>
                  <a:schemeClr val="tx1"/>
                </a:solidFill>
                <a:latin typeface="+mn-lt"/>
                <a:ea typeface="Open Sans Light" panose="020B0606030504020204" pitchFamily="34" charset="0"/>
                <a:cs typeface="Open Sans Light" panose="020B0606030504020204" pitchFamily="34" charset="0"/>
              </a:rPr>
              <a:t>should</a:t>
            </a:r>
            <a:r>
              <a:rPr lang="hu-HU" sz="1800" b="1" dirty="0">
                <a:solidFill>
                  <a:schemeClr val="tx1"/>
                </a:solidFill>
                <a:latin typeface="+mn-lt"/>
                <a:ea typeface="Open Sans Light" panose="020B0606030504020204" pitchFamily="34" charset="0"/>
                <a:cs typeface="Open Sans Light" panose="020B0606030504020204" pitchFamily="34" charset="0"/>
              </a:rPr>
              <a:t> </a:t>
            </a:r>
            <a:r>
              <a:rPr lang="hu-HU" sz="1800" b="1" dirty="0" err="1">
                <a:solidFill>
                  <a:schemeClr val="tx1"/>
                </a:solidFill>
                <a:latin typeface="+mn-lt"/>
                <a:ea typeface="Open Sans Light" panose="020B0606030504020204" pitchFamily="34" charset="0"/>
                <a:cs typeface="Open Sans Light" panose="020B0606030504020204" pitchFamily="34" charset="0"/>
              </a:rPr>
              <a:t>not</a:t>
            </a:r>
            <a:r>
              <a:rPr lang="hu-HU" sz="1800" b="1" dirty="0">
                <a:solidFill>
                  <a:schemeClr val="tx1"/>
                </a:solidFill>
                <a:latin typeface="+mn-lt"/>
                <a:ea typeface="Open Sans Light" panose="020B0606030504020204" pitchFamily="34" charset="0"/>
                <a:cs typeface="Open Sans Light" panose="020B0606030504020204" pitchFamily="34" charset="0"/>
              </a:rPr>
              <a:t> be in </a:t>
            </a:r>
            <a:r>
              <a:rPr lang="hu-HU" sz="1800" b="1" dirty="0" err="1">
                <a:solidFill>
                  <a:schemeClr val="tx1"/>
                </a:solidFill>
                <a:latin typeface="+mn-lt"/>
                <a:ea typeface="Open Sans Light" panose="020B0606030504020204" pitchFamily="34" charset="0"/>
                <a:cs typeface="Open Sans Light" panose="020B0606030504020204" pitchFamily="34" charset="0"/>
              </a:rPr>
              <a:t>writing</a:t>
            </a:r>
            <a:r>
              <a:rPr lang="hu-HU" sz="1800" b="1" dirty="0">
                <a:solidFill>
                  <a:schemeClr val="tx1"/>
                </a:solidFill>
                <a:latin typeface="+mn-lt"/>
                <a:ea typeface="Open Sans Light" panose="020B0606030504020204" pitchFamily="34" charset="0"/>
                <a:cs typeface="Open Sans Light" panose="020B0606030504020204" pitchFamily="34" charset="0"/>
              </a:rPr>
              <a:t>.</a:t>
            </a:r>
            <a:endParaRPr lang="en-US" sz="1800" b="1" dirty="0">
              <a:solidFill>
                <a:schemeClr val="tx1"/>
              </a:solidFill>
              <a:latin typeface="+mn-lt"/>
              <a:ea typeface="Open Sans Light" panose="020B0606030504020204" pitchFamily="34" charset="0"/>
              <a:cs typeface="Open Sans Light" panose="020B0606030504020204" pitchFamily="34" charset="0"/>
            </a:endParaRPr>
          </a:p>
        </p:txBody>
      </p:sp>
      <p:sp>
        <p:nvSpPr>
          <p:cNvPr id="6" name="Text Placeholder 1">
            <a:extLst>
              <a:ext uri="{FF2B5EF4-FFF2-40B4-BE49-F238E27FC236}">
                <a16:creationId xmlns:a16="http://schemas.microsoft.com/office/drawing/2014/main" id="{D3352C20-C832-492E-9E3F-876865E1EEC4}"/>
              </a:ext>
            </a:extLst>
          </p:cNvPr>
          <p:cNvSpPr txBox="1">
            <a:spLocks/>
          </p:cNvSpPr>
          <p:nvPr/>
        </p:nvSpPr>
        <p:spPr>
          <a:xfrm>
            <a:off x="2500842" y="302572"/>
            <a:ext cx="7670799" cy="823912"/>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3000" b="1" noProof="0" dirty="0">
                <a:solidFill>
                  <a:schemeClr val="tx1"/>
                </a:solidFill>
                <a:latin typeface="+mn-lt"/>
              </a:rPr>
              <a:t>Questions Received from the Reviewer</a:t>
            </a:r>
          </a:p>
        </p:txBody>
      </p:sp>
    </p:spTree>
    <p:extLst>
      <p:ext uri="{BB962C8B-B14F-4D97-AF65-F5344CB8AC3E}">
        <p14:creationId xmlns:p14="http://schemas.microsoft.com/office/powerpoint/2010/main" val="1890036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BA50B9-6A7F-8E43-AFAE-1FBE0FE0EE36}"/>
              </a:ext>
            </a:extLst>
          </p:cNvPr>
          <p:cNvSpPr>
            <a:spLocks noGrp="1"/>
          </p:cNvSpPr>
          <p:nvPr>
            <p:ph sz="half" idx="2"/>
          </p:nvPr>
        </p:nvSpPr>
        <p:spPr>
          <a:xfrm>
            <a:off x="304799" y="823911"/>
            <a:ext cx="11768667" cy="5797021"/>
          </a:xfrm>
        </p:spPr>
        <p:txBody>
          <a:bodyPr>
            <a:normAutofit fontScale="92500" lnSpcReduction="10000"/>
          </a:bodyPr>
          <a:lstStyle/>
          <a:p>
            <a:pPr marL="0" indent="0">
              <a:buNone/>
            </a:pPr>
            <a:endParaRPr lang="hu-HU" sz="1800" dirty="0">
              <a:latin typeface="+mn-lt"/>
              <a:ea typeface="Open Sans Light" panose="020B0606030504020204" pitchFamily="34" charset="0"/>
              <a:cs typeface="Open Sans Light" panose="020B0606030504020204" pitchFamily="34" charset="0"/>
            </a:endParaRPr>
          </a:p>
          <a:p>
            <a:pPr>
              <a:buFont typeface="Wingdings" panose="05000000000000000000" pitchFamily="2" charset="2"/>
              <a:buChar char="§"/>
            </a:pPr>
            <a:r>
              <a:rPr lang="hu-HU" sz="2100" noProof="0" dirty="0" err="1">
                <a:solidFill>
                  <a:schemeClr val="tx1"/>
                </a:solidFill>
                <a:latin typeface="+mn-lt"/>
                <a:ea typeface="Open Sans Light" panose="020B0606030504020204" pitchFamily="34" charset="0"/>
                <a:cs typeface="Open Sans Light" panose="020B0606030504020204" pitchFamily="34" charset="0"/>
              </a:rPr>
              <a:t>Arrive</a:t>
            </a:r>
            <a:r>
              <a:rPr lang="hu-HU" sz="2100" noProof="0" dirty="0">
                <a:solidFill>
                  <a:schemeClr val="tx1"/>
                </a:solidFill>
                <a:latin typeface="+mn-lt"/>
                <a:ea typeface="Open Sans Light" panose="020B0606030504020204" pitchFamily="34" charset="0"/>
                <a:cs typeface="Open Sans Light" panose="020B0606030504020204" pitchFamily="34" charset="0"/>
              </a:rPr>
              <a:t> 15-20 </a:t>
            </a:r>
            <a:r>
              <a:rPr lang="hu-HU" sz="2100" noProof="0" dirty="0" err="1">
                <a:solidFill>
                  <a:schemeClr val="tx1"/>
                </a:solidFill>
                <a:latin typeface="+mn-lt"/>
                <a:ea typeface="Open Sans Light" panose="020B0606030504020204" pitchFamily="34" charset="0"/>
                <a:cs typeface="Open Sans Light" panose="020B0606030504020204" pitchFamily="34" charset="0"/>
              </a:rPr>
              <a:t>minutes</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before</a:t>
            </a:r>
            <a:r>
              <a:rPr lang="hu-HU" sz="2100" noProof="0" dirty="0">
                <a:solidFill>
                  <a:schemeClr val="tx1"/>
                </a:solidFill>
                <a:latin typeface="+mn-lt"/>
                <a:ea typeface="Open Sans Light" panose="020B0606030504020204" pitchFamily="34" charset="0"/>
                <a:cs typeface="Open Sans Light" panose="020B0606030504020204" pitchFamily="34" charset="0"/>
              </a:rPr>
              <a:t> the </a:t>
            </a:r>
            <a:r>
              <a:rPr lang="hu-HU" sz="2100" noProof="0" dirty="0" err="1">
                <a:solidFill>
                  <a:schemeClr val="tx1"/>
                </a:solidFill>
                <a:latin typeface="+mn-lt"/>
                <a:ea typeface="Open Sans Light" panose="020B0606030504020204" pitchFamily="34" charset="0"/>
                <a:cs typeface="Open Sans Light" panose="020B0606030504020204" pitchFamily="34" charset="0"/>
              </a:rPr>
              <a:t>official</a:t>
            </a:r>
            <a:r>
              <a:rPr lang="hu-HU" sz="2100" noProof="0" dirty="0">
                <a:solidFill>
                  <a:schemeClr val="tx1"/>
                </a:solidFill>
                <a:latin typeface="+mn-lt"/>
                <a:ea typeface="Open Sans Light" panose="020B0606030504020204" pitchFamily="34" charset="0"/>
                <a:cs typeface="Open Sans Light" panose="020B0606030504020204" pitchFamily="34" charset="0"/>
              </a:rPr>
              <a:t> start of the </a:t>
            </a:r>
            <a:r>
              <a:rPr lang="hu-HU" sz="2100" noProof="0" dirty="0" err="1">
                <a:solidFill>
                  <a:schemeClr val="tx1"/>
                </a:solidFill>
                <a:latin typeface="+mn-lt"/>
                <a:ea typeface="Open Sans Light" panose="020B0606030504020204" pitchFamily="34" charset="0"/>
                <a:cs typeface="Open Sans Light" panose="020B0606030504020204" pitchFamily="34" charset="0"/>
              </a:rPr>
              <a:t>Final</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Exam</a:t>
            </a:r>
            <a:r>
              <a:rPr lang="hu-HU" sz="2100" noProof="0" dirty="0">
                <a:solidFill>
                  <a:schemeClr val="tx1"/>
                </a:solidFill>
                <a:latin typeface="+mn-lt"/>
                <a:ea typeface="Open Sans Light" panose="020B0606030504020204" pitchFamily="34" charset="0"/>
                <a:cs typeface="Open Sans Light" panose="020B0606030504020204" pitchFamily="34" charset="0"/>
              </a:rPr>
              <a:t>.</a:t>
            </a:r>
          </a:p>
          <a:p>
            <a:pPr>
              <a:buFont typeface="Wingdings" panose="05000000000000000000" pitchFamily="2" charset="2"/>
              <a:buChar char="§"/>
            </a:pPr>
            <a:r>
              <a:rPr lang="hu-HU" sz="2100" noProof="0" dirty="0" err="1">
                <a:solidFill>
                  <a:schemeClr val="tx1"/>
                </a:solidFill>
                <a:latin typeface="+mn-lt"/>
                <a:ea typeface="Open Sans Light" panose="020B0606030504020204" pitchFamily="34" charset="0"/>
                <a:cs typeface="Open Sans Light" panose="020B0606030504020204" pitchFamily="34" charset="0"/>
              </a:rPr>
              <a:t>Dress</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up</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elegantly</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to</a:t>
            </a:r>
            <a:r>
              <a:rPr lang="hu-HU" sz="2100" noProof="0" dirty="0">
                <a:solidFill>
                  <a:schemeClr val="tx1"/>
                </a:solidFill>
                <a:latin typeface="+mn-lt"/>
                <a:ea typeface="Open Sans Light" panose="020B0606030504020204" pitchFamily="34" charset="0"/>
                <a:cs typeface="Open Sans Light" panose="020B0606030504020204" pitchFamily="34" charset="0"/>
              </a:rPr>
              <a:t> show </a:t>
            </a:r>
            <a:r>
              <a:rPr lang="hu-HU" sz="2100" noProof="0" dirty="0" err="1">
                <a:solidFill>
                  <a:schemeClr val="tx1"/>
                </a:solidFill>
                <a:latin typeface="+mn-lt"/>
                <a:ea typeface="Open Sans Light" panose="020B0606030504020204" pitchFamily="34" charset="0"/>
                <a:cs typeface="Open Sans Light" panose="020B0606030504020204" pitchFamily="34" charset="0"/>
              </a:rPr>
              <a:t>respect</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for</a:t>
            </a:r>
            <a:r>
              <a:rPr lang="hu-HU" sz="2100" noProof="0" dirty="0">
                <a:solidFill>
                  <a:schemeClr val="tx1"/>
                </a:solidFill>
                <a:latin typeface="+mn-lt"/>
                <a:ea typeface="Open Sans Light" panose="020B0606030504020204" pitchFamily="34" charset="0"/>
                <a:cs typeface="Open Sans Light" panose="020B0606030504020204" pitchFamily="34" charset="0"/>
              </a:rPr>
              <a:t> the </a:t>
            </a:r>
            <a:r>
              <a:rPr lang="hu-HU" sz="2100" noProof="0" dirty="0" err="1">
                <a:solidFill>
                  <a:schemeClr val="tx1"/>
                </a:solidFill>
                <a:latin typeface="+mn-lt"/>
                <a:ea typeface="Open Sans Light" panose="020B0606030504020204" pitchFamily="34" charset="0"/>
                <a:cs typeface="Open Sans Light" panose="020B0606030504020204" pitchFamily="34" charset="0"/>
              </a:rPr>
              <a:t>committee</a:t>
            </a:r>
            <a:r>
              <a:rPr lang="hu-HU" sz="2100" noProof="0" dirty="0">
                <a:solidFill>
                  <a:schemeClr val="tx1"/>
                </a:solidFill>
                <a:latin typeface="+mn-lt"/>
                <a:ea typeface="Open Sans Light" panose="020B0606030504020204" pitchFamily="34" charset="0"/>
                <a:cs typeface="Open Sans Light" panose="020B0606030504020204" pitchFamily="34" charset="0"/>
              </a:rPr>
              <a:t> and </a:t>
            </a:r>
            <a:r>
              <a:rPr lang="hu-HU" sz="2100" noProof="0" dirty="0" err="1">
                <a:solidFill>
                  <a:schemeClr val="tx1"/>
                </a:solidFill>
                <a:latin typeface="+mn-lt"/>
                <a:ea typeface="Open Sans Light" panose="020B0606030504020204" pitchFamily="34" charset="0"/>
                <a:cs typeface="Open Sans Light" panose="020B0606030504020204" pitchFamily="34" charset="0"/>
              </a:rPr>
              <a:t>to</a:t>
            </a:r>
            <a:r>
              <a:rPr lang="hu-HU" sz="2100" noProof="0" dirty="0">
                <a:solidFill>
                  <a:schemeClr val="tx1"/>
                </a:solidFill>
                <a:latin typeface="+mn-lt"/>
                <a:ea typeface="Open Sans Light" panose="020B0606030504020204" pitchFamily="34" charset="0"/>
                <a:cs typeface="Open Sans Light" panose="020B0606030504020204" pitchFamily="34" charset="0"/>
              </a:rPr>
              <a:t> mark the </a:t>
            </a:r>
            <a:r>
              <a:rPr lang="hu-HU" sz="2100" noProof="0" dirty="0" err="1">
                <a:solidFill>
                  <a:schemeClr val="tx1"/>
                </a:solidFill>
                <a:latin typeface="+mn-lt"/>
                <a:ea typeface="Open Sans Light" panose="020B0606030504020204" pitchFamily="34" charset="0"/>
                <a:cs typeface="Open Sans Light" panose="020B0606030504020204" pitchFamily="34" charset="0"/>
              </a:rPr>
              <a:t>special</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occasion</a:t>
            </a:r>
            <a:r>
              <a:rPr lang="hu-HU" sz="2100" noProof="0" dirty="0">
                <a:solidFill>
                  <a:schemeClr val="tx1"/>
                </a:solidFill>
                <a:latin typeface="+mn-lt"/>
                <a:ea typeface="Open Sans Light" panose="020B0606030504020204" pitchFamily="34" charset="0"/>
                <a:cs typeface="Open Sans Light" panose="020B0606030504020204" pitchFamily="34" charset="0"/>
              </a:rPr>
              <a:t>.</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Before you begin, greet the committee and introduce yourself</a:t>
            </a:r>
            <a:r>
              <a:rPr lang="hu-HU" sz="2100" noProof="0" dirty="0">
                <a:solidFill>
                  <a:schemeClr val="tx1"/>
                </a:solidFill>
                <a:latin typeface="+mn-lt"/>
                <a:ea typeface="Open Sans Light" panose="020B0606030504020204" pitchFamily="34" charset="0"/>
                <a:cs typeface="Open Sans Light" panose="020B0606030504020204" pitchFamily="34" charset="0"/>
              </a:rPr>
              <a:t>.</a:t>
            </a:r>
            <a:endParaRPr lang="en-GB" sz="2100" noProof="0" dirty="0">
              <a:solidFill>
                <a:schemeClr val="tx1"/>
              </a:solidFill>
              <a:latin typeface="+mn-lt"/>
              <a:ea typeface="Open Sans Light" panose="020B0606030504020204" pitchFamily="34" charset="0"/>
              <a:cs typeface="Open Sans Light" panose="020B0606030504020204" pitchFamily="34" charset="0"/>
            </a:endParaRP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Speak for no longer than 10 minutes</a:t>
            </a:r>
            <a:r>
              <a:rPr lang="hu-HU" sz="2100" dirty="0">
                <a:solidFill>
                  <a:schemeClr val="tx1"/>
                </a:solidFill>
                <a:latin typeface="+mn-lt"/>
                <a:ea typeface="Open Sans Light" panose="020B0606030504020204" pitchFamily="34" charset="0"/>
                <a:cs typeface="Open Sans Light" panose="020B0606030504020204" pitchFamily="34" charset="0"/>
              </a:rPr>
              <a:t>.</a:t>
            </a:r>
            <a:endParaRPr lang="en-GB" sz="2100" noProof="0" dirty="0">
              <a:solidFill>
                <a:schemeClr val="tx1"/>
              </a:solidFill>
              <a:latin typeface="+mn-lt"/>
              <a:ea typeface="Open Sans Light" panose="020B0606030504020204" pitchFamily="34" charset="0"/>
              <a:cs typeface="Open Sans Light" panose="020B0606030504020204" pitchFamily="34" charset="0"/>
            </a:endParaRP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The literature</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theoretical</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background</a:t>
            </a:r>
            <a:r>
              <a:rPr lang="hu-HU" sz="2100" noProof="0" dirty="0">
                <a:solidFill>
                  <a:schemeClr val="tx1"/>
                </a:solidFill>
                <a:latin typeface="+mn-lt"/>
                <a:ea typeface="Open Sans Light" panose="020B0606030504020204" pitchFamily="34" charset="0"/>
                <a:cs typeface="Open Sans Light" panose="020B0606030504020204" pitchFamily="34" charset="0"/>
              </a:rPr>
              <a:t>)</a:t>
            </a:r>
            <a:r>
              <a:rPr lang="en-GB" sz="2100" noProof="0" dirty="0">
                <a:solidFill>
                  <a:schemeClr val="tx1"/>
                </a:solidFill>
                <a:latin typeface="+mn-lt"/>
                <a:ea typeface="Open Sans Light" panose="020B0606030504020204" pitchFamily="34" charset="0"/>
                <a:cs typeface="Open Sans Light" panose="020B0606030504020204" pitchFamily="34" charset="0"/>
              </a:rPr>
              <a:t> is well known by the committee, so focus on your own findings and results.</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During the presentation look at the committee</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members</a:t>
            </a:r>
            <a:r>
              <a:rPr lang="en-GB"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maintain</a:t>
            </a:r>
            <a:r>
              <a:rPr lang="en-GB" sz="2100" noProof="0" dirty="0">
                <a:solidFill>
                  <a:schemeClr val="tx1"/>
                </a:solidFill>
                <a:latin typeface="+mn-lt"/>
                <a:ea typeface="Open Sans Light" panose="020B0606030504020204" pitchFamily="34" charset="0"/>
                <a:cs typeface="Open Sans Light" panose="020B0606030504020204" pitchFamily="34" charset="0"/>
              </a:rPr>
              <a:t> eye contact! </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During the presentation you are not allowed to use paper or any other </a:t>
            </a:r>
            <a:r>
              <a:rPr lang="hu-HU" sz="2100" dirty="0" err="1">
                <a:solidFill>
                  <a:schemeClr val="tx1"/>
                </a:solidFill>
                <a:latin typeface="+mn-lt"/>
                <a:ea typeface="Open Sans Light" panose="020B0606030504020204" pitchFamily="34" charset="0"/>
                <a:cs typeface="Open Sans Light" panose="020B0606030504020204" pitchFamily="34" charset="0"/>
              </a:rPr>
              <a:t>tool</a:t>
            </a:r>
            <a:r>
              <a:rPr lang="en-GB" sz="2100" noProof="0" dirty="0">
                <a:solidFill>
                  <a:schemeClr val="tx1"/>
                </a:solidFill>
                <a:latin typeface="+mn-lt"/>
                <a:ea typeface="Open Sans Light" panose="020B0606030504020204" pitchFamily="34" charset="0"/>
                <a:cs typeface="Open Sans Light" panose="020B0606030504020204" pitchFamily="34" charset="0"/>
              </a:rPr>
              <a:t>! </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While you are presenting</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en-GB" sz="2100" noProof="0" dirty="0">
                <a:solidFill>
                  <a:schemeClr val="tx1"/>
                </a:solidFill>
                <a:latin typeface="+mn-lt"/>
                <a:ea typeface="Open Sans Light" panose="020B0606030504020204" pitchFamily="34" charset="0"/>
                <a:cs typeface="Open Sans Light" panose="020B0606030504020204" pitchFamily="34" charset="0"/>
              </a:rPr>
              <a:t>try to keep your body in an upright position! </a:t>
            </a:r>
            <a:r>
              <a:rPr lang="hu-HU" sz="2100" noProof="0" dirty="0" err="1">
                <a:solidFill>
                  <a:schemeClr val="tx1"/>
                </a:solidFill>
                <a:latin typeface="+mn-lt"/>
                <a:ea typeface="Open Sans Light" panose="020B0606030504020204" pitchFamily="34" charset="0"/>
                <a:cs typeface="Open Sans Light" panose="020B0606030504020204" pitchFamily="34" charset="0"/>
              </a:rPr>
              <a:t>Pay</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attention</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to</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your</a:t>
            </a:r>
            <a:r>
              <a:rPr lang="hu-HU" sz="2100" noProof="0" dirty="0">
                <a:solidFill>
                  <a:schemeClr val="tx1"/>
                </a:solidFill>
                <a:latin typeface="+mn-lt"/>
                <a:ea typeface="Open Sans Light" panose="020B0606030504020204" pitchFamily="34" charset="0"/>
                <a:cs typeface="Open Sans Light" panose="020B0606030504020204" pitchFamily="34" charset="0"/>
              </a:rPr>
              <a:t> body </a:t>
            </a:r>
            <a:r>
              <a:rPr lang="hu-HU" sz="2100" noProof="0" dirty="0" err="1">
                <a:solidFill>
                  <a:schemeClr val="tx1"/>
                </a:solidFill>
                <a:latin typeface="+mn-lt"/>
                <a:ea typeface="Open Sans Light" panose="020B0606030504020204" pitchFamily="34" charset="0"/>
                <a:cs typeface="Open Sans Light" panose="020B0606030504020204" pitchFamily="34" charset="0"/>
              </a:rPr>
              <a:t>language</a:t>
            </a:r>
            <a:r>
              <a:rPr lang="hu-HU" sz="2100" noProof="0" dirty="0">
                <a:solidFill>
                  <a:schemeClr val="tx1"/>
                </a:solidFill>
                <a:latin typeface="+mn-lt"/>
                <a:ea typeface="Open Sans Light" panose="020B0606030504020204" pitchFamily="34" charset="0"/>
                <a:cs typeface="Open Sans Light" panose="020B0606030504020204" pitchFamily="34" charset="0"/>
              </a:rPr>
              <a:t>!</a:t>
            </a:r>
            <a:endParaRPr lang="en-GB" sz="2100" noProof="0" dirty="0">
              <a:solidFill>
                <a:schemeClr val="tx1"/>
              </a:solidFill>
              <a:latin typeface="+mn-lt"/>
              <a:ea typeface="Open Sans Light" panose="020B0606030504020204" pitchFamily="34" charset="0"/>
              <a:cs typeface="Open Sans Light" panose="020B0606030504020204" pitchFamily="34" charset="0"/>
            </a:endParaRP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Upload the presentation</a:t>
            </a:r>
            <a:r>
              <a:rPr lang="hu-HU" sz="210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to</a:t>
            </a:r>
            <a:r>
              <a:rPr lang="hu-HU" sz="2100" dirty="0">
                <a:solidFill>
                  <a:schemeClr val="tx1"/>
                </a:solidFill>
                <a:latin typeface="+mn-lt"/>
                <a:ea typeface="Open Sans Light" panose="020B0606030504020204" pitchFamily="34" charset="0"/>
                <a:cs typeface="Open Sans Light" panose="020B0606030504020204" pitchFamily="34" charset="0"/>
              </a:rPr>
              <a:t> the laptop in the </a:t>
            </a:r>
            <a:r>
              <a:rPr lang="hu-HU" sz="2100" dirty="0" err="1">
                <a:solidFill>
                  <a:schemeClr val="tx1"/>
                </a:solidFill>
                <a:latin typeface="+mn-lt"/>
                <a:ea typeface="Open Sans Light" panose="020B0606030504020204" pitchFamily="34" charset="0"/>
                <a:cs typeface="Open Sans Light" panose="020B0606030504020204" pitchFamily="34" charset="0"/>
              </a:rPr>
              <a:t>examination</a:t>
            </a:r>
            <a:r>
              <a:rPr lang="hu-HU" sz="210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room</a:t>
            </a:r>
            <a:r>
              <a:rPr lang="en-GB" sz="2100" noProof="0" dirty="0">
                <a:solidFill>
                  <a:schemeClr val="tx1"/>
                </a:solidFill>
                <a:latin typeface="+mn-lt"/>
                <a:ea typeface="Open Sans Light" panose="020B0606030504020204" pitchFamily="34" charset="0"/>
                <a:cs typeface="Open Sans Light" panose="020B0606030504020204" pitchFamily="34" charset="0"/>
              </a:rPr>
              <a:t> before the</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final</a:t>
            </a:r>
            <a:r>
              <a:rPr lang="en-GB" sz="2100" noProof="0" dirty="0">
                <a:solidFill>
                  <a:schemeClr val="tx1"/>
                </a:solidFill>
                <a:latin typeface="+mn-lt"/>
                <a:ea typeface="Open Sans Light" panose="020B0606030504020204" pitchFamily="34" charset="0"/>
                <a:cs typeface="Open Sans Light" panose="020B0606030504020204" pitchFamily="34" charset="0"/>
              </a:rPr>
              <a:t> exam</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starts</a:t>
            </a:r>
            <a:r>
              <a:rPr lang="en-GB" sz="2100" noProof="0" dirty="0">
                <a:solidFill>
                  <a:schemeClr val="tx1"/>
                </a:solidFill>
                <a:latin typeface="+mn-lt"/>
                <a:ea typeface="Open Sans Light" panose="020B0606030504020204" pitchFamily="34" charset="0"/>
                <a:cs typeface="Open Sans Light" panose="020B0606030504020204" pitchFamily="34" charset="0"/>
              </a:rPr>
              <a:t>! </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At the end of the presentation</a:t>
            </a:r>
            <a:r>
              <a:rPr lang="hu-HU" sz="2100" noProof="0" dirty="0">
                <a:solidFill>
                  <a:schemeClr val="tx1"/>
                </a:solidFill>
                <a:latin typeface="+mn-lt"/>
                <a:ea typeface="Open Sans Light" panose="020B0606030504020204" pitchFamily="34" charset="0"/>
                <a:cs typeface="Open Sans Light" panose="020B0606030504020204" pitchFamily="34" charset="0"/>
              </a:rPr>
              <a:t>,</a:t>
            </a:r>
            <a:r>
              <a:rPr lang="en-GB" sz="2100" noProof="0" dirty="0">
                <a:solidFill>
                  <a:schemeClr val="tx1"/>
                </a:solidFill>
                <a:latin typeface="+mn-lt"/>
                <a:ea typeface="Open Sans Light" panose="020B0606030504020204" pitchFamily="34" charset="0"/>
                <a:cs typeface="Open Sans Light" panose="020B0606030504020204" pitchFamily="34" charset="0"/>
              </a:rPr>
              <a:t> say thank you to the members of the committee! </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You will </a:t>
            </a:r>
            <a:r>
              <a:rPr lang="hu-HU" sz="2100" dirty="0" err="1">
                <a:solidFill>
                  <a:schemeClr val="tx1"/>
                </a:solidFill>
                <a:latin typeface="+mn-lt"/>
                <a:ea typeface="Open Sans Light" panose="020B0606030504020204" pitchFamily="34" charset="0"/>
                <a:cs typeface="Open Sans Light" panose="020B0606030504020204" pitchFamily="34" charset="0"/>
              </a:rPr>
              <a:t>get</a:t>
            </a:r>
            <a:r>
              <a:rPr lang="hu-HU" sz="2100" dirty="0">
                <a:solidFill>
                  <a:schemeClr val="tx1"/>
                </a:solidFill>
                <a:latin typeface="+mn-lt"/>
                <a:ea typeface="Open Sans Light" panose="020B0606030504020204" pitchFamily="34" charset="0"/>
                <a:cs typeface="Open Sans Light" panose="020B0606030504020204" pitchFamily="34" charset="0"/>
              </a:rPr>
              <a:t> back</a:t>
            </a:r>
            <a:r>
              <a:rPr lang="en-GB" sz="2100" noProof="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your</a:t>
            </a:r>
            <a:r>
              <a:rPr lang="hu-HU" sz="210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hardbound</a:t>
            </a:r>
            <a:r>
              <a:rPr lang="hu-HU" sz="2100" dirty="0">
                <a:solidFill>
                  <a:schemeClr val="tx1"/>
                </a:solidFill>
                <a:latin typeface="+mn-lt"/>
                <a:ea typeface="Open Sans Light" panose="020B0606030504020204" pitchFamily="34" charset="0"/>
                <a:cs typeface="Open Sans Light" panose="020B0606030504020204" pitchFamily="34" charset="0"/>
              </a:rPr>
              <a:t> </a:t>
            </a:r>
            <a:r>
              <a:rPr lang="en-GB" sz="2100" noProof="0" dirty="0">
                <a:solidFill>
                  <a:schemeClr val="tx1"/>
                </a:solidFill>
                <a:latin typeface="+mn-lt"/>
                <a:ea typeface="Open Sans Light" panose="020B0606030504020204" pitchFamily="34" charset="0"/>
                <a:cs typeface="Open Sans Light" panose="020B0606030504020204" pitchFamily="34" charset="0"/>
              </a:rPr>
              <a:t>thesis at the end of the final exam. </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Do</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not</a:t>
            </a:r>
            <a:r>
              <a:rPr lang="en-GB" sz="2100" noProof="0" dirty="0">
                <a:solidFill>
                  <a:schemeClr val="tx1"/>
                </a:solidFill>
                <a:latin typeface="+mn-lt"/>
                <a:ea typeface="Open Sans Light" panose="020B0606030504020204" pitchFamily="34" charset="0"/>
                <a:cs typeface="Open Sans Light" panose="020B0606030504020204" pitchFamily="34" charset="0"/>
              </a:rPr>
              <a:t> forget the last slide in the presentation. (Slide 14</a:t>
            </a:r>
            <a:r>
              <a:rPr lang="hu-HU" sz="2100" noProof="0" dirty="0">
                <a:solidFill>
                  <a:schemeClr val="tx1"/>
                </a:solidFill>
                <a:latin typeface="+mn-lt"/>
                <a:ea typeface="Open Sans Light" panose="020B0606030504020204" pitchFamily="34" charset="0"/>
                <a:cs typeface="Open Sans Light" panose="020B0606030504020204" pitchFamily="34" charset="0"/>
              </a:rPr>
              <a:t> in the </a:t>
            </a:r>
            <a:r>
              <a:rPr lang="hu-HU" sz="2100" noProof="0" dirty="0" err="1">
                <a:solidFill>
                  <a:schemeClr val="tx1"/>
                </a:solidFill>
                <a:latin typeface="+mn-lt"/>
                <a:ea typeface="Open Sans Light" panose="020B0606030504020204" pitchFamily="34" charset="0"/>
                <a:cs typeface="Open Sans Light" panose="020B0606030504020204" pitchFamily="34" charset="0"/>
              </a:rPr>
              <a:t>official</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thesis</a:t>
            </a:r>
            <a:r>
              <a:rPr lang="hu-HU" sz="2100" noProof="0" dirty="0">
                <a:solidFill>
                  <a:schemeClr val="tx1"/>
                </a:solidFill>
                <a:latin typeface="+mn-lt"/>
                <a:ea typeface="Open Sans Light" panose="020B0606030504020204" pitchFamily="34" charset="0"/>
                <a:cs typeface="Open Sans Light" panose="020B0606030504020204" pitchFamily="34" charset="0"/>
              </a:rPr>
              <a:t> defense </a:t>
            </a:r>
            <a:r>
              <a:rPr lang="hu-HU" sz="2100" noProof="0" dirty="0" err="1">
                <a:solidFill>
                  <a:schemeClr val="tx1"/>
                </a:solidFill>
                <a:latin typeface="+mn-lt"/>
                <a:ea typeface="Open Sans Light" panose="020B0606030504020204" pitchFamily="34" charset="0"/>
                <a:cs typeface="Open Sans Light" panose="020B0606030504020204" pitchFamily="34" charset="0"/>
              </a:rPr>
              <a:t>template</a:t>
            </a:r>
            <a:r>
              <a:rPr lang="en-GB" sz="2100" noProof="0" dirty="0">
                <a:solidFill>
                  <a:schemeClr val="tx1"/>
                </a:solidFill>
                <a:latin typeface="+mn-lt"/>
                <a:ea typeface="Open Sans Light" panose="020B0606030504020204" pitchFamily="34" charset="0"/>
                <a:cs typeface="Open Sans Light" panose="020B0606030504020204" pitchFamily="34" charset="0"/>
              </a:rPr>
              <a:t>) </a:t>
            </a:r>
          </a:p>
          <a:p>
            <a:pPr>
              <a:buFont typeface="Wingdings" panose="05000000000000000000" pitchFamily="2" charset="2"/>
              <a:buChar char="§"/>
            </a:pPr>
            <a:r>
              <a:rPr lang="en-GB" sz="2100" noProof="0" dirty="0">
                <a:solidFill>
                  <a:schemeClr val="tx1"/>
                </a:solidFill>
                <a:latin typeface="+mn-lt"/>
                <a:ea typeface="Open Sans Light" panose="020B0606030504020204" pitchFamily="34" charset="0"/>
                <a:cs typeface="Open Sans Light" panose="020B0606030504020204" pitchFamily="34" charset="0"/>
              </a:rPr>
              <a:t>This</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template</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en-GB" sz="2100" noProof="0" dirty="0">
                <a:solidFill>
                  <a:schemeClr val="tx1"/>
                </a:solidFill>
                <a:latin typeface="+mn-lt"/>
                <a:ea typeface="Open Sans Light" panose="020B0606030504020204" pitchFamily="34" charset="0"/>
                <a:cs typeface="Open Sans Light" panose="020B0606030504020204" pitchFamily="34" charset="0"/>
              </a:rPr>
              <a:t>is </a:t>
            </a:r>
            <a:r>
              <a:rPr lang="hu-HU" sz="2100" noProof="0" dirty="0" err="1">
                <a:solidFill>
                  <a:schemeClr val="tx1"/>
                </a:solidFill>
                <a:latin typeface="+mn-lt"/>
                <a:ea typeface="Open Sans Light" panose="020B0606030504020204" pitchFamily="34" charset="0"/>
                <a:cs typeface="Open Sans Light" panose="020B0606030504020204" pitchFamily="34" charset="0"/>
              </a:rPr>
              <a:t>onl</a:t>
            </a:r>
            <a:r>
              <a:rPr lang="hu-HU" sz="2100" dirty="0">
                <a:solidFill>
                  <a:schemeClr val="tx1"/>
                </a:solidFill>
                <a:latin typeface="+mn-lt"/>
                <a:ea typeface="Open Sans Light" panose="020B0606030504020204" pitchFamily="34" charset="0"/>
                <a:cs typeface="Open Sans Light" panose="020B0606030504020204" pitchFamily="34" charset="0"/>
              </a:rPr>
              <a:t>y </a:t>
            </a:r>
            <a:r>
              <a:rPr lang="en-GB" sz="2100" noProof="0" dirty="0">
                <a:solidFill>
                  <a:schemeClr val="tx1"/>
                </a:solidFill>
                <a:latin typeface="+mn-lt"/>
                <a:ea typeface="Open Sans Light" panose="020B0606030504020204" pitchFamily="34" charset="0"/>
                <a:cs typeface="Open Sans Light" panose="020B0606030504020204" pitchFamily="34" charset="0"/>
              </a:rPr>
              <a:t>a </a:t>
            </a:r>
            <a:r>
              <a:rPr lang="en-GB" sz="2100" noProof="0" dirty="0" err="1">
                <a:solidFill>
                  <a:schemeClr val="tx1"/>
                </a:solidFill>
                <a:latin typeface="+mn-lt"/>
                <a:ea typeface="Open Sans Light" panose="020B0606030504020204" pitchFamily="34" charset="0"/>
                <a:cs typeface="Open Sans Light" panose="020B0606030504020204" pitchFamily="34" charset="0"/>
              </a:rPr>
              <a:t>recommendatio</a:t>
            </a:r>
            <a:r>
              <a:rPr lang="hu-HU" sz="2100" noProof="0" dirty="0">
                <a:solidFill>
                  <a:schemeClr val="tx1"/>
                </a:solidFill>
                <a:latin typeface="+mn-lt"/>
                <a:ea typeface="Open Sans Light" panose="020B0606030504020204" pitchFamily="34" charset="0"/>
                <a:cs typeface="Open Sans Light" panose="020B0606030504020204" pitchFamily="34" charset="0"/>
              </a:rPr>
              <a:t>n, </a:t>
            </a:r>
            <a:r>
              <a:rPr lang="hu-HU" sz="2100" noProof="0" dirty="0" err="1">
                <a:solidFill>
                  <a:schemeClr val="tx1"/>
                </a:solidFill>
                <a:latin typeface="+mn-lt"/>
                <a:ea typeface="Open Sans Light" panose="020B0606030504020204" pitchFamily="34" charset="0"/>
                <a:cs typeface="Open Sans Light" panose="020B0606030504020204" pitchFamily="34" charset="0"/>
              </a:rPr>
              <a:t>but</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it</a:t>
            </a:r>
            <a:r>
              <a:rPr lang="hu-HU" sz="2100" noProof="0" dirty="0">
                <a:solidFill>
                  <a:schemeClr val="tx1"/>
                </a:solidFill>
                <a:latin typeface="+mn-lt"/>
                <a:ea typeface="Open Sans Light" panose="020B0606030504020204" pitchFamily="34" charset="0"/>
                <a:cs typeface="Open Sans Light" panose="020B0606030504020204" pitchFamily="34" charset="0"/>
              </a:rPr>
              <a:t> is </a:t>
            </a:r>
            <a:r>
              <a:rPr lang="hu-HU" sz="2100" noProof="0" dirty="0" err="1">
                <a:solidFill>
                  <a:schemeClr val="tx1"/>
                </a:solidFill>
                <a:latin typeface="+mn-lt"/>
                <a:ea typeface="Open Sans Light" panose="020B0606030504020204" pitchFamily="34" charset="0"/>
                <a:cs typeface="Open Sans Light" panose="020B0606030504020204" pitchFamily="34" charset="0"/>
              </a:rPr>
              <a:t>advised</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that</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you</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follow</a:t>
            </a:r>
            <a:r>
              <a:rPr lang="hu-HU" sz="2100" noProof="0" dirty="0">
                <a:solidFill>
                  <a:schemeClr val="tx1"/>
                </a:solidFill>
                <a:latin typeface="+mn-lt"/>
                <a:ea typeface="Open Sans Light" panose="020B0606030504020204" pitchFamily="34" charset="0"/>
                <a:cs typeface="Open Sans Light" panose="020B0606030504020204" pitchFamily="34" charset="0"/>
              </a:rPr>
              <a:t> </a:t>
            </a:r>
            <a:r>
              <a:rPr lang="hu-HU" sz="2100" noProof="0" dirty="0" err="1">
                <a:solidFill>
                  <a:schemeClr val="tx1"/>
                </a:solidFill>
                <a:latin typeface="+mn-lt"/>
                <a:ea typeface="Open Sans Light" panose="020B0606030504020204" pitchFamily="34" charset="0"/>
                <a:cs typeface="Open Sans Light" panose="020B0606030504020204" pitchFamily="34" charset="0"/>
              </a:rPr>
              <a:t>this</a:t>
            </a:r>
            <a:r>
              <a:rPr lang="hu-HU" sz="210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structure</a:t>
            </a:r>
            <a:r>
              <a:rPr lang="hu-HU" sz="2100" dirty="0">
                <a:solidFill>
                  <a:schemeClr val="tx1"/>
                </a:solidFill>
                <a:latin typeface="+mn-lt"/>
                <a:ea typeface="Open Sans Light" panose="020B0606030504020204" pitchFamily="34" charset="0"/>
                <a:cs typeface="Open Sans Light" panose="020B0606030504020204" pitchFamily="34" charset="0"/>
              </a:rPr>
              <a:t> in </a:t>
            </a:r>
            <a:r>
              <a:rPr lang="hu-HU" sz="2100" dirty="0" err="1">
                <a:solidFill>
                  <a:schemeClr val="tx1"/>
                </a:solidFill>
                <a:latin typeface="+mn-lt"/>
                <a:ea typeface="Open Sans Light" panose="020B0606030504020204" pitchFamily="34" charset="0"/>
                <a:cs typeface="Open Sans Light" panose="020B0606030504020204" pitchFamily="34" charset="0"/>
              </a:rPr>
              <a:t>your</a:t>
            </a:r>
            <a:r>
              <a:rPr lang="hu-HU" sz="210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presentation</a:t>
            </a:r>
            <a:r>
              <a:rPr lang="hu-HU" sz="2100" dirty="0">
                <a:solidFill>
                  <a:schemeClr val="tx1"/>
                </a:solidFill>
                <a:latin typeface="+mn-lt"/>
                <a:ea typeface="Open Sans Light" panose="020B0606030504020204" pitchFamily="34" charset="0"/>
                <a:cs typeface="Open Sans Light" panose="020B0606030504020204" pitchFamily="34" charset="0"/>
              </a:rPr>
              <a:t> </a:t>
            </a:r>
            <a:r>
              <a:rPr lang="hu-HU" sz="2100" dirty="0" err="1">
                <a:solidFill>
                  <a:schemeClr val="tx1"/>
                </a:solidFill>
                <a:latin typeface="+mn-lt"/>
                <a:ea typeface="Open Sans Light" panose="020B0606030504020204" pitchFamily="34" charset="0"/>
                <a:cs typeface="Open Sans Light" panose="020B0606030504020204" pitchFamily="34" charset="0"/>
              </a:rPr>
              <a:t>for</a:t>
            </a:r>
            <a:r>
              <a:rPr lang="hu-HU" sz="2100" dirty="0">
                <a:solidFill>
                  <a:schemeClr val="tx1"/>
                </a:solidFill>
                <a:latin typeface="+mn-lt"/>
                <a:ea typeface="Open Sans Light" panose="020B0606030504020204" pitchFamily="34" charset="0"/>
                <a:cs typeface="Open Sans Light" panose="020B0606030504020204" pitchFamily="34" charset="0"/>
              </a:rPr>
              <a:t> the </a:t>
            </a:r>
            <a:r>
              <a:rPr lang="hu-HU" sz="2100" dirty="0" err="1">
                <a:solidFill>
                  <a:schemeClr val="tx1"/>
                </a:solidFill>
                <a:latin typeface="+mn-lt"/>
                <a:ea typeface="Open Sans Light" panose="020B0606030504020204" pitchFamily="34" charset="0"/>
                <a:cs typeface="Open Sans Light" panose="020B0606030504020204" pitchFamily="34" charset="0"/>
              </a:rPr>
              <a:t>sake</a:t>
            </a:r>
            <a:r>
              <a:rPr lang="hu-HU" sz="2100" dirty="0">
                <a:solidFill>
                  <a:schemeClr val="tx1"/>
                </a:solidFill>
                <a:latin typeface="+mn-lt"/>
                <a:ea typeface="Open Sans Light" panose="020B0606030504020204" pitchFamily="34" charset="0"/>
                <a:cs typeface="Open Sans Light" panose="020B0606030504020204" pitchFamily="34" charset="0"/>
              </a:rPr>
              <a:t> of </a:t>
            </a:r>
            <a:r>
              <a:rPr lang="hu-HU" sz="2100" dirty="0" err="1">
                <a:solidFill>
                  <a:schemeClr val="tx1"/>
                </a:solidFill>
                <a:latin typeface="+mn-lt"/>
                <a:ea typeface="Open Sans Light" panose="020B0606030504020204" pitchFamily="34" charset="0"/>
                <a:cs typeface="Open Sans Light" panose="020B0606030504020204" pitchFamily="34" charset="0"/>
              </a:rPr>
              <a:t>transparency</a:t>
            </a:r>
            <a:r>
              <a:rPr lang="hu-HU" sz="2100" dirty="0">
                <a:solidFill>
                  <a:schemeClr val="tx1"/>
                </a:solidFill>
                <a:latin typeface="+mn-lt"/>
                <a:ea typeface="Open Sans Light" panose="020B0606030504020204" pitchFamily="34" charset="0"/>
                <a:cs typeface="Open Sans Light" panose="020B0606030504020204" pitchFamily="34" charset="0"/>
              </a:rPr>
              <a:t>.</a:t>
            </a:r>
            <a:endParaRPr lang="en-US" sz="1800" dirty="0">
              <a:latin typeface="+mn-lt"/>
              <a:ea typeface="Open Sans Light" panose="020B0606030504020204" pitchFamily="34" charset="0"/>
              <a:cs typeface="Open Sans Light" panose="020B0606030504020204" pitchFamily="34" charset="0"/>
            </a:endParaRPr>
          </a:p>
        </p:txBody>
      </p:sp>
      <p:sp>
        <p:nvSpPr>
          <p:cNvPr id="6" name="Text Placeholder 1">
            <a:extLst>
              <a:ext uri="{FF2B5EF4-FFF2-40B4-BE49-F238E27FC236}">
                <a16:creationId xmlns:a16="http://schemas.microsoft.com/office/drawing/2014/main" id="{D3352C20-C832-492E-9E3F-876865E1EEC4}"/>
              </a:ext>
            </a:extLst>
          </p:cNvPr>
          <p:cNvSpPr txBox="1">
            <a:spLocks/>
          </p:cNvSpPr>
          <p:nvPr/>
        </p:nvSpPr>
        <p:spPr>
          <a:xfrm>
            <a:off x="901210" y="0"/>
            <a:ext cx="10389580" cy="823912"/>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3000" b="1" noProof="0" dirty="0">
                <a:solidFill>
                  <a:schemeClr val="tx1"/>
                </a:solidFill>
                <a:latin typeface="+mn-lt"/>
              </a:rPr>
              <a:t>Recommendations for the </a:t>
            </a:r>
            <a:r>
              <a:rPr lang="hu-HU" sz="3000" b="1" noProof="0" dirty="0" err="1">
                <a:solidFill>
                  <a:schemeClr val="tx1"/>
                </a:solidFill>
                <a:latin typeface="+mn-lt"/>
              </a:rPr>
              <a:t>Thesis</a:t>
            </a:r>
            <a:r>
              <a:rPr lang="hu-HU" sz="3000" b="1" noProof="0" dirty="0">
                <a:solidFill>
                  <a:schemeClr val="tx1"/>
                </a:solidFill>
                <a:latin typeface="+mn-lt"/>
              </a:rPr>
              <a:t> D</a:t>
            </a:r>
            <a:r>
              <a:rPr lang="en-GB" sz="3000" b="1" noProof="0" dirty="0" err="1">
                <a:solidFill>
                  <a:schemeClr val="tx1"/>
                </a:solidFill>
                <a:latin typeface="+mn-lt"/>
              </a:rPr>
              <a:t>efense</a:t>
            </a:r>
            <a:r>
              <a:rPr lang="hu-HU" sz="3000" b="1" noProof="0" dirty="0">
                <a:solidFill>
                  <a:schemeClr val="tx1"/>
                </a:solidFill>
                <a:latin typeface="+mn-lt"/>
              </a:rPr>
              <a:t> </a:t>
            </a:r>
            <a:r>
              <a:rPr lang="hu-HU" sz="3000" b="1" noProof="0" dirty="0" err="1">
                <a:solidFill>
                  <a:schemeClr val="tx1"/>
                </a:solidFill>
                <a:latin typeface="+mn-lt"/>
              </a:rPr>
              <a:t>Presentation</a:t>
            </a:r>
            <a:endParaRPr lang="en-GB" sz="3000" b="1" noProof="0" dirty="0">
              <a:solidFill>
                <a:schemeClr val="tx1"/>
              </a:solidFill>
              <a:latin typeface="+mn-lt"/>
            </a:endParaRPr>
          </a:p>
        </p:txBody>
      </p:sp>
    </p:spTree>
    <p:extLst>
      <p:ext uri="{BB962C8B-B14F-4D97-AF65-F5344CB8AC3E}">
        <p14:creationId xmlns:p14="http://schemas.microsoft.com/office/powerpoint/2010/main" val="3071798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3B0847E-41B9-798A-187B-1F2FCF720274}"/>
              </a:ext>
            </a:extLst>
          </p:cNvPr>
          <p:cNvSpPr>
            <a:spLocks noGrp="1"/>
          </p:cNvSpPr>
          <p:nvPr>
            <p:ph type="title"/>
          </p:nvPr>
        </p:nvSpPr>
        <p:spPr>
          <a:xfrm>
            <a:off x="508000" y="365126"/>
            <a:ext cx="10845800" cy="515408"/>
          </a:xfrm>
        </p:spPr>
        <p:txBody>
          <a:bodyPr>
            <a:normAutofit fontScale="90000"/>
          </a:bodyPr>
          <a:lstStyle/>
          <a:p>
            <a:pPr algn="ctr"/>
            <a:r>
              <a:rPr lang="hu-HU" b="1" dirty="0" err="1"/>
              <a:t>Useful</a:t>
            </a:r>
            <a:r>
              <a:rPr lang="en-GB" b="1" noProof="0" dirty="0"/>
              <a:t> Links</a:t>
            </a:r>
          </a:p>
        </p:txBody>
      </p:sp>
      <p:sp>
        <p:nvSpPr>
          <p:cNvPr id="4" name="Szövegdoboz 3">
            <a:extLst>
              <a:ext uri="{FF2B5EF4-FFF2-40B4-BE49-F238E27FC236}">
                <a16:creationId xmlns:a16="http://schemas.microsoft.com/office/drawing/2014/main" id="{8FC22E46-FFEC-C21E-49A4-F377CBE1D388}"/>
              </a:ext>
            </a:extLst>
          </p:cNvPr>
          <p:cNvSpPr txBox="1"/>
          <p:nvPr/>
        </p:nvSpPr>
        <p:spPr>
          <a:xfrm>
            <a:off x="287867" y="1422400"/>
            <a:ext cx="11734800" cy="2246769"/>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q"/>
            </a:pPr>
            <a:r>
              <a:rPr lang="en-GB" sz="2400" b="1" noProof="0" dirty="0"/>
              <a:t>Final exam topics:</a:t>
            </a:r>
            <a:r>
              <a:rPr lang="hu-HU" sz="2400" b="1" dirty="0"/>
              <a:t> </a:t>
            </a:r>
            <a:r>
              <a:rPr lang="hu-HU" sz="2400" dirty="0">
                <a:hlinkClick r:id="rId2"/>
              </a:rPr>
              <a:t>https://kgk.uni-obuda.hu/en/final-exam-topics/</a:t>
            </a:r>
            <a:r>
              <a:rPr lang="hu-HU" sz="2400" dirty="0"/>
              <a:t> </a:t>
            </a:r>
            <a:r>
              <a:rPr lang="hu-HU" sz="2400" dirty="0" err="1"/>
              <a:t>or</a:t>
            </a:r>
            <a:r>
              <a:rPr lang="hu-HU" sz="2400"/>
              <a:t> </a:t>
            </a:r>
            <a:r>
              <a:rPr lang="hu-HU" sz="2400">
                <a:hlinkClick r:id="rId3"/>
              </a:rPr>
              <a:t>https://kgk.uni-obuda.hu/zarovizsga/</a:t>
            </a:r>
            <a:r>
              <a:rPr lang="hu-HU" sz="2400"/>
              <a:t> </a:t>
            </a:r>
            <a:endParaRPr lang="hu-HU" sz="2400" dirty="0"/>
          </a:p>
          <a:p>
            <a:pPr>
              <a:spcBef>
                <a:spcPts val="600"/>
              </a:spcBef>
              <a:spcAft>
                <a:spcPts val="600"/>
              </a:spcAft>
            </a:pPr>
            <a:r>
              <a:rPr lang="hu-HU" sz="2400" dirty="0"/>
              <a:t> </a:t>
            </a:r>
            <a:endParaRPr lang="hu-HU" sz="2400" dirty="0">
              <a:solidFill>
                <a:srgbClr val="0070C0"/>
              </a:solidFill>
            </a:endParaRPr>
          </a:p>
          <a:p>
            <a:pPr marL="342900" indent="-342900">
              <a:spcBef>
                <a:spcPts val="600"/>
              </a:spcBef>
              <a:spcAft>
                <a:spcPts val="600"/>
              </a:spcAft>
              <a:buFont typeface="Wingdings" panose="05000000000000000000" pitchFamily="2" charset="2"/>
              <a:buChar char="q"/>
            </a:pPr>
            <a:r>
              <a:rPr lang="en-GB" sz="2400" b="1" noProof="0" dirty="0"/>
              <a:t>Thesis defense Power Point Presentation template</a:t>
            </a:r>
            <a:r>
              <a:rPr lang="hu-HU" sz="2400" b="1" dirty="0"/>
              <a:t>: </a:t>
            </a:r>
            <a:r>
              <a:rPr lang="hu-HU" sz="2400" dirty="0">
                <a:hlinkClick r:id="rId4"/>
              </a:rPr>
              <a:t>https://share.google/c9aQwcJDQ3Qat0t5J</a:t>
            </a:r>
            <a:endParaRPr lang="hu-HU" sz="2400" dirty="0"/>
          </a:p>
        </p:txBody>
      </p:sp>
    </p:spTree>
    <p:extLst>
      <p:ext uri="{BB962C8B-B14F-4D97-AF65-F5344CB8AC3E}">
        <p14:creationId xmlns:p14="http://schemas.microsoft.com/office/powerpoint/2010/main" val="3563565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91B69909-C79D-2A36-36AE-5035A545588E}"/>
              </a:ext>
            </a:extLst>
          </p:cNvPr>
          <p:cNvSpPr>
            <a:spLocks noGrp="1"/>
          </p:cNvSpPr>
          <p:nvPr>
            <p:ph idx="1"/>
          </p:nvPr>
        </p:nvSpPr>
        <p:spPr>
          <a:xfrm>
            <a:off x="1045634" y="352425"/>
            <a:ext cx="10100732" cy="815975"/>
          </a:xfrm>
        </p:spPr>
        <p:txBody>
          <a:bodyPr>
            <a:normAutofit/>
          </a:bodyPr>
          <a:lstStyle/>
          <a:p>
            <a:pPr marL="0" indent="0" algn="ctr">
              <a:buNone/>
            </a:pPr>
            <a:r>
              <a:rPr lang="hu-HU" sz="4200" b="1" noProof="0" dirty="0"/>
              <a:t>Q&amp;A</a:t>
            </a:r>
          </a:p>
        </p:txBody>
      </p:sp>
      <p:sp>
        <p:nvSpPr>
          <p:cNvPr id="2" name="Szövegdoboz 1">
            <a:extLst>
              <a:ext uri="{FF2B5EF4-FFF2-40B4-BE49-F238E27FC236}">
                <a16:creationId xmlns:a16="http://schemas.microsoft.com/office/drawing/2014/main" id="{47D3B454-F5CE-F310-23A9-6D94DC1BEF23}"/>
              </a:ext>
            </a:extLst>
          </p:cNvPr>
          <p:cNvSpPr txBox="1"/>
          <p:nvPr/>
        </p:nvSpPr>
        <p:spPr>
          <a:xfrm>
            <a:off x="1405467" y="1643896"/>
            <a:ext cx="9973733" cy="1785104"/>
          </a:xfrm>
          <a:prstGeom prst="rect">
            <a:avLst/>
          </a:prstGeom>
          <a:noFill/>
        </p:spPr>
        <p:txBody>
          <a:bodyPr wrap="square" rtlCol="0">
            <a:spAutoFit/>
          </a:bodyPr>
          <a:lstStyle/>
          <a:p>
            <a:pPr algn="ctr"/>
            <a:endParaRPr lang="hu-HU" sz="2400" b="1" dirty="0"/>
          </a:p>
          <a:p>
            <a:pPr algn="ctr"/>
            <a:r>
              <a:rPr lang="en-GB" sz="3400" dirty="0"/>
              <a:t>Feel free to ask us any questions regarding the final exam or share any concerns you might have.</a:t>
            </a:r>
          </a:p>
          <a:p>
            <a:endParaRPr lang="hu-HU" dirty="0"/>
          </a:p>
        </p:txBody>
      </p:sp>
    </p:spTree>
    <p:extLst>
      <p:ext uri="{BB962C8B-B14F-4D97-AF65-F5344CB8AC3E}">
        <p14:creationId xmlns:p14="http://schemas.microsoft.com/office/powerpoint/2010/main" val="936605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8EE0A465-9D8E-B471-4C8F-C6FD97D84FE8}"/>
              </a:ext>
            </a:extLst>
          </p:cNvPr>
          <p:cNvSpPr>
            <a:spLocks noGrp="1"/>
          </p:cNvSpPr>
          <p:nvPr>
            <p:ph idx="1"/>
          </p:nvPr>
        </p:nvSpPr>
        <p:spPr>
          <a:xfrm>
            <a:off x="867833" y="1625601"/>
            <a:ext cx="10456333" cy="2506133"/>
          </a:xfrm>
        </p:spPr>
        <p:txBody>
          <a:bodyPr>
            <a:normAutofit/>
          </a:bodyPr>
          <a:lstStyle/>
          <a:p>
            <a:pPr marL="0" indent="0" algn="ctr">
              <a:buNone/>
            </a:pPr>
            <a:r>
              <a:rPr lang="en-GB" sz="5400" noProof="0" dirty="0"/>
              <a:t>Thank you for your time and attention!</a:t>
            </a:r>
          </a:p>
        </p:txBody>
      </p:sp>
    </p:spTree>
    <p:extLst>
      <p:ext uri="{BB962C8B-B14F-4D97-AF65-F5344CB8AC3E}">
        <p14:creationId xmlns:p14="http://schemas.microsoft.com/office/powerpoint/2010/main" val="3517595517"/>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9369</TotalTime>
  <Words>2040</Words>
  <Application>Microsoft Office PowerPoint</Application>
  <PresentationFormat>Szélesvásznú</PresentationFormat>
  <Paragraphs>239</Paragraphs>
  <Slides>24</Slides>
  <Notes>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24</vt:i4>
      </vt:variant>
    </vt:vector>
  </HeadingPairs>
  <TitlesOfParts>
    <vt:vector size="31" baseType="lpstr">
      <vt:lpstr>Aptos</vt:lpstr>
      <vt:lpstr>Aptos Display</vt:lpstr>
      <vt:lpstr>Arial</vt:lpstr>
      <vt:lpstr>Open Sans</vt:lpstr>
      <vt:lpstr>Open Sans Light</vt:lpstr>
      <vt:lpstr>Wingdings</vt:lpstr>
      <vt:lpstr>Office-téma</vt:lpstr>
      <vt:lpstr>Final Exam and Thesis Defense Information Session and Q&amp;A</vt:lpstr>
      <vt:lpstr>Participants from the Faculty</vt:lpstr>
      <vt:lpstr>Agenda</vt:lpstr>
      <vt:lpstr>Important Deadlines</vt:lpstr>
      <vt:lpstr>Final Exam: Structure and Exam Topics</vt:lpstr>
      <vt:lpstr>Final Exam: Procedure</vt:lpstr>
      <vt:lpstr>Final Exam: Procedure</vt:lpstr>
      <vt:lpstr> Title of Thesis</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Thank you for your time and attention!</vt:lpstr>
      <vt:lpstr>PowerPoint-bemutató</vt:lpstr>
      <vt:lpstr>PowerPoint-bemutató</vt:lpstr>
      <vt:lpstr>Useful Links</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and Final Exam Information Session</dc:title>
  <dc:creator>Dr. Zsuzsanna Balázs</dc:creator>
  <cp:lastModifiedBy>Dr. Zsuzsanna Balázs</cp:lastModifiedBy>
  <cp:revision>98</cp:revision>
  <dcterms:created xsi:type="dcterms:W3CDTF">2025-10-12T12:10:01Z</dcterms:created>
  <dcterms:modified xsi:type="dcterms:W3CDTF">2026-05-26T15:51:51Z</dcterms:modified>
</cp:coreProperties>
</file>