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0" r:id="rId4"/>
    <p:sldMasterId id="2147483695" r:id="rId5"/>
    <p:sldMasterId id="2147483712" r:id="rId6"/>
    <p:sldMasterId id="2147483729" r:id="rId7"/>
  </p:sldMasterIdLst>
  <p:notesMasterIdLst>
    <p:notesMasterId r:id="rId32"/>
  </p:notesMasterIdLst>
  <p:sldIdLst>
    <p:sldId id="272" r:id="rId8"/>
    <p:sldId id="286" r:id="rId9"/>
    <p:sldId id="271" r:id="rId10"/>
    <p:sldId id="288" r:id="rId11"/>
    <p:sldId id="290" r:id="rId12"/>
    <p:sldId id="291" r:id="rId13"/>
    <p:sldId id="287" r:id="rId14"/>
    <p:sldId id="292" r:id="rId15"/>
    <p:sldId id="276" r:id="rId16"/>
    <p:sldId id="277" r:id="rId17"/>
    <p:sldId id="278" r:id="rId18"/>
    <p:sldId id="289" r:id="rId19"/>
    <p:sldId id="279" r:id="rId20"/>
    <p:sldId id="274" r:id="rId21"/>
    <p:sldId id="270" r:id="rId22"/>
    <p:sldId id="262" r:id="rId23"/>
    <p:sldId id="284" r:id="rId24"/>
    <p:sldId id="293" r:id="rId25"/>
    <p:sldId id="295" r:id="rId26"/>
    <p:sldId id="296" r:id="rId27"/>
    <p:sldId id="297" r:id="rId28"/>
    <p:sldId id="269" r:id="rId29"/>
    <p:sldId id="298" r:id="rId30"/>
    <p:sldId id="294" r:id="rId31"/>
  </p:sldIdLst>
  <p:sldSz cx="12192000" cy="6858000"/>
  <p:notesSz cx="6858000" cy="9144000"/>
  <p:embeddedFontLst>
    <p:embeddedFont>
      <p:font typeface="Bahnschrift" panose="020B0502040204020203" pitchFamily="34" charset="0"/>
      <p:regular r:id="rId33"/>
      <p:bold r:id="rId34"/>
    </p:embeddedFont>
    <p:embeddedFont>
      <p:font typeface="Bahnschrift SemiLight" panose="020B0502040204020203" pitchFamily="34" charset="0"/>
      <p:regular r:id="rId35"/>
    </p:embeddedFont>
    <p:embeddedFont>
      <p:font typeface="Open Sans" panose="020B0606030504020204" pitchFamily="34" charset="0"/>
      <p:regular r:id="rId36"/>
      <p:bold r:id="rId37"/>
      <p:italic r:id="rId38"/>
      <p:boldItalic r:id="rId39"/>
    </p:embeddedFont>
    <p:embeddedFont>
      <p:font typeface="Open Sans Light" panose="020B0306030504020204" pitchFamily="34" charset="0"/>
      <p:regular r:id="rId40"/>
      <p:italic r:id="rId41"/>
    </p:embeddedFont>
    <p:embeddedFont>
      <p:font typeface="Roboto" panose="02000000000000000000" pitchFamily="2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8C"/>
    <a:srgbClr val="00C8FF"/>
    <a:srgbClr val="00DCDC"/>
    <a:srgbClr val="FFB400"/>
    <a:srgbClr val="151F39"/>
    <a:srgbClr val="9AD1F0"/>
    <a:srgbClr val="FCAF17"/>
    <a:srgbClr val="D8B1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7"/>
    <p:restoredTop sz="94721"/>
  </p:normalViewPr>
  <p:slideViewPr>
    <p:cSldViewPr snapToGrid="0" snapToObjects="1">
      <p:cViewPr varScale="1">
        <p:scale>
          <a:sx n="68" d="100"/>
          <a:sy n="68" d="100"/>
        </p:scale>
        <p:origin x="9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2" d="100"/>
          <a:sy n="92" d="100"/>
        </p:scale>
        <p:origin x="4114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font" Target="fonts/font7.fntdata"/><Relationship Id="rId21" Type="http://schemas.openxmlformats.org/officeDocument/2006/relationships/slide" Target="slides/slide14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font" Target="fonts/font4.fntdata"/><Relationship Id="rId49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heme" Target="theme/theme1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presProps" Target="presProps.xml"/><Relationship Id="rId20" Type="http://schemas.openxmlformats.org/officeDocument/2006/relationships/slide" Target="slides/slide13.xml"/><Relationship Id="rId41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1CC1C-E04F-5746-9273-0C628152FE6F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A3923D-B9BF-9F44-A2FF-065E37B81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65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799cb0127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799cb0127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5470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f7880889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f7880889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0736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7344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094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A1DBF87-7255-594B-B8D5-7346664AC2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808779"/>
            <a:ext cx="10515600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3520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34F64-341C-8C48-AB77-8A949DA1BBBA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17D5CDA5-3A53-5E46-A290-DF842A007B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D599F495-558F-9649-98B4-9F3CA9A8D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E1DD68F-DA22-9C49-8064-CEC7C15FE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7006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348" y="806583"/>
            <a:ext cx="5118370" cy="556101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3220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BDE6A3-B10C-404C-BF18-0CEA514C730B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E7C5F65-E688-C44D-B885-54F94A8788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3D50DA09-5E37-6E42-89A9-4C14752908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38D02627-B6B2-DB44-915E-A33E4A4D2E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3460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24F8D7F-90CE-8F40-ABFC-EA424E711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CDCE40-0EC3-1F4C-9FE1-6A8824F99F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808779"/>
            <a:ext cx="10515600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3272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91771B3-2B9D-8048-B51F-9405C1A5D1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3518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0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9936037-E322-B849-8DB6-B5BAADE0BF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048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592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9506" y="0"/>
            <a:ext cx="8602494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B0F55F91-E516-2F42-AECB-A2C9794DB3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2584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7D0DC0-C86F-4C48-8D70-895CCE67EB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02663" y="0"/>
            <a:ext cx="3589337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344D521-68E2-C749-A9F2-60A3C2607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BC526D04-089F-244B-A268-711014C054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0808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FFB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3836EB-766A-534F-BC98-A335FAD9B5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9F10F20-35A6-ED40-9E2D-1BA07143F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B11E014-B156-CD4D-B9F4-89FEC375B5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1049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00C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BF7A55-9880-3C43-B0CB-B0B25AAE04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solidFill>
                  <a:srgbClr val="151F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410C58-1586-BA41-83F6-2A9D940C9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82C0782F-43EC-1642-8533-41A1B40849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2701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BB0511D-F4E3-EB4D-9398-BC16C61CC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3B22455-15EF-9F4A-8944-649986A06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B78C12-7B56-EB47-8169-D4C23F005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18746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86274-631A-A049-82B8-538E67B8221C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77D49C4-A45D-644B-AD2B-6EAFFDE1B1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C6DBA27-BAB5-D54C-A3FF-2FAC92323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53D0B01-4F09-DE4A-B06A-AC8D639893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0979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05936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C43AB-7C91-2C44-A6E8-FB516DF3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EEA50-37C6-504C-8E89-2388302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9E83E-2118-7D46-A2B7-564DD366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96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656751" y="1680379"/>
            <a:ext cx="5664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517200" y="610700"/>
            <a:ext cx="11157600" cy="9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517200" y="1986432"/>
            <a:ext cx="11157600" cy="41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hu" smtClean="0"/>
              <a:pPr/>
              <a:t>‹#›</a:t>
            </a:fld>
            <a:endParaRPr lang="hu"/>
          </a:p>
        </p:txBody>
      </p:sp>
    </p:spTree>
    <p:extLst>
      <p:ext uri="{BB962C8B-B14F-4D97-AF65-F5344CB8AC3E}">
        <p14:creationId xmlns:p14="http://schemas.microsoft.com/office/powerpoint/2010/main" val="12851600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2702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86477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C7C1BC3-E15F-D34B-BD28-F312B456A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79759E2-B98B-5C46-9D45-1A01AB96D6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808779"/>
            <a:ext cx="10515600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264117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34F64-341C-8C48-AB77-8A949DA1BBBA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17D5CDA5-3A53-5E46-A290-DF842A007B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D599F495-558F-9649-98B4-9F3CA9A8D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E1DD68F-DA22-9C49-8064-CEC7C15FE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87474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348" y="806583"/>
            <a:ext cx="5118370" cy="556101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09507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BDE6A3-B10C-404C-BF18-0CEA514C730B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E7C5F65-E688-C44D-B885-54F94A8788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3D50DA09-5E37-6E42-89A9-4C14752908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38D02627-B6B2-DB44-915E-A33E4A4D2E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02004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8282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9506" y="0"/>
            <a:ext cx="8602494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B0F55F91-E516-2F42-AECB-A2C9794DB3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48027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7D0DC0-C86F-4C48-8D70-895CCE67EB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02663" y="0"/>
            <a:ext cx="3589337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4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FFB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EE5F48-7E9E-3344-95A6-8882805170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4F70779-D3A3-3F42-B1A3-2A64CC151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DA728C8-7909-7349-AF65-927D93833B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5361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00C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030408-977E-D047-99A9-EF2FB6303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solidFill>
                  <a:srgbClr val="151F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F723265-71EE-1044-933D-610CE9DDA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F4E90D23-247A-EE46-8AC0-0876ABD703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71553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002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EB594C-28EC-D24F-B2E5-3A157560B5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40FC90-3A93-CC4F-BDBD-612B4698F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FCAAE3A-B1BE-E545-9E1E-1408EE67114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50191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BB0511D-F4E3-EB4D-9398-BC16C61CC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FC5EAA2-9B6A-E64A-8911-60ED04B45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4820C9-8081-0D4C-BC75-9F8EAD16AA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34595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86274-631A-A049-82B8-538E67B8221C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77D49C4-A45D-644B-AD2B-6EAFFDE1B1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C6DBA27-BAB5-D54C-A3FF-2FAC92323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53D0B01-4F09-DE4A-B06A-AC8D639893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9742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54432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C43AB-7C91-2C44-A6E8-FB516DF3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EEA50-37C6-504C-8E89-2388302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9E83E-2118-7D46-A2B7-564DD366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146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41896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78507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34F64-341C-8C48-AB77-8A949DA1BBBA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17D5CDA5-3A53-5E46-A290-DF842A007B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D599F495-558F-9649-98B4-9F3CA9A8D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E1DD68F-DA22-9C49-8064-CEC7C15FE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70148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348" y="806583"/>
            <a:ext cx="5118370" cy="556101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234599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24F8D7F-90CE-8F40-ABFC-EA424E711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03D028F-85E4-8C48-BB8B-072AE25016E1}"/>
              </a:ext>
            </a:extLst>
          </p:cNvPr>
          <p:cNvSpPr txBox="1">
            <a:spLocks/>
          </p:cNvSpPr>
          <p:nvPr userDrawn="1"/>
        </p:nvSpPr>
        <p:spPr>
          <a:xfrm>
            <a:off x="838200" y="3859451"/>
            <a:ext cx="10515600" cy="556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3200" b="0" i="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46224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863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0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9936037-E322-B849-8DB6-B5BAADE0BF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048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5760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9506" y="0"/>
            <a:ext cx="8602494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B0F55F91-E516-2F42-AECB-A2C9794DB3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23443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7D0DC0-C86F-4C48-8D70-895CCE67EB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02663" y="0"/>
            <a:ext cx="3589337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840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002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E95B7F-ECB4-6248-A0A2-F62D6AC5FF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30207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BB0511D-F4E3-EB4D-9398-BC16C61CC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234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86274-631A-A049-82B8-538E67B8221C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77D49C4-A45D-644B-AD2B-6EAFFDE1B1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C6DBA27-BAB5-D54C-A3FF-2FAC92323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53D0B01-4F09-DE4A-B06A-AC8D639893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14557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21542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C43AB-7C91-2C44-A6E8-FB516DF3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EEA50-37C6-504C-8E89-2388302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9E83E-2118-7D46-A2B7-564DD366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474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93827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511820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34F64-341C-8C48-AB77-8A949DA1BBBA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17D5CDA5-3A53-5E46-A290-DF842A007B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D599F495-558F-9649-98B4-9F3CA9A8D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E1DD68F-DA22-9C49-8064-CEC7C15FE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94948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348" y="806583"/>
            <a:ext cx="5118370" cy="556101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79333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24F8D7F-90CE-8F40-ABFC-EA424E711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03D028F-85E4-8C48-BB8B-072AE25016E1}"/>
              </a:ext>
            </a:extLst>
          </p:cNvPr>
          <p:cNvSpPr txBox="1">
            <a:spLocks/>
          </p:cNvSpPr>
          <p:nvPr userDrawn="1"/>
        </p:nvSpPr>
        <p:spPr>
          <a:xfrm>
            <a:off x="838200" y="3859451"/>
            <a:ext cx="10515600" cy="556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3200" b="0" i="0" dirty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024763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735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0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9936037-E322-B849-8DB6-B5BAADE0BF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048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20910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9506" y="0"/>
            <a:ext cx="8602494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B0F55F91-E516-2F42-AECB-A2C9794DB3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83058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7D0DC0-C86F-4C48-8D70-895CCE67EB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02663" y="0"/>
            <a:ext cx="3589337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146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002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82B184-CC21-C745-A6DA-72AAACC9E5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15697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BB0511D-F4E3-EB4D-9398-BC16C61CC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E3082688-62D6-444E-B064-323A5DC8C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958520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86274-631A-A049-82B8-538E67B8221C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77D49C4-A45D-644B-AD2B-6EAFFDE1B1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C6DBA27-BAB5-D54C-A3FF-2FAC92323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53D0B01-4F09-DE4A-B06A-AC8D639893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663853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EA8C6C6-6CC0-2949-B37A-1713BFD91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1E61ECE-DD11-434A-BFC5-CC3EAAD56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4E56921-ED46-5D4F-AA8E-D9DFBBDB56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091BFEA-2E6F-3C48-B971-A2D4052923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81633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C43AB-7C91-2C44-A6E8-FB516DF3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EEA50-37C6-504C-8E89-2388302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9E83E-2118-7D46-A2B7-564DD366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94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8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8E1F3-57A4-974B-A247-1B459E35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79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Minta</a:t>
            </a:r>
            <a:r>
              <a:rPr lang="en-US" dirty="0"/>
              <a:t> </a:t>
            </a:r>
            <a:r>
              <a:rPr lang="hu-HU" dirty="0"/>
              <a:t>Cím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24C3-A5B2-274A-A455-F541304AF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6F46B77-3FC3-A04F-9C6A-B25B169093BF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70234-2A1C-6C42-9BEC-FE38847B0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E95E1-C8FC-3144-845B-25603A5E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Kép 6" descr="A képen szöveg, képernyőkép, Betűtípus, emblém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8CD4561-7A03-A2C0-7F18-EA73AA955B2F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73" y="124152"/>
            <a:ext cx="2457468" cy="173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16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3" r:id="rId2"/>
    <p:sldLayoutId id="2147483765" r:id="rId3"/>
    <p:sldLayoutId id="2147483684" r:id="rId4"/>
    <p:sldLayoutId id="2147483685" r:id="rId5"/>
    <p:sldLayoutId id="2147483686" r:id="rId6"/>
    <p:sldLayoutId id="2147483688" r:id="rId7"/>
    <p:sldLayoutId id="2147483689" r:id="rId8"/>
    <p:sldLayoutId id="2147483711" r:id="rId9"/>
    <p:sldLayoutId id="2147483690" r:id="rId10"/>
    <p:sldLayoutId id="2147483761" r:id="rId11"/>
    <p:sldLayoutId id="2147483746" r:id="rId12"/>
    <p:sldLayoutId id="2147483747" r:id="rId13"/>
    <p:sldLayoutId id="2147483691" r:id="rId14"/>
    <p:sldLayoutId id="2147483692" r:id="rId15"/>
    <p:sldLayoutId id="2147483693" r:id="rId16"/>
    <p:sldLayoutId id="2147483694" r:id="rId17"/>
    <p:sldLayoutId id="2147483767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bg1"/>
          </a:solidFill>
          <a:latin typeface="Bahnschrift SemiLight" panose="020B0502040204020203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3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8E1F3-57A4-974B-A247-1B459E35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79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Minta</a:t>
            </a:r>
            <a:r>
              <a:rPr lang="en-US" dirty="0"/>
              <a:t> </a:t>
            </a:r>
            <a:r>
              <a:rPr lang="hu-HU" dirty="0"/>
              <a:t>Cím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24C3-A5B2-274A-A455-F541304AF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6F46B77-3FC3-A04F-9C6A-B25B169093BF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70234-2A1C-6C42-9BEC-FE38847B0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E95E1-C8FC-3144-845B-25603A5E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Kép 7" descr="A képen szöveg, képernyőkép, Betűtípus, Grafik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A319AE43-8637-AE88-EDFC-09F9B4AD244A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00" y="126000"/>
            <a:ext cx="2457723" cy="173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6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6" r:id="rId3"/>
    <p:sldLayoutId id="2147483699" r:id="rId4"/>
    <p:sldLayoutId id="2147483700" r:id="rId5"/>
    <p:sldLayoutId id="2147483701" r:id="rId6"/>
    <p:sldLayoutId id="2147483704" r:id="rId7"/>
    <p:sldLayoutId id="2147483705" r:id="rId8"/>
    <p:sldLayoutId id="2147483760" r:id="rId9"/>
    <p:sldLayoutId id="2147483748" r:id="rId10"/>
    <p:sldLayoutId id="2147483749" r:id="rId11"/>
    <p:sldLayoutId id="2147483750" r:id="rId12"/>
    <p:sldLayoutId id="2147483706" r:id="rId13"/>
    <p:sldLayoutId id="2147483707" r:id="rId14"/>
    <p:sldLayoutId id="2147483708" r:id="rId15"/>
    <p:sldLayoutId id="214748370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rgbClr val="151F39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B4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8E1F3-57A4-974B-A247-1B459E35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79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Minta</a:t>
            </a:r>
            <a:r>
              <a:rPr lang="en-US" dirty="0"/>
              <a:t> </a:t>
            </a:r>
            <a:r>
              <a:rPr lang="hu-HU" dirty="0"/>
              <a:t>Cím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24C3-A5B2-274A-A455-F541304AF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6F46B77-3FC3-A04F-9C6A-B25B169093BF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70234-2A1C-6C42-9BEC-FE38847B0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E95E1-C8FC-3144-845B-25603A5E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Kép 8" descr="A képen szöveg, Betűtípus, Grafika, emblém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9D5C5667-33E8-4338-70B1-4889882CD1FA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11" y="537889"/>
            <a:ext cx="1638998" cy="63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14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5" r:id="rId2"/>
    <p:sldLayoutId id="2147483716" r:id="rId3"/>
    <p:sldLayoutId id="2147483717" r:id="rId4"/>
    <p:sldLayoutId id="2147483720" r:id="rId5"/>
    <p:sldLayoutId id="2147483722" r:id="rId6"/>
    <p:sldLayoutId id="2147483723" r:id="rId7"/>
    <p:sldLayoutId id="2147483724" r:id="rId8"/>
    <p:sldLayoutId id="2147483759" r:id="rId9"/>
    <p:sldLayoutId id="2147483753" r:id="rId10"/>
    <p:sldLayoutId id="2147483725" r:id="rId11"/>
    <p:sldLayoutId id="2147483726" r:id="rId12"/>
    <p:sldLayoutId id="2147483727" r:id="rId13"/>
    <p:sldLayoutId id="214748372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C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8E1F3-57A4-974B-A247-1B459E35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79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Minta</a:t>
            </a:r>
            <a:r>
              <a:rPr lang="en-US" dirty="0"/>
              <a:t> </a:t>
            </a:r>
            <a:r>
              <a:rPr lang="hu-HU" dirty="0"/>
              <a:t>Cím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24C3-A5B2-274A-A455-F541304AF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6F46B77-3FC3-A04F-9C6A-B25B169093BF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70234-2A1C-6C42-9BEC-FE38847B0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E95E1-C8FC-3144-845B-25603A5E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Kép 2" descr="A képen szöveg, képernyőkép, Betűtípus, Grafik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A31F9DF-A7F1-3D88-ADC0-6D1CCC4D6E8D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00" y="126000"/>
            <a:ext cx="2457723" cy="173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862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2" r:id="rId2"/>
    <p:sldLayoutId id="2147483733" r:id="rId3"/>
    <p:sldLayoutId id="2147483734" r:id="rId4"/>
    <p:sldLayoutId id="2147483738" r:id="rId5"/>
    <p:sldLayoutId id="2147483739" r:id="rId6"/>
    <p:sldLayoutId id="2147483740" r:id="rId7"/>
    <p:sldLayoutId id="2147483741" r:id="rId8"/>
    <p:sldLayoutId id="2147483762" r:id="rId9"/>
    <p:sldLayoutId id="2147483756" r:id="rId10"/>
    <p:sldLayoutId id="2147483742" r:id="rId11"/>
    <p:sldLayoutId id="2147483743" r:id="rId12"/>
    <p:sldLayoutId id="2147483744" r:id="rId13"/>
    <p:sldLayoutId id="214748374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rgbClr val="151F39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i-obuda.hu/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uni-obuda.hu/szaknyelvi-targy-es-teszt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kgk.uni-obuda.hu/teritesi-dijak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HELP@KGK.UNI-OBUDA.HU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kgk.uni-obuda.hu/tanulmanyi-iroda/formanyomtatvanyok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ni-obuda.hu/pannonia-osztondijprogram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koll.uni-obuda.hu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uni-obuda.hu/mentalhigienes-tanacsadas-treningek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ronai.marton@uni-obuda.hu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F047A-40B1-4E46-80BD-4C0081F89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u-HU" sz="4800" b="1" dirty="0"/>
              <a:t>KELETI KÁROLY GAZDASÁGI KAR</a:t>
            </a:r>
            <a:br>
              <a:rPr lang="hu-HU" sz="4800" b="1" dirty="0"/>
            </a:br>
            <a:r>
              <a:rPr lang="hu-HU" sz="4800" b="1" dirty="0"/>
              <a:t>Hallgatói tájékoztató</a:t>
            </a:r>
            <a:br>
              <a:rPr lang="hu-HU" sz="4800" b="1" dirty="0"/>
            </a:br>
            <a:br>
              <a:rPr lang="hu-HU" sz="4800" b="1" dirty="0"/>
            </a:br>
            <a:r>
              <a:rPr lang="hu-HU" sz="4800" b="1" dirty="0"/>
              <a:t>2026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4146789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5EB5F-D064-D747-9514-DAB589BE1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4868" y="432374"/>
            <a:ext cx="5922264" cy="866869"/>
          </a:xfrm>
        </p:spPr>
        <p:txBody>
          <a:bodyPr/>
          <a:lstStyle/>
          <a:p>
            <a:pPr algn="ctr"/>
            <a:r>
              <a:rPr lang="hu-HU" b="1" dirty="0"/>
              <a:t>Legfontosabb honlapok</a:t>
            </a:r>
            <a:endParaRPr lang="en-US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E2AAA-1B42-2D46-AD75-2389994F1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263905"/>
            <a:ext cx="10515600" cy="48895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dirty="0">
                <a:latin typeface="Bahnschrift SemiLight" panose="020B0502040204020203" pitchFamily="34" charset="0"/>
                <a:hlinkClick r:id="rId2"/>
              </a:rPr>
              <a:t>www.uni-obuda.hu</a:t>
            </a:r>
            <a:endParaRPr lang="hu-HU" dirty="0">
              <a:latin typeface="Bahnschrift Semi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dirty="0">
                <a:latin typeface="Bahnschrift SemiLight" panose="020B0502040204020203" pitchFamily="34" charset="0"/>
              </a:rPr>
              <a:t>neptun.uni-obuda.hu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dirty="0">
                <a:latin typeface="Bahnschrift SemiLight" panose="020B0502040204020203" pitchFamily="34" charset="0"/>
              </a:rPr>
              <a:t>kgk.uni-obuda.hu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Bahnschrift SemiLight" panose="020B0502040204020203" pitchFamily="34" charset="0"/>
              </a:rPr>
              <a:t>kgk.hok.uni-obuda.hu/</a:t>
            </a:r>
          </a:p>
        </p:txBody>
      </p:sp>
    </p:spTree>
    <p:extLst>
      <p:ext uri="{BB962C8B-B14F-4D97-AF65-F5344CB8AC3E}">
        <p14:creationId xmlns:p14="http://schemas.microsoft.com/office/powerpoint/2010/main" val="71405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/>
          <p:cNvSpPr txBox="1"/>
          <p:nvPr/>
        </p:nvSpPr>
        <p:spPr>
          <a:xfrm>
            <a:off x="2955636" y="558430"/>
            <a:ext cx="6280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>
                <a:solidFill>
                  <a:schemeClr val="bg1"/>
                </a:solidFill>
                <a:latin typeface="Bahnschrift SemiLight" panose="020B0502040204020203" pitchFamily="34" charset="0"/>
              </a:rPr>
              <a:t>KÖNYVTÁR</a:t>
            </a:r>
          </a:p>
        </p:txBody>
      </p:sp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F57A9C61-BF01-7241-A0EE-67FD6B3E3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7" r="8317"/>
          <a:stretch>
            <a:fillRect/>
          </a:stretch>
        </p:blipFill>
        <p:spPr>
          <a:xfrm>
            <a:off x="6500190" y="1959770"/>
            <a:ext cx="5691809" cy="4896000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FF231BD9-6688-9659-4A19-94E5EE001E35}"/>
              </a:ext>
            </a:extLst>
          </p:cNvPr>
          <p:cNvSpPr txBox="1"/>
          <p:nvPr/>
        </p:nvSpPr>
        <p:spPr>
          <a:xfrm>
            <a:off x="405714" y="1959770"/>
            <a:ext cx="60944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dirty="0">
                <a:solidFill>
                  <a:schemeClr val="bg1"/>
                </a:solidFill>
                <a:latin typeface="Bahnschrift SemiLight" panose="020B0502040204020203" pitchFamily="34" charset="0"/>
                <a:cs typeface="Times New Roman" panose="02020603050405020304" pitchFamily="18" charset="0"/>
              </a:rPr>
              <a:t>https://lib.uni-obuda.hu/informaciok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198248BB-26C4-F4D5-58AE-A7B2DCCF6F69}"/>
              </a:ext>
            </a:extLst>
          </p:cNvPr>
          <p:cNvSpPr txBox="1"/>
          <p:nvPr/>
        </p:nvSpPr>
        <p:spPr>
          <a:xfrm>
            <a:off x="649224" y="2935224"/>
            <a:ext cx="45537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bg1"/>
                </a:solidFill>
                <a:latin typeface="Bahnschrift SemiLight" panose="020B0502040204020203" pitchFamily="34" charset="0"/>
                <a:cs typeface="Times New Roman" panose="02020603050405020304" pitchFamily="18" charset="0"/>
              </a:rPr>
              <a:t>Kölcsönzés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bg1"/>
                </a:solidFill>
                <a:latin typeface="Bahnschrift SemiLight" panose="020B0502040204020203" pitchFamily="34" charset="0"/>
                <a:cs typeface="Times New Roman" panose="02020603050405020304" pitchFamily="18" charset="0"/>
              </a:rPr>
              <a:t>Számítógépek használata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bg1"/>
                </a:solidFill>
                <a:latin typeface="Bahnschrift SemiLight" panose="020B0502040204020203" pitchFamily="34" charset="0"/>
                <a:cs typeface="Times New Roman" panose="02020603050405020304" pitchFamily="18" charset="0"/>
              </a:rPr>
              <a:t>Nyomtatás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bg1"/>
                </a:solidFill>
                <a:latin typeface="Bahnschrift SemiLight" panose="020B0502040204020203" pitchFamily="34" charset="0"/>
                <a:cs typeface="Times New Roman" panose="02020603050405020304" pitchFamily="18" charset="0"/>
              </a:rPr>
              <a:t>Irodalomkutatás/kutatástámogatás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bg1"/>
                </a:solidFill>
                <a:latin typeface="Bahnschrift SemiLight" panose="020B0502040204020203" pitchFamily="34" charset="0"/>
                <a:cs typeface="Times New Roman" panose="02020603050405020304" pitchFamily="18" charset="0"/>
              </a:rPr>
              <a:t>Előfizetett adatbázisok elérhetősége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i="0" dirty="0">
                <a:solidFill>
                  <a:schemeClr val="bg1"/>
                </a:solidFill>
                <a:effectLst/>
                <a:latin typeface="Bahnschrift SemiLight" panose="020B0502040204020203" pitchFamily="34" charset="0"/>
                <a:cs typeface="Times New Roman" panose="02020603050405020304" pitchFamily="18" charset="0"/>
              </a:rPr>
              <a:t>Szakdolgozatok, doktori disszertációk, konferenciaközlemények, TDK dolgozatok, elektronikus jegyzetek és oktatási anyagok elérhetősége</a:t>
            </a:r>
            <a:endParaRPr lang="hu-HU" b="1" dirty="0">
              <a:solidFill>
                <a:schemeClr val="bg1"/>
              </a:solidFill>
              <a:latin typeface="Bahnschrift SemiLight" panose="020B05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259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2C768F73-DCE0-664E-B71C-7D977607F88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2" b="7722"/>
          <a:stretch>
            <a:fillRect/>
          </a:stretch>
        </p:blipFill>
        <p:spPr>
          <a:xfrm>
            <a:off x="0" y="4550622"/>
            <a:ext cx="4104057" cy="2307378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039126A-3029-BE4B-9CDB-DCB1DF809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2491" y="207126"/>
            <a:ext cx="4495800" cy="1234440"/>
          </a:xfrm>
        </p:spPr>
        <p:txBody>
          <a:bodyPr/>
          <a:lstStyle/>
          <a:p>
            <a:r>
              <a:rPr lang="hu-HU" dirty="0"/>
              <a:t>Nyelvoktatás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CB50E1-563A-A74C-B253-5874DEA71B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764" y="1245214"/>
            <a:ext cx="8065654" cy="847448"/>
          </a:xfrm>
        </p:spPr>
        <p:txBody>
          <a:bodyPr/>
          <a:lstStyle/>
          <a:p>
            <a:endParaRPr lang="hu-HU" dirty="0">
              <a:latin typeface="Bahnschrift SemiLight" panose="020B0502040204020203" pitchFamily="34" charset="0"/>
            </a:endParaRPr>
          </a:p>
          <a:p>
            <a:r>
              <a:rPr lang="hu-HU" b="1" u="sng" dirty="0" err="1">
                <a:latin typeface="Bahnschrift SemiLight" panose="020B0502040204020203" pitchFamily="34" charset="0"/>
              </a:rPr>
              <a:t>Foszk</a:t>
            </a:r>
            <a:r>
              <a:rPr lang="hu-HU" b="1" u="sng" dirty="0">
                <a:latin typeface="Bahnschrift SemiLight" panose="020B0502040204020203" pitchFamily="34" charset="0"/>
              </a:rPr>
              <a:t>:</a:t>
            </a:r>
            <a:r>
              <a:rPr lang="hu-HU" b="1" dirty="0">
                <a:latin typeface="Bahnschrift SemiLight" panose="020B0502040204020203" pitchFamily="34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dirty="0">
                <a:latin typeface="Bahnschrift SemiLight" panose="020B0502040204020203" pitchFamily="34" charset="0"/>
              </a:rPr>
              <a:t>alapszintű idegennyelv (1 félév)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dirty="0">
                <a:latin typeface="Bahnschrift SemiLight" panose="020B0502040204020203" pitchFamily="34" charset="0"/>
              </a:rPr>
              <a:t>teljesíthető a tárgy felvételével vagy a szaknyelvi teszt megírásával</a:t>
            </a: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C7720B8C-F882-2541-AED7-9CE7CD4709A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2" b="7722"/>
          <a:stretch>
            <a:fillRect/>
          </a:stretch>
        </p:blipFill>
        <p:spPr>
          <a:xfrm>
            <a:off x="8087943" y="0"/>
            <a:ext cx="4107104" cy="2309091"/>
          </a:xfrm>
        </p:spPr>
      </p:pic>
      <p:sp>
        <p:nvSpPr>
          <p:cNvPr id="3" name="Szövegdoboz 2"/>
          <p:cNvSpPr txBox="1"/>
          <p:nvPr/>
        </p:nvSpPr>
        <p:spPr>
          <a:xfrm>
            <a:off x="4405745" y="4340857"/>
            <a:ext cx="778625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hlinkClick r:id="rId4"/>
              </a:rPr>
              <a:t>https://uni-obuda.hu/szaknyelvi-targy-es-teszt/</a:t>
            </a:r>
            <a:endParaRPr lang="hu-HU" sz="3200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65406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2C768F73-DCE0-664E-B71C-7D977607F88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2" b="7722"/>
          <a:stretch>
            <a:fillRect/>
          </a:stretch>
        </p:blipFill>
        <p:spPr>
          <a:xfrm>
            <a:off x="0" y="5009342"/>
            <a:ext cx="3288145" cy="1848657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039126A-3029-BE4B-9CDB-DCB1DF809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811" y="207126"/>
            <a:ext cx="4495800" cy="1234440"/>
          </a:xfrm>
        </p:spPr>
        <p:txBody>
          <a:bodyPr/>
          <a:lstStyle/>
          <a:p>
            <a:r>
              <a:rPr lang="hu-HU" dirty="0"/>
              <a:t>Nyelvoktatás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CB50E1-563A-A74C-B253-5874DEA71B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764" y="1298544"/>
            <a:ext cx="9792854" cy="847448"/>
          </a:xfrm>
        </p:spPr>
        <p:txBody>
          <a:bodyPr/>
          <a:lstStyle/>
          <a:p>
            <a:endParaRPr lang="hu-HU" sz="2600" dirty="0">
              <a:latin typeface="Bahnschrift SemiLight" panose="020B0502040204020203" pitchFamily="34" charset="0"/>
            </a:endParaRPr>
          </a:p>
          <a:p>
            <a:r>
              <a:rPr lang="hu-HU" sz="2600" b="1" u="sng" dirty="0" err="1">
                <a:latin typeface="Bahnschrift SemiLight" panose="020B0502040204020203" pitchFamily="34" charset="0"/>
              </a:rPr>
              <a:t>BSc</a:t>
            </a:r>
            <a:r>
              <a:rPr lang="hu-HU" sz="2600" b="1" u="sng" dirty="0">
                <a:latin typeface="Bahnschrift SemiLight" panose="020B0502040204020203" pitchFamily="34" charset="0"/>
              </a:rPr>
              <a:t>:</a:t>
            </a:r>
            <a:r>
              <a:rPr lang="hu-HU" sz="2600" b="1" dirty="0">
                <a:latin typeface="Bahnschrift SemiLight" panose="020B0502040204020203" pitchFamily="34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600" dirty="0">
                <a:latin typeface="Bahnschrift SemiLight" panose="020B0502040204020203" pitchFamily="34" charset="0"/>
                <a:cs typeface="Times New Roman" panose="02020603050405020304" pitchFamily="18" charset="0"/>
              </a:rPr>
              <a:t>2 db kritériumtárgy teljesítése: ez nem nyelvi tárgy, hanem idegen nyelven elvégzett szakmai-gazdasági tárgy – a Kar adja a tárgyakat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600" dirty="0">
                <a:latin typeface="Bahnschrift SemiLight" panose="020B0502040204020203" pitchFamily="34" charset="0"/>
                <a:cs typeface="Times New Roman" panose="02020603050405020304" pitchFamily="18" charset="0"/>
              </a:rPr>
              <a:t>Az oklevél feltétele: Nyelvvizsga megléte vagy belső vizsga letétele, illetve mobilitásban való részvétel – </a:t>
            </a:r>
            <a:r>
              <a:rPr lang="hu-HU" sz="2600" u="sng" dirty="0" err="1">
                <a:latin typeface="Bahnschrift SemiLight" panose="020B0502040204020203" pitchFamily="34" charset="0"/>
                <a:cs typeface="Times New Roman" panose="02020603050405020304" pitchFamily="18" charset="0"/>
              </a:rPr>
              <a:t>MSc</a:t>
            </a:r>
            <a:r>
              <a:rPr lang="hu-HU" sz="2600" u="sng" dirty="0">
                <a:latin typeface="Bahnschrift SemiLight" panose="020B0502040204020203" pitchFamily="34" charset="0"/>
                <a:cs typeface="Times New Roman" panose="02020603050405020304" pitchFamily="18" charset="0"/>
              </a:rPr>
              <a:t>-re is vonatkozik</a:t>
            </a: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C7720B8C-F882-2541-AED7-9CE7CD4709A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2" b="7722"/>
          <a:stretch>
            <a:fillRect/>
          </a:stretch>
        </p:blipFill>
        <p:spPr>
          <a:xfrm>
            <a:off x="8087943" y="0"/>
            <a:ext cx="4107104" cy="2309091"/>
          </a:xfrm>
        </p:spPr>
      </p:pic>
      <p:sp>
        <p:nvSpPr>
          <p:cNvPr id="3" name="Szövegdoboz 2"/>
          <p:cNvSpPr txBox="1"/>
          <p:nvPr/>
        </p:nvSpPr>
        <p:spPr>
          <a:xfrm>
            <a:off x="3763633" y="5135732"/>
            <a:ext cx="90146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https://uni-obuda.hu/belso-nyelvi-kovetelmeny/</a:t>
            </a:r>
          </a:p>
          <a:p>
            <a:endParaRPr lang="hu-HU" sz="280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981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39126A-3029-BE4B-9CDB-DCB1DF809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527" y="1463040"/>
            <a:ext cx="4495800" cy="1234440"/>
          </a:xfrm>
        </p:spPr>
        <p:txBody>
          <a:bodyPr/>
          <a:lstStyle/>
          <a:p>
            <a:r>
              <a:rPr lang="hu-HU" dirty="0"/>
              <a:t>Nyelvtanfolyamok</a:t>
            </a:r>
            <a:endParaRPr lang="en-US" dirty="0"/>
          </a:p>
        </p:txBody>
      </p:sp>
      <p:sp>
        <p:nvSpPr>
          <p:cNvPr id="2" name="Kép helye 1"/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28" name="Picture 4" descr="https://uni-obuda.hu/wp-content/uploads/2025/11/nyc_nyelvvizsg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"/>
            <a:ext cx="609904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zövegdoboz 5"/>
          <p:cNvSpPr txBox="1"/>
          <p:nvPr/>
        </p:nvSpPr>
        <p:spPr>
          <a:xfrm>
            <a:off x="1124527" y="3741451"/>
            <a:ext cx="77749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chemeClr val="bg1"/>
                </a:solidFill>
                <a:latin typeface="Bahnschrift SemiLight" panose="020B0502040204020203" pitchFamily="34" charset="0"/>
              </a:rPr>
              <a:t>Angol és Német nyelven</a:t>
            </a:r>
          </a:p>
          <a:p>
            <a:endParaRPr lang="hu-HU" sz="3200" b="1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  <a:p>
            <a:r>
              <a:rPr lang="hu-HU" sz="32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https://uni-obuda.hu/nyelvtanfolyamok/</a:t>
            </a:r>
          </a:p>
        </p:txBody>
      </p:sp>
    </p:spTree>
    <p:extLst>
      <p:ext uri="{BB962C8B-B14F-4D97-AF65-F5344CB8AC3E}">
        <p14:creationId xmlns:p14="http://schemas.microsoft.com/office/powerpoint/2010/main" val="1727653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195DD-0938-1440-AC69-2FCD6730B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3" y="2067283"/>
            <a:ext cx="5606472" cy="1234440"/>
          </a:xfrm>
        </p:spPr>
        <p:txBody>
          <a:bodyPr>
            <a:normAutofit fontScale="90000"/>
          </a:bodyPr>
          <a:lstStyle/>
          <a:p>
            <a:r>
              <a:rPr lang="hu-HU" dirty="0"/>
              <a:t>Tantervek</a:t>
            </a:r>
            <a:br>
              <a:rPr lang="hu-HU" dirty="0"/>
            </a:br>
            <a:br>
              <a:rPr lang="hu-HU" dirty="0"/>
            </a:br>
            <a:r>
              <a:rPr lang="hu-HU" sz="2200" dirty="0"/>
              <a:t>https://kgk.uni-obuda.hu/mintatantervek/</a:t>
            </a:r>
            <a:br>
              <a:rPr lang="hu-HU" sz="2200" dirty="0"/>
            </a:br>
            <a:endParaRPr lang="en-US" sz="2200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9BBD08D-5596-204E-9A8C-CB061F9F6F3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3" r="20213"/>
          <a:stretch>
            <a:fillRect/>
          </a:stretch>
        </p:blipFill>
        <p:spPr/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5B195DD-0938-1440-AC69-2FCD6730B872}"/>
              </a:ext>
            </a:extLst>
          </p:cNvPr>
          <p:cNvSpPr txBox="1">
            <a:spLocks/>
          </p:cNvSpPr>
          <p:nvPr/>
        </p:nvSpPr>
        <p:spPr>
          <a:xfrm>
            <a:off x="221673" y="3903750"/>
            <a:ext cx="5606472" cy="1234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>
                <a:latin typeface="Bahnschrift SemiLight" panose="020B0502040204020203" pitchFamily="34" charset="0"/>
              </a:rPr>
              <a:t>Önköltségi díjak</a:t>
            </a:r>
            <a:br>
              <a:rPr lang="hu-HU" dirty="0">
                <a:latin typeface="Bahnschrift SemiLight" panose="020B0502040204020203" pitchFamily="34" charset="0"/>
              </a:rPr>
            </a:br>
            <a:br>
              <a:rPr lang="hu-HU" dirty="0">
                <a:latin typeface="Bahnschrift SemiLight" panose="020B0502040204020203" pitchFamily="34" charset="0"/>
              </a:rPr>
            </a:br>
            <a:r>
              <a:rPr lang="hu-HU" sz="2200" dirty="0">
                <a:latin typeface="Bahnschrift SemiLight" panose="020B0502040204020203" pitchFamily="34" charset="0"/>
                <a:hlinkClick r:id="rId3"/>
              </a:rPr>
              <a:t>https://kgk.uni-obuda.hu/teritesi-dijak/</a:t>
            </a:r>
            <a:endParaRPr lang="hu-HU" sz="2200" dirty="0">
              <a:latin typeface="Bahnschrift SemiLight" panose="020B0502040204020203" pitchFamily="34" charset="0"/>
            </a:endParaRPr>
          </a:p>
          <a:p>
            <a:endParaRPr lang="en-US" sz="220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690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195DD-0938-1440-AC69-2FCD6730B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479665"/>
            <a:ext cx="8793017" cy="3390207"/>
          </a:xfrm>
        </p:spPr>
        <p:txBody>
          <a:bodyPr>
            <a:normAutofit fontScale="90000"/>
          </a:bodyPr>
          <a:lstStyle/>
          <a:p>
            <a:r>
              <a:rPr lang="hu-HU" dirty="0"/>
              <a:t>Intézetek</a:t>
            </a:r>
            <a:br>
              <a:rPr lang="hu-HU" dirty="0"/>
            </a:br>
            <a:br>
              <a:rPr lang="hu-HU" sz="2200" dirty="0"/>
            </a:br>
            <a:r>
              <a:rPr lang="hu-HU" sz="2200" dirty="0"/>
              <a:t>https://kgk.uni-obuda.hu/intezetek/kozgazdasagtudomanyi-penzugyi-es-szamviteli-intezet/</a:t>
            </a:r>
            <a:br>
              <a:rPr lang="hu-HU" sz="2200" dirty="0"/>
            </a:br>
            <a:br>
              <a:rPr lang="hu-HU" sz="2200" dirty="0"/>
            </a:br>
            <a:r>
              <a:rPr lang="hu-HU" sz="2200" dirty="0"/>
              <a:t>https://kgk.uni-obuda.hu/intezetek/uzleti-tudomanyok-es-digitalis-ismeretek-intezet/</a:t>
            </a:r>
            <a:br>
              <a:rPr lang="hu-HU" sz="2200" dirty="0"/>
            </a:br>
            <a:br>
              <a:rPr lang="hu-HU" sz="2200" dirty="0"/>
            </a:br>
            <a:r>
              <a:rPr lang="hu-HU" sz="2200" dirty="0"/>
              <a:t>https://kgk.uni-obuda.hu/intezetek/marketing-menedzsment-es-modszertani-intezet/</a:t>
            </a:r>
            <a:br>
              <a:rPr lang="hu-HU" sz="2200" dirty="0"/>
            </a:br>
            <a:br>
              <a:rPr lang="hu-HU" sz="2200" dirty="0"/>
            </a:br>
            <a:r>
              <a:rPr lang="hu-HU" sz="2200" dirty="0"/>
              <a:t>https://kgk.uni-obuda.hu/intezetek/vallalati-kapcsolatok-es-karrier-iroda/</a:t>
            </a:r>
            <a:endParaRPr lang="en-US" sz="2200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9BBD08D-5596-204E-9A8C-CB061F9F6F3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3" r="20213"/>
          <a:stretch>
            <a:fillRect/>
          </a:stretch>
        </p:blipFill>
        <p:spPr>
          <a:xfrm>
            <a:off x="9014690" y="0"/>
            <a:ext cx="3177309" cy="3574473"/>
          </a:xfr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5B195DD-0938-1440-AC69-2FCD6730B872}"/>
              </a:ext>
            </a:extLst>
          </p:cNvPr>
          <p:cNvSpPr txBox="1">
            <a:spLocks/>
          </p:cNvSpPr>
          <p:nvPr/>
        </p:nvSpPr>
        <p:spPr>
          <a:xfrm>
            <a:off x="221672" y="5176115"/>
            <a:ext cx="5606472" cy="1234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>
                <a:latin typeface="Bahnschrift SemiLight" panose="020B0502040204020203" pitchFamily="34" charset="0"/>
              </a:rPr>
              <a:t>Tanulmányi Iroda</a:t>
            </a:r>
            <a:br>
              <a:rPr lang="hu-HU" dirty="0">
                <a:latin typeface="Bahnschrift SemiLight" panose="020B0502040204020203" pitchFamily="34" charset="0"/>
              </a:rPr>
            </a:br>
            <a:r>
              <a:rPr lang="hu-HU" sz="2200" dirty="0">
                <a:latin typeface="Bahnschrift SemiLight" panose="020B0502040204020203" pitchFamily="34" charset="0"/>
              </a:rPr>
              <a:t>https://kgk.uni-obuda.hu/tanulmanyi-iroda/</a:t>
            </a:r>
            <a:endParaRPr lang="en-US" sz="2200" dirty="0">
              <a:latin typeface="Bahnschrift SemiLight" panose="020B0502040204020203" pitchFamily="34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4044371" y="447445"/>
            <a:ext cx="3567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>
                <a:solidFill>
                  <a:schemeClr val="bg1"/>
                </a:solidFill>
                <a:latin typeface="Bahnschrift SemiLight" panose="020B0502040204020203" pitchFamily="34" charset="0"/>
              </a:rPr>
              <a:t>ELÉRHETŐSÉGEK</a:t>
            </a:r>
          </a:p>
        </p:txBody>
      </p:sp>
    </p:spTree>
    <p:extLst>
      <p:ext uri="{BB962C8B-B14F-4D97-AF65-F5344CB8AC3E}">
        <p14:creationId xmlns:p14="http://schemas.microsoft.com/office/powerpoint/2010/main" val="2315327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D0772-D03C-2C47-9E6B-D519696C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544" y="1297017"/>
            <a:ext cx="4906819" cy="533469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108" y="498818"/>
            <a:ext cx="11403188" cy="596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017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1CE82-DE76-1D40-93AE-0445F1179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2920" y="534725"/>
            <a:ext cx="4260575" cy="925333"/>
          </a:xfrm>
        </p:spPr>
        <p:txBody>
          <a:bodyPr>
            <a:normAutofit/>
          </a:bodyPr>
          <a:lstStyle/>
          <a:p>
            <a:r>
              <a:rPr lang="hu-HU" dirty="0"/>
              <a:t>PANASZKEZELÉS</a:t>
            </a:r>
            <a:endParaRPr lang="en-US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6E096AF1-D1FB-D84E-B6D1-65E8B25284A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98" r="23732"/>
          <a:stretch/>
        </p:blipFill>
        <p:spPr>
          <a:xfrm>
            <a:off x="8602663" y="0"/>
            <a:ext cx="3589337" cy="6858000"/>
          </a:xfrm>
        </p:spPr>
      </p:pic>
      <p:sp>
        <p:nvSpPr>
          <p:cNvPr id="3" name="Szövegdoboz 2"/>
          <p:cNvSpPr txBox="1"/>
          <p:nvPr/>
        </p:nvSpPr>
        <p:spPr>
          <a:xfrm>
            <a:off x="715617" y="2126974"/>
            <a:ext cx="698720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>
                <a:solidFill>
                  <a:schemeClr val="bg1"/>
                </a:solidFill>
                <a:latin typeface="Bahnschrift SemiLight" panose="020B0502040204020203" pitchFamily="34" charset="0"/>
              </a:rPr>
              <a:t>KGK PANASZKEZELŐ BIZOTTSÁG</a:t>
            </a:r>
          </a:p>
          <a:p>
            <a:pPr algn="ctr"/>
            <a:endParaRPr lang="hu-HU" sz="3200" b="1" dirty="0">
              <a:latin typeface="Bahnschrift SemiLight" panose="020B0502040204020203" pitchFamily="34" charset="0"/>
            </a:endParaRPr>
          </a:p>
          <a:p>
            <a:pPr algn="ctr"/>
            <a:r>
              <a:rPr lang="hu-HU" sz="3200" b="1" dirty="0">
                <a:latin typeface="Bahnschrift SemiLight" panose="020B0502040204020203" pitchFamily="34" charset="0"/>
                <a:hlinkClick r:id="rId3"/>
              </a:rPr>
              <a:t>HELP@KGK.UNI-OBUDA.HU</a:t>
            </a:r>
            <a:endParaRPr lang="hu-HU" sz="3200" b="1" dirty="0">
              <a:latin typeface="Bahnschrift SemiLight" panose="020B0502040204020203" pitchFamily="34" charset="0"/>
            </a:endParaRPr>
          </a:p>
          <a:p>
            <a:pPr algn="ctr"/>
            <a:endParaRPr lang="hu-HU" sz="3200" b="1" dirty="0">
              <a:latin typeface="Bahnschrift SemiLight" panose="020B0502040204020203" pitchFamily="34" charset="0"/>
            </a:endParaRPr>
          </a:p>
          <a:p>
            <a:pPr algn="ctr"/>
            <a:r>
              <a:rPr lang="hu-HU" sz="28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kivizsgálja és megválaszolja a hallgatókat érintő tanulmányi és ügyviteli problémákat.</a:t>
            </a:r>
            <a:endParaRPr lang="hu-HU" sz="2800" b="1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992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AAB8EDA-C15E-664E-9282-7F4CFC5465E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31" r="14887"/>
          <a:stretch/>
        </p:blipFill>
        <p:spPr>
          <a:xfrm>
            <a:off x="8602663" y="0"/>
            <a:ext cx="3589337" cy="6858000"/>
          </a:xfr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3245563-3590-1046-AFF2-0668582F4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547" y="424052"/>
            <a:ext cx="5254487" cy="844580"/>
          </a:xfrm>
        </p:spPr>
        <p:txBody>
          <a:bodyPr>
            <a:noAutofit/>
          </a:bodyPr>
          <a:lstStyle/>
          <a:p>
            <a:r>
              <a:rPr lang="hu-HU" b="1" dirty="0">
                <a:latin typeface="Bahnschrift SemiLight" panose="020B0502040204020203" pitchFamily="34" charset="0"/>
              </a:rPr>
              <a:t>KREDITELISMERÉS</a:t>
            </a:r>
            <a:endParaRPr lang="en-US" b="1" dirty="0">
              <a:latin typeface="Bahnschrift SemiLight" panose="020B0502040204020203" pitchFamily="34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48872B8-5D8C-FC43-9042-3A58961DC9F2}"/>
              </a:ext>
            </a:extLst>
          </p:cNvPr>
          <p:cNvSpPr txBox="1">
            <a:spLocks/>
          </p:cNvSpPr>
          <p:nvPr/>
        </p:nvSpPr>
        <p:spPr>
          <a:xfrm>
            <a:off x="327990" y="1492961"/>
            <a:ext cx="7885044" cy="7632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3200" dirty="0">
                <a:latin typeface="Bahnschrift SemiLight" panose="020B0502040204020203" pitchFamily="34" charset="0"/>
              </a:rPr>
              <a:t>Lehetőség van előzetes tanulmányok beszámítására</a:t>
            </a:r>
          </a:p>
          <a:p>
            <a:r>
              <a:rPr lang="hu-HU" sz="2200" dirty="0">
                <a:latin typeface="Bahnschrift SemiLight" panose="020B0502040204020203" pitchFamily="34" charset="0"/>
              </a:rPr>
              <a:t>A formanyomtatvány letöltése</a:t>
            </a:r>
            <a:br>
              <a:rPr lang="hu-HU" sz="2200" dirty="0">
                <a:latin typeface="Bahnschrift SemiLight" panose="020B0502040204020203" pitchFamily="34" charset="0"/>
              </a:rPr>
            </a:br>
            <a:r>
              <a:rPr lang="hu-HU" sz="2200" dirty="0">
                <a:latin typeface="Bahnschrift SemiLight" panose="020B0502040204020203" pitchFamily="34" charset="0"/>
                <a:hlinkClick r:id="rId3"/>
              </a:rPr>
              <a:t>https://kgk.uni-obuda.hu/tanulmanyi-iroda/formanyomtatvanyok/</a:t>
            </a:r>
            <a:endParaRPr lang="hu-HU" sz="2200" dirty="0">
              <a:latin typeface="Bahnschrift SemiLight" panose="020B0502040204020203" pitchFamily="34" charset="0"/>
            </a:endParaRPr>
          </a:p>
          <a:p>
            <a:r>
              <a:rPr lang="hu-HU" sz="2200" dirty="0">
                <a:latin typeface="Bahnschrift SemiLight" panose="020B0502040204020203" pitchFamily="34" charset="0"/>
              </a:rPr>
              <a:t>Kitöltés géppel, csatolni az indexkivonatot és tantárgyi tematikát. A kész anyagot a tanulmányi előadónak kell eljuttatni e-mailben vagy személyesen.</a:t>
            </a:r>
          </a:p>
          <a:p>
            <a:r>
              <a:rPr lang="hu-HU" sz="2200" dirty="0">
                <a:latin typeface="Bahnschrift SemiLight" panose="020B0502040204020203" pitchFamily="34" charset="0"/>
              </a:rPr>
              <a:t>Kreditátviteli Bizottság bírálja el a kérelmeket.</a:t>
            </a:r>
          </a:p>
          <a:p>
            <a:r>
              <a:rPr lang="hu-HU" sz="2200" dirty="0">
                <a:latin typeface="Bahnschrift SemiLight" panose="020B0502040204020203" pitchFamily="34" charset="0"/>
              </a:rPr>
              <a:t>Az akkreditáció díja 1.000 Ft/tantárgy</a:t>
            </a:r>
          </a:p>
          <a:p>
            <a:r>
              <a:rPr lang="hu-HU" sz="2200" dirty="0">
                <a:latin typeface="Bahnschrift SemiLight" panose="020B0502040204020203" pitchFamily="34" charset="0"/>
              </a:rPr>
              <a:t>Mobilitást követően az akkreditáció kötelező, minden külföldön szerzett tárgyat el kell fogadtatni.</a:t>
            </a:r>
          </a:p>
          <a:p>
            <a:endParaRPr lang="en-US" sz="320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816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747D38B-EA65-8641-8DA3-395FDF1E4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6148" y="609825"/>
            <a:ext cx="6583672" cy="556101"/>
          </a:xfrm>
        </p:spPr>
        <p:txBody>
          <a:bodyPr>
            <a:noAutofit/>
          </a:bodyPr>
          <a:lstStyle/>
          <a:p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MOBILITÁSI LEHETŐSÉGEK</a:t>
            </a:r>
            <a:endParaRPr lang="en-US" dirty="0">
              <a:solidFill>
                <a:srgbClr val="00288C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FAB3B89-724B-A041-9D9E-BB6643B9F78A}"/>
              </a:ext>
            </a:extLst>
          </p:cNvPr>
          <p:cNvSpPr txBox="1">
            <a:spLocks/>
          </p:cNvSpPr>
          <p:nvPr/>
        </p:nvSpPr>
        <p:spPr>
          <a:xfrm>
            <a:off x="266700" y="1566539"/>
            <a:ext cx="10515600" cy="488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Pannónia program</a:t>
            </a:r>
          </a:p>
          <a:p>
            <a:pPr marL="0" indent="0">
              <a:buNone/>
            </a:pP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Minden szinten: </a:t>
            </a:r>
            <a:r>
              <a:rPr lang="hu-HU" dirty="0" err="1">
                <a:solidFill>
                  <a:srgbClr val="00288C"/>
                </a:solidFill>
                <a:latin typeface="Bahnschrift SemiLight" panose="020B0502040204020203" pitchFamily="34" charset="0"/>
              </a:rPr>
              <a:t>Foszk</a:t>
            </a: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, </a:t>
            </a:r>
            <a:r>
              <a:rPr lang="hu-HU" dirty="0" err="1">
                <a:solidFill>
                  <a:srgbClr val="00288C"/>
                </a:solidFill>
                <a:latin typeface="Bahnschrift SemiLight" panose="020B0502040204020203" pitchFamily="34" charset="0"/>
              </a:rPr>
              <a:t>BSc</a:t>
            </a: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, </a:t>
            </a:r>
            <a:r>
              <a:rPr lang="hu-HU" dirty="0" err="1">
                <a:solidFill>
                  <a:srgbClr val="00288C"/>
                </a:solidFill>
                <a:latin typeface="Bahnschrift SemiLight" panose="020B0502040204020203" pitchFamily="34" charset="0"/>
              </a:rPr>
              <a:t>MSc</a:t>
            </a:r>
            <a:endParaRPr lang="hu-HU" dirty="0">
              <a:solidFill>
                <a:srgbClr val="00288C"/>
              </a:solidFill>
              <a:latin typeface="Bahnschrift SemiLight" panose="020B0502040204020203" pitchFamily="34" charset="0"/>
            </a:endParaRPr>
          </a:p>
          <a:p>
            <a:pPr marL="0" indent="0">
              <a:buNone/>
            </a:pP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Minden tagozaton: nappali, levelező</a:t>
            </a:r>
          </a:p>
          <a:p>
            <a:pPr marL="0" indent="0">
              <a:buNone/>
            </a:pPr>
            <a:endParaRPr lang="en-US" sz="3000" dirty="0">
              <a:solidFill>
                <a:srgbClr val="00288C"/>
              </a:solidFill>
              <a:latin typeface="Bahnschrift SemiLight" panose="020B0502040204020203" pitchFamily="34" charset="0"/>
            </a:endParaRP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B11B3AAA-7419-1844-954E-FAD7E4D454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7" r="34373"/>
          <a:stretch/>
        </p:blipFill>
        <p:spPr>
          <a:xfrm>
            <a:off x="9034670" y="765313"/>
            <a:ext cx="3157330" cy="6082372"/>
          </a:xfrm>
        </p:spPr>
      </p:pic>
      <p:sp>
        <p:nvSpPr>
          <p:cNvPr id="2" name="Szövegdoboz 1"/>
          <p:cNvSpPr txBox="1"/>
          <p:nvPr/>
        </p:nvSpPr>
        <p:spPr>
          <a:xfrm>
            <a:off x="266700" y="3069601"/>
            <a:ext cx="801259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solidFill>
                  <a:srgbClr val="00288C"/>
                </a:solidFill>
                <a:latin typeface="Bahnschrift SemiLight" panose="020B0502040204020203" pitchFamily="34" charset="0"/>
              </a:rPr>
              <a:t>hosszú távú mobilitás:</a:t>
            </a:r>
          </a:p>
          <a:p>
            <a:pPr lvl="1"/>
            <a:r>
              <a:rPr lang="hu-HU" sz="2000" dirty="0">
                <a:solidFill>
                  <a:srgbClr val="00288C"/>
                </a:solidFill>
                <a:latin typeface="Bahnschrift SemiLight" panose="020B0502040204020203" pitchFamily="34" charset="0"/>
              </a:rPr>
              <a:t>részképzés (1 vagy 2 félév);</a:t>
            </a:r>
          </a:p>
          <a:p>
            <a:pPr lvl="1"/>
            <a:r>
              <a:rPr lang="hu-HU" sz="2000" dirty="0">
                <a:solidFill>
                  <a:srgbClr val="00288C"/>
                </a:solidFill>
                <a:latin typeface="Bahnschrift SemiLight" panose="020B0502040204020203" pitchFamily="34" charset="0"/>
              </a:rPr>
              <a:t>szakmai gyakorlat, frissdiplomás szakmai gyakorlat (2-12 hónap);</a:t>
            </a:r>
          </a:p>
          <a:p>
            <a:pPr lvl="1"/>
            <a:r>
              <a:rPr lang="hu-HU" sz="2000" dirty="0">
                <a:solidFill>
                  <a:srgbClr val="00288C"/>
                </a:solidFill>
                <a:latin typeface="Bahnschrift SemiLight" panose="020B0502040204020203" pitchFamily="34" charset="0"/>
              </a:rPr>
              <a:t>kutatási célú mobilitás doktori hallgatók számára (2-3 hónap);</a:t>
            </a:r>
          </a:p>
          <a:p>
            <a:r>
              <a:rPr lang="hu-HU" sz="2000" dirty="0">
                <a:solidFill>
                  <a:srgbClr val="00288C"/>
                </a:solidFill>
                <a:latin typeface="Bahnschrift SemiLight" panose="020B0502040204020203" pitchFamily="34" charset="0"/>
              </a:rPr>
              <a:t>rövid távú mobilitás:</a:t>
            </a:r>
          </a:p>
          <a:p>
            <a:pPr lvl="1"/>
            <a:r>
              <a:rPr lang="hu-HU" sz="2000" dirty="0">
                <a:solidFill>
                  <a:srgbClr val="00288C"/>
                </a:solidFill>
                <a:latin typeface="Bahnschrift SemiLight" panose="020B0502040204020203" pitchFamily="34" charset="0"/>
              </a:rPr>
              <a:t>tanulmányi célú mobilitás, pl. nyári egyetem, tömbösített kurzusok stb. (2-30 nap);</a:t>
            </a:r>
          </a:p>
          <a:p>
            <a:pPr lvl="1"/>
            <a:r>
              <a:rPr lang="hu-HU" sz="2000" dirty="0">
                <a:solidFill>
                  <a:srgbClr val="00288C"/>
                </a:solidFill>
                <a:latin typeface="Bahnschrift SemiLight" panose="020B0502040204020203" pitchFamily="34" charset="0"/>
              </a:rPr>
              <a:t>kutatási célú mobilitás doktori hallgatók számára (2-30 nap).</a:t>
            </a:r>
          </a:p>
          <a:p>
            <a:pPr lvl="1"/>
            <a:endParaRPr lang="hu-HU" dirty="0">
              <a:latin typeface="Bahnschrift SemiLight" panose="020B0502040204020203" pitchFamily="34" charset="0"/>
            </a:endParaRPr>
          </a:p>
          <a:p>
            <a:pPr lvl="1"/>
            <a:r>
              <a:rPr lang="hu-HU" sz="2400" dirty="0">
                <a:latin typeface="Bahnschrift SemiLight" panose="020B0502040204020203" pitchFamily="34" charset="0"/>
                <a:hlinkClick r:id="rId3"/>
              </a:rPr>
              <a:t>https://uni-obuda.hu/pannonia-osztondijprogram/</a:t>
            </a:r>
            <a:endParaRPr lang="hu-HU" sz="2400" dirty="0">
              <a:latin typeface="Bahnschrift SemiLight" panose="020B0502040204020203" pitchFamily="34" charset="0"/>
            </a:endParaRPr>
          </a:p>
          <a:p>
            <a:pPr lvl="1"/>
            <a:endParaRPr lang="hu-HU" dirty="0">
              <a:latin typeface="Bahnschrift SemiLight" panose="020B0502040204020203" pitchFamily="34" charset="0"/>
            </a:endParaRPr>
          </a:p>
          <a:p>
            <a:endParaRPr lang="hu-HU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079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F10CB0-69FB-2E42-8966-ED6D3F53A3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9721" y="1934361"/>
            <a:ext cx="3773557" cy="484617"/>
          </a:xfrm>
        </p:spPr>
        <p:txBody>
          <a:bodyPr/>
          <a:lstStyle/>
          <a:p>
            <a:r>
              <a:rPr lang="hu-HU" sz="2400" b="1" dirty="0">
                <a:solidFill>
                  <a:srgbClr val="00288C"/>
                </a:solidFill>
                <a:latin typeface="Bahnschrift SemiLight" panose="020B0502040204020203" pitchFamily="34" charset="0"/>
              </a:rPr>
              <a:t>TESTNEVELÉS KURZUS</a:t>
            </a:r>
          </a:p>
          <a:p>
            <a:r>
              <a:rPr lang="hu-HU" sz="2400" dirty="0" err="1">
                <a:solidFill>
                  <a:srgbClr val="00288C"/>
                </a:solidFill>
                <a:latin typeface="Bahnschrift SemiLight" panose="020B0502040204020203" pitchFamily="34" charset="0"/>
              </a:rPr>
              <a:t>Foszk</a:t>
            </a:r>
            <a:r>
              <a:rPr lang="hu-HU" sz="2400" dirty="0">
                <a:solidFill>
                  <a:srgbClr val="00288C"/>
                </a:solidFill>
                <a:latin typeface="Bahnschrift SemiLight" panose="020B0502040204020203" pitchFamily="34" charset="0"/>
              </a:rPr>
              <a:t>: 2 félév</a:t>
            </a:r>
          </a:p>
          <a:p>
            <a:r>
              <a:rPr lang="hu-HU" sz="2400" dirty="0" err="1">
                <a:solidFill>
                  <a:srgbClr val="00288C"/>
                </a:solidFill>
                <a:latin typeface="Bahnschrift SemiLight" panose="020B0502040204020203" pitchFamily="34" charset="0"/>
              </a:rPr>
              <a:t>BSc</a:t>
            </a:r>
            <a:r>
              <a:rPr lang="hu-HU" sz="2400" dirty="0">
                <a:solidFill>
                  <a:srgbClr val="00288C"/>
                </a:solidFill>
                <a:latin typeface="Bahnschrift SemiLight" panose="020B0502040204020203" pitchFamily="34" charset="0"/>
              </a:rPr>
              <a:t>: 4 félév</a:t>
            </a:r>
          </a:p>
          <a:p>
            <a:r>
              <a:rPr lang="hu-HU" sz="2400" dirty="0" err="1">
                <a:solidFill>
                  <a:srgbClr val="00288C"/>
                </a:solidFill>
                <a:latin typeface="Bahnschrift SemiLight" panose="020B0502040204020203" pitchFamily="34" charset="0"/>
              </a:rPr>
              <a:t>MSc</a:t>
            </a:r>
            <a:r>
              <a:rPr lang="hu-HU" sz="2400" dirty="0">
                <a:solidFill>
                  <a:srgbClr val="00288C"/>
                </a:solidFill>
                <a:latin typeface="Bahnschrift SemiLight" panose="020B0502040204020203" pitchFamily="34" charset="0"/>
              </a:rPr>
              <a:t>: 2 félév</a:t>
            </a:r>
            <a:endParaRPr lang="en-US" sz="2400" dirty="0">
              <a:solidFill>
                <a:srgbClr val="00288C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2DABF16-480B-8643-9C92-31106A99AD1F}"/>
              </a:ext>
            </a:extLst>
          </p:cNvPr>
          <p:cNvSpPr txBox="1">
            <a:spLocks/>
          </p:cNvSpPr>
          <p:nvPr/>
        </p:nvSpPr>
        <p:spPr>
          <a:xfrm>
            <a:off x="3289852" y="603998"/>
            <a:ext cx="7663070" cy="9452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b="1" dirty="0">
                <a:solidFill>
                  <a:srgbClr val="00288C"/>
                </a:solidFill>
                <a:latin typeface="Bahnschrift SemiLight" panose="020B0502040204020203" pitchFamily="34" charset="0"/>
              </a:rPr>
              <a:t>SPORT AZ EGYETEMEN</a:t>
            </a:r>
            <a:endParaRPr lang="en-US" b="1" dirty="0">
              <a:solidFill>
                <a:srgbClr val="00288C"/>
              </a:solidFill>
              <a:latin typeface="Bahnschrift SemiLight" panose="020B0502040204020203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252" y="1677593"/>
            <a:ext cx="7356645" cy="3240000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0" y="4103775"/>
            <a:ext cx="42042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dirty="0">
                <a:solidFill>
                  <a:srgbClr val="00288C"/>
                </a:solidFill>
                <a:latin typeface="Bahnschrift SemiLight" panose="020B0502040204020203" pitchFamily="34" charset="0"/>
              </a:rPr>
              <a:t>https://tsi.uni-obuda.hu/</a:t>
            </a:r>
          </a:p>
        </p:txBody>
      </p:sp>
      <p:sp>
        <p:nvSpPr>
          <p:cNvPr id="6" name="Téglalap 5"/>
          <p:cNvSpPr/>
          <p:nvPr/>
        </p:nvSpPr>
        <p:spPr>
          <a:xfrm>
            <a:off x="286557" y="5293160"/>
            <a:ext cx="11618886" cy="13696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200" b="1" dirty="0">
                <a:solidFill>
                  <a:srgbClr val="00288C"/>
                </a:solidFill>
                <a:latin typeface="Bahnschrift SemiLight" panose="020B0502040204020203" pitchFamily="34" charset="0"/>
              </a:rPr>
              <a:t>Óbudai Egyetem Sportösztöndíj Program</a:t>
            </a:r>
          </a:p>
          <a:p>
            <a:endParaRPr lang="hu-HU" sz="3200" b="1" dirty="0">
              <a:solidFill>
                <a:srgbClr val="00288C"/>
              </a:solidFill>
              <a:latin typeface="Bahnschrift SemiLight" panose="020B0502040204020203" pitchFamily="34" charset="0"/>
            </a:endParaRPr>
          </a:p>
          <a:p>
            <a:r>
              <a:rPr lang="hu-HU" sz="1900" b="1" dirty="0">
                <a:solidFill>
                  <a:srgbClr val="00288C"/>
                </a:solidFill>
                <a:latin typeface="Bahnschrift SemiLight" panose="020B0502040204020203" pitchFamily="34" charset="0"/>
              </a:rPr>
              <a:t>https://palyazat.uni-obuda.hu/palyazati_felhivasok/obudai-egyetem-sportosztondij-program-2025-2026/</a:t>
            </a:r>
            <a:endParaRPr lang="hu-HU" sz="1900" b="1" i="0" dirty="0">
              <a:solidFill>
                <a:srgbClr val="00288C"/>
              </a:solidFill>
              <a:effectLst/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22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4B5AF-2FAA-D943-B10D-7CE9C198B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287" y="1281154"/>
            <a:ext cx="4495800" cy="1234440"/>
          </a:xfrm>
        </p:spPr>
        <p:txBody>
          <a:bodyPr>
            <a:normAutofit/>
          </a:bodyPr>
          <a:lstStyle/>
          <a:p>
            <a:r>
              <a:rPr lang="hu-HU" dirty="0">
                <a:latin typeface="Bahnschrift SemiLight" panose="020B0502040204020203" pitchFamily="34" charset="0"/>
              </a:rPr>
              <a:t>KOLLÉGIUMI SZOLGÁLTATÁSOK</a:t>
            </a:r>
            <a:endParaRPr lang="en-US" dirty="0">
              <a:latin typeface="Bahnschrift SemiLight" panose="020B0502040204020203" pitchFamily="34" charset="0"/>
            </a:endParaRP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E4918B80-2A32-4A47-ACE4-4FD42868D3B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3" r="20213"/>
          <a:stretch>
            <a:fillRect/>
          </a:stretch>
        </p:blipFill>
        <p:spPr/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063226DD-3AE0-5EA4-17B4-C6AB0C258FBD}"/>
              </a:ext>
            </a:extLst>
          </p:cNvPr>
          <p:cNvSpPr txBox="1"/>
          <p:nvPr/>
        </p:nvSpPr>
        <p:spPr>
          <a:xfrm>
            <a:off x="639053" y="3357848"/>
            <a:ext cx="484403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dirty="0">
                <a:hlinkClick r:id="rId3"/>
              </a:rPr>
              <a:t>https://koll.uni-obuda.hu/</a:t>
            </a:r>
            <a:endParaRPr lang="hu-HU" sz="3200" dirty="0"/>
          </a:p>
          <a:p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3137014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D4C6D8-3051-DB46-A397-2045DEE31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25948" y="556197"/>
            <a:ext cx="4208009" cy="617854"/>
          </a:xfrm>
        </p:spPr>
        <p:txBody>
          <a:bodyPr/>
          <a:lstStyle/>
          <a:p>
            <a:r>
              <a:rPr lang="hu-HU" b="1" dirty="0">
                <a:latin typeface="Bahnschrift SemiLight" panose="020B0502040204020203" pitchFamily="34" charset="0"/>
                <a:cs typeface="Times New Roman" panose="02020603050405020304" pitchFamily="18" charset="0"/>
              </a:rPr>
              <a:t>TG. </a:t>
            </a:r>
            <a:r>
              <a:rPr lang="hu-HU" b="1" dirty="0" err="1">
                <a:latin typeface="Bahnschrift SemiLight" panose="020B0502040204020203" pitchFamily="34" charset="0"/>
                <a:cs typeface="Times New Roman" panose="02020603050405020304" pitchFamily="18" charset="0"/>
              </a:rPr>
              <a:t>Fsz</a:t>
            </a:r>
            <a:r>
              <a:rPr lang="hu-HU" b="1" dirty="0">
                <a:latin typeface="Bahnschrift SemiLight" panose="020B0502040204020203" pitchFamily="34" charset="0"/>
                <a:cs typeface="Times New Roman" panose="02020603050405020304" pitchFamily="18" charset="0"/>
              </a:rPr>
              <a:t> - Büfé</a:t>
            </a:r>
            <a:br>
              <a:rPr lang="hu-HU" b="1" dirty="0">
                <a:latin typeface="Bahnschrift SemiLight" panose="020B0502040204020203" pitchFamily="34" charset="0"/>
                <a:cs typeface="Times New Roman" panose="02020603050405020304" pitchFamily="18" charset="0"/>
              </a:rPr>
            </a:br>
            <a:endParaRPr lang="hu-HU" b="1" dirty="0">
              <a:latin typeface="Bahnschrift SemiLight" panose="020B0502040204020203" pitchFamily="34" charset="0"/>
              <a:cs typeface="Times New Roman" panose="02020603050405020304" pitchFamily="18" charset="0"/>
            </a:endParaRPr>
          </a:p>
          <a:p>
            <a:endParaRPr lang="hu-HU" dirty="0">
              <a:latin typeface="Bahnschrift SemiLight" panose="020B0502040204020203" pitchFamily="34" charset="0"/>
            </a:endParaRPr>
          </a:p>
          <a:p>
            <a:endParaRPr lang="en-US" dirty="0">
              <a:latin typeface="Bahnschrift SemiLight" panose="020B0502040204020203" pitchFamily="34" charset="0"/>
            </a:endParaRPr>
          </a:p>
        </p:txBody>
      </p:sp>
      <p:pic>
        <p:nvPicPr>
          <p:cNvPr id="2050" name="Picture 2" descr="Étkezés este - tippek és tévhitek - Almapatiká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4937125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Étkezés este - tippek és tévhitek - Almapatikák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348" y="4045226"/>
            <a:ext cx="3594652" cy="281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2368296" y="496957"/>
            <a:ext cx="5916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>
                <a:solidFill>
                  <a:schemeClr val="bg1"/>
                </a:solidFill>
                <a:latin typeface="Bahnschrift SemiLight" panose="020B0502040204020203" pitchFamily="34" charset="0"/>
              </a:rPr>
              <a:t>ÉTKEZÉS – TAVASZMEZŐ U.</a:t>
            </a:r>
          </a:p>
        </p:txBody>
      </p:sp>
      <p:sp>
        <p:nvSpPr>
          <p:cNvPr id="5" name="AutoShape 8" descr="OE Kantin | Budapest"/>
          <p:cNvSpPr>
            <a:spLocks noChangeAspect="1" noChangeArrowheads="1"/>
          </p:cNvSpPr>
          <p:nvPr/>
        </p:nvSpPr>
        <p:spPr bwMode="auto">
          <a:xfrm>
            <a:off x="2073827" y="2399954"/>
            <a:ext cx="2050911" cy="205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2058" name="Picture 10" descr="OE Kantin | Budap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011" y="1815049"/>
            <a:ext cx="2597564" cy="2597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églalap 5"/>
          <p:cNvSpPr/>
          <p:nvPr/>
        </p:nvSpPr>
        <p:spPr>
          <a:xfrm>
            <a:off x="415300" y="5122633"/>
            <a:ext cx="81820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https://www.facebook.com/p/OE-Kantin-61565497507520</a:t>
            </a:r>
            <a:r>
              <a:rPr lang="hu-HU" sz="28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/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8953500" y="1174051"/>
            <a:ext cx="28823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chemeClr val="bg1"/>
                </a:solidFill>
                <a:latin typeface="Bahnschrift SemiLight" panose="020B0502040204020203" pitchFamily="34" charset="0"/>
                <a:cs typeface="Times New Roman" panose="02020603050405020304" pitchFamily="18" charset="0"/>
              </a:rPr>
              <a:t>Hideg-meleg szendvicsek, péksütemények, </a:t>
            </a:r>
          </a:p>
          <a:p>
            <a:r>
              <a:rPr lang="hu-HU" sz="2800" dirty="0">
                <a:solidFill>
                  <a:schemeClr val="bg1"/>
                </a:solidFill>
                <a:latin typeface="Bahnschrift SemiLight" panose="020B0502040204020203" pitchFamily="34" charset="0"/>
                <a:cs typeface="Times New Roman" panose="02020603050405020304" pitchFamily="18" charset="0"/>
              </a:rPr>
              <a:t>üdítők, kávé</a:t>
            </a:r>
          </a:p>
          <a:p>
            <a:endParaRPr lang="hu-HU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065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1B61D4AA-1775-524D-AABE-162CE63824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7" r="8317"/>
          <a:stretch>
            <a:fillRect/>
          </a:stretch>
        </p:blipFill>
        <p:spPr>
          <a:xfrm>
            <a:off x="4" y="3578087"/>
            <a:ext cx="4114241" cy="3279913"/>
          </a:xfrm>
        </p:spPr>
      </p:pic>
      <p:sp>
        <p:nvSpPr>
          <p:cNvPr id="2" name="Szövegdoboz 1"/>
          <p:cNvSpPr txBox="1"/>
          <p:nvPr/>
        </p:nvSpPr>
        <p:spPr>
          <a:xfrm>
            <a:off x="3653226" y="258417"/>
            <a:ext cx="4938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>
                <a:solidFill>
                  <a:schemeClr val="bg1"/>
                </a:solidFill>
                <a:latin typeface="Bahnschrift SemiLight" panose="020B0502040204020203" pitchFamily="34" charset="0"/>
              </a:rPr>
              <a:t>KARRIERTANÁCSADÁS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1550504" y="1337966"/>
            <a:ext cx="9144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>
                <a:solidFill>
                  <a:schemeClr val="bg1"/>
                </a:solidFill>
                <a:latin typeface="Bahnschrift SemiLight" panose="020B0502040204020203" pitchFamily="34" charset="0"/>
              </a:rPr>
              <a:t>Vállalati Kapcsolatok és Karrier Iroda</a:t>
            </a:r>
          </a:p>
          <a:p>
            <a:pPr algn="ctr"/>
            <a:r>
              <a:rPr lang="hu-HU" sz="32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1084 Budapest, Tavaszmező u. 17.</a:t>
            </a:r>
            <a:br>
              <a:rPr lang="hu-HU" sz="3200" dirty="0">
                <a:solidFill>
                  <a:schemeClr val="bg1"/>
                </a:solidFill>
                <a:latin typeface="Bahnschrift SemiLight" panose="020B0502040204020203" pitchFamily="34" charset="0"/>
              </a:rPr>
            </a:br>
            <a:r>
              <a:rPr lang="hu-HU" sz="32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A ép. 136. szoba – Building A, </a:t>
            </a:r>
            <a:r>
              <a:rPr lang="hu-HU" sz="3200" dirty="0" err="1">
                <a:solidFill>
                  <a:schemeClr val="bg1"/>
                </a:solidFill>
                <a:latin typeface="Bahnschrift SemiLight" panose="020B0502040204020203" pitchFamily="34" charset="0"/>
              </a:rPr>
              <a:t>Room</a:t>
            </a:r>
            <a:r>
              <a:rPr lang="hu-HU" sz="32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 136</a:t>
            </a:r>
          </a:p>
          <a:p>
            <a:pPr algn="ctr"/>
            <a:endParaRPr lang="hu-HU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5257800" y="3349487"/>
            <a:ext cx="5983357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>
                <a:solidFill>
                  <a:schemeClr val="bg1"/>
                </a:solidFill>
                <a:latin typeface="Bahnschrift SemiLight" panose="020B0502040204020203" pitchFamily="34" charset="0"/>
              </a:rPr>
              <a:t>Támogatásnyújtás tanulmányi és karrierrel kapcsolatos helyzetben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>
                <a:solidFill>
                  <a:schemeClr val="bg1"/>
                </a:solidFill>
                <a:latin typeface="Bahnschrift SemiLight" panose="020B0502040204020203" pitchFamily="34" charset="0"/>
              </a:rPr>
              <a:t>egyetem és a munkaerőpiac közötti aktív kapcsolatépítésben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 err="1">
                <a:solidFill>
                  <a:schemeClr val="bg1"/>
                </a:solidFill>
                <a:latin typeface="Bahnschrift SemiLight" panose="020B0502040204020203" pitchFamily="34" charset="0"/>
              </a:rPr>
              <a:t>alumni</a:t>
            </a:r>
            <a:r>
              <a:rPr lang="hu-HU" sz="2400" b="1" dirty="0">
                <a:solidFill>
                  <a:schemeClr val="bg1"/>
                </a:solidFill>
                <a:latin typeface="Bahnschrift SemiLight" panose="020B0502040204020203" pitchFamily="34" charset="0"/>
              </a:rPr>
              <a:t> közösség támogatása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>
                <a:solidFill>
                  <a:schemeClr val="bg1"/>
                </a:solidFill>
                <a:latin typeface="Bahnschrift SemiLight" panose="020B0502040204020203" pitchFamily="34" charset="0"/>
              </a:rPr>
              <a:t>szakmai események szervezése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 err="1">
                <a:solidFill>
                  <a:schemeClr val="bg1"/>
                </a:solidFill>
                <a:latin typeface="Bahnschrift SemiLight" panose="020B0502040204020203" pitchFamily="34" charset="0"/>
              </a:rPr>
              <a:t>coaching</a:t>
            </a:r>
            <a:endParaRPr lang="hu-HU" sz="2400" b="1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  <a:p>
            <a:endParaRPr lang="hu-HU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33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8B8C6B2E-0ABB-6447-BB2A-DB900B21E8E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1" r="8291"/>
          <a:stretch>
            <a:fillRect/>
          </a:stretch>
        </p:blipFill>
        <p:spPr>
          <a:xfrm>
            <a:off x="8090230" y="0"/>
            <a:ext cx="4101769" cy="3269974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884B0-0FA4-FC4B-9CDF-1260911DC0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7991" y="1773965"/>
            <a:ext cx="7643192" cy="879782"/>
          </a:xfrm>
        </p:spPr>
        <p:txBody>
          <a:bodyPr/>
          <a:lstStyle/>
          <a:p>
            <a:r>
              <a:rPr lang="hu-HU" sz="2800" dirty="0">
                <a:solidFill>
                  <a:srgbClr val="00288C"/>
                </a:solidFill>
                <a:latin typeface="Bahnschrift SemiLight" panose="020B0502040204020203" pitchFamily="34" charset="0"/>
                <a:cs typeface="Times New Roman" panose="02020603050405020304" pitchFamily="18" charset="0"/>
              </a:rPr>
              <a:t>TEHETSÉGGONDOZÁS, MENTORPROGRAM</a:t>
            </a:r>
            <a:endParaRPr lang="en-US" sz="2800" dirty="0">
              <a:solidFill>
                <a:srgbClr val="00288C"/>
              </a:solidFill>
              <a:latin typeface="Bahnschrift Semi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129208" y="2434291"/>
            <a:ext cx="74543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Személyes mentor kijelölése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hátrányos helyzetű hallgatók tehetségének kibontakoztatása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a legkiválóbb hallgatók számára a külföldi csereprogramokban és részképzésben való részvétel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Az Egyetem </a:t>
            </a:r>
            <a:r>
              <a:rPr lang="hu-HU" dirty="0" err="1">
                <a:solidFill>
                  <a:srgbClr val="00288C"/>
                </a:solidFill>
                <a:latin typeface="Bahnschrift SemiLight" panose="020B0502040204020203" pitchFamily="34" charset="0"/>
              </a:rPr>
              <a:t>ösztönzi</a:t>
            </a: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 és támogatja a tehetséges hallgatók tanulmányi és szakmai versenyeken való részvételét. Az országos és nemzetközi versenyeken kiemelkedő eredményt elérő hallgatók, valamint felkészítőik egyetemi elismerésben részesülnek.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Az Egyetem támogatja a tehetséges hallgatók és fiatal oktatók közti szakmai kapcsolatok kibontakoztatását, és elősegíti önálló tapasztalatszerzésüket a kutatás-fejlesztési és innovációs projektekbe történő bevonásukkal.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Az Egyetem segíti fiatal oktatóit és kutatóit, megteremtve számukra a teljes akadémiai pálya bejárhatóságának lehetőségét.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0288C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8275340" y="4080895"/>
            <a:ext cx="37315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solidFill>
                  <a:srgbClr val="00288C"/>
                </a:solidFill>
                <a:latin typeface="Bahnschrift SemiLight" panose="020B0502040204020203" pitchFamily="34" charset="0"/>
              </a:rPr>
              <a:t>TEHETSÉGGONDOZÁSI TANÁCS</a:t>
            </a:r>
          </a:p>
        </p:txBody>
      </p:sp>
    </p:spTree>
    <p:extLst>
      <p:ext uri="{BB962C8B-B14F-4D97-AF65-F5344CB8AC3E}">
        <p14:creationId xmlns:p14="http://schemas.microsoft.com/office/powerpoint/2010/main" val="1381804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8B8C6B2E-0ABB-6447-BB2A-DB900B21E8E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1" r="8291"/>
          <a:stretch>
            <a:fillRect/>
          </a:stretch>
        </p:blipFill>
        <p:spPr>
          <a:xfrm>
            <a:off x="8090230" y="0"/>
            <a:ext cx="4101769" cy="3269974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884B0-0FA4-FC4B-9CDF-1260911DC0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61252" y="1271869"/>
            <a:ext cx="4084983" cy="502096"/>
          </a:xfrm>
        </p:spPr>
        <p:txBody>
          <a:bodyPr/>
          <a:lstStyle/>
          <a:p>
            <a:r>
              <a:rPr lang="hu-HU" sz="2800" b="1" dirty="0">
                <a:solidFill>
                  <a:srgbClr val="00288C"/>
                </a:solidFill>
                <a:latin typeface="Bahnschrift SemiLight" panose="020B0502040204020203" pitchFamily="34" charset="0"/>
                <a:cs typeface="Times New Roman" panose="02020603050405020304" pitchFamily="18" charset="0"/>
              </a:rPr>
              <a:t>MENTORPROGRAM</a:t>
            </a:r>
            <a:endParaRPr lang="en-US" sz="2800" b="1" dirty="0">
              <a:solidFill>
                <a:srgbClr val="00288C"/>
              </a:solidFill>
              <a:latin typeface="Bahnschrift Semi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635882" y="2050243"/>
            <a:ext cx="74543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felzárkóztató programok: szaktárgyi előkészítők és a szintre hozó tanfolyamok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szakmai tanácsadás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A fogyatékkal élő hallgatók beilleszkedési, tanulmányi, akadálymentesítési problémáinak megoldását mentorok segítik</a:t>
            </a:r>
          </a:p>
          <a:p>
            <a:endParaRPr lang="hu-HU" dirty="0">
              <a:solidFill>
                <a:srgbClr val="00288C"/>
              </a:solidFill>
              <a:latin typeface="Bahnschrift SemiLight" panose="020B0502040204020203" pitchFamily="34" charset="0"/>
            </a:endParaRPr>
          </a:p>
          <a:p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Az érzékszervi fogyatékkal élő hallgatók számára: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 hallgatói személyi segítő (aki a jegyzetelésben, a tananyag értelmezésében, illetve feldolgozásában segít);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oktató mentor (aki a fogyatékkal élő hallgatók tanulmányaival, önálló életvitelével kapcsolatban ad segítséget);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a szaktárgyak, szakmai anyagok adaptálása a speciális igényeknek megfelelően (például, vak és </a:t>
            </a:r>
            <a:r>
              <a:rPr lang="hu-HU" dirty="0" err="1">
                <a:solidFill>
                  <a:srgbClr val="00288C"/>
                </a:solidFill>
                <a:latin typeface="Bahnschrift SemiLight" panose="020B0502040204020203" pitchFamily="34" charset="0"/>
              </a:rPr>
              <a:t>gyengénlátók</a:t>
            </a:r>
            <a:r>
              <a:rPr lang="hu-HU" dirty="0">
                <a:solidFill>
                  <a:srgbClr val="00288C"/>
                </a:solidFill>
                <a:latin typeface="Bahnschrift SemiLight" panose="020B0502040204020203" pitchFamily="34" charset="0"/>
              </a:rPr>
              <a:t>, siket és nagyothallók számára).</a:t>
            </a:r>
          </a:p>
        </p:txBody>
      </p:sp>
    </p:spTree>
    <p:extLst>
      <p:ext uri="{BB962C8B-B14F-4D97-AF65-F5344CB8AC3E}">
        <p14:creationId xmlns:p14="http://schemas.microsoft.com/office/powerpoint/2010/main" val="2226262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5EB5F-D064-D747-9514-DAB589BE1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0654" y="453931"/>
            <a:ext cx="7733146" cy="866869"/>
          </a:xfrm>
        </p:spPr>
        <p:txBody>
          <a:bodyPr/>
          <a:lstStyle/>
          <a:p>
            <a:pPr algn="r"/>
            <a:r>
              <a:rPr lang="hu-HU" b="1" dirty="0"/>
              <a:t>PSZICHOLÓGIAI TANÁCSADÁS</a:t>
            </a:r>
            <a:endParaRPr lang="en-US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E2AAA-1B42-2D46-AD75-2389994F1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5882" y="1706290"/>
            <a:ext cx="10860236" cy="488950"/>
          </a:xfrm>
        </p:spPr>
        <p:txBody>
          <a:bodyPr/>
          <a:lstStyle/>
          <a:p>
            <a:pPr marL="457200" lvl="0" indent="-355600">
              <a:spcBef>
                <a:spcPts val="0"/>
              </a:spcBef>
              <a:buSzPts val="2000"/>
              <a:buChar char="●"/>
            </a:pPr>
            <a:r>
              <a:rPr lang="hu-HU" dirty="0">
                <a:latin typeface="Bahnschrift SemiLight" panose="020B0502040204020203" pitchFamily="34" charset="0"/>
                <a:cs typeface="Times New Roman" panose="02020603050405020304" pitchFamily="18" charset="0"/>
              </a:rPr>
              <a:t>Ingyenes</a:t>
            </a:r>
          </a:p>
          <a:p>
            <a:pPr marL="457200" lvl="0" indent="-355600">
              <a:spcBef>
                <a:spcPts val="0"/>
              </a:spcBef>
              <a:buSzPts val="2000"/>
              <a:buChar char="●"/>
            </a:pPr>
            <a:r>
              <a:rPr lang="hu-HU" dirty="0">
                <a:latin typeface="Bahnschrift SemiLight" panose="020B0502040204020203" pitchFamily="34" charset="0"/>
                <a:cs typeface="Times New Roman" panose="02020603050405020304" pitchFamily="18" charset="0"/>
              </a:rPr>
              <a:t>Az egyetem hallgatói és munkavállalói vehetnek részt rajta</a:t>
            </a:r>
          </a:p>
          <a:p>
            <a:pPr marL="457200" lvl="0" indent="-355600">
              <a:spcBef>
                <a:spcPts val="0"/>
              </a:spcBef>
              <a:buSzPts val="2000"/>
              <a:buChar char="●"/>
            </a:pPr>
            <a:r>
              <a:rPr lang="hu-HU" dirty="0">
                <a:latin typeface="Bahnschrift SemiLight" panose="020B0502040204020203" pitchFamily="34" charset="0"/>
                <a:cs typeface="Times New Roman" panose="02020603050405020304" pitchFamily="18" charset="0"/>
              </a:rPr>
              <a:t>Maximum 12 alkalom </a:t>
            </a:r>
          </a:p>
          <a:p>
            <a:pPr marL="457200" lvl="0" indent="-355600">
              <a:spcBef>
                <a:spcPts val="0"/>
              </a:spcBef>
              <a:buSzPts val="2000"/>
              <a:buChar char="●"/>
            </a:pPr>
            <a:r>
              <a:rPr lang="hu-HU" dirty="0">
                <a:latin typeface="Bahnschrift SemiLight" panose="020B0502040204020203" pitchFamily="34" charset="0"/>
                <a:cs typeface="Times New Roman" panose="02020603050405020304" pitchFamily="18" charset="0"/>
              </a:rPr>
              <a:t>Egy alkalom 50 percig tart</a:t>
            </a:r>
          </a:p>
          <a:p>
            <a:pPr marL="457200" lvl="0" indent="-355600">
              <a:spcBef>
                <a:spcPts val="0"/>
              </a:spcBef>
              <a:buSzPts val="2000"/>
              <a:buChar char="●"/>
            </a:pPr>
            <a:r>
              <a:rPr lang="hu-HU" dirty="0">
                <a:latin typeface="Bahnschrift SemiLight" panose="020B0502040204020203" pitchFamily="34" charset="0"/>
                <a:cs typeface="Times New Roman" panose="02020603050405020304" pitchFamily="18" charset="0"/>
              </a:rPr>
              <a:t>A pszichológiai tanácsadás nem jelent egészségügyi ellátást, sürgősségi esetek kezelését, pszichoterápiát vagy pszichiátriai gondozást, hanem tanácsadást, segítő és támogató beszélgetést jelent</a:t>
            </a:r>
          </a:p>
        </p:txBody>
      </p:sp>
    </p:spTree>
    <p:extLst>
      <p:ext uri="{BB962C8B-B14F-4D97-AF65-F5344CB8AC3E}">
        <p14:creationId xmlns:p14="http://schemas.microsoft.com/office/powerpoint/2010/main" val="1456970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45734" y="118834"/>
            <a:ext cx="3310167" cy="3310167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6"/>
          <p:cNvSpPr txBox="1"/>
          <p:nvPr/>
        </p:nvSpPr>
        <p:spPr>
          <a:xfrm>
            <a:off x="8545733" y="3598400"/>
            <a:ext cx="3310000" cy="32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hu" sz="2400" b="1" dirty="0">
                <a:solidFill>
                  <a:schemeClr val="bg1"/>
                </a:solidFill>
                <a:latin typeface="Bahnschrift SemiLight" panose="020B0502040204020203" pitchFamily="34" charset="0"/>
                <a:ea typeface="Roboto"/>
                <a:cs typeface="Roboto"/>
                <a:sym typeface="Roboto"/>
              </a:rPr>
              <a:t>Hirsch Johanna</a:t>
            </a:r>
            <a:endParaRPr sz="2400" b="1" dirty="0">
              <a:solidFill>
                <a:schemeClr val="bg1"/>
              </a:solidFill>
              <a:latin typeface="Bahnschrift SemiLight" panose="020B0502040204020203" pitchFamily="34" charset="0"/>
              <a:ea typeface="Roboto"/>
              <a:cs typeface="Roboto"/>
              <a:sym typeface="Roboto"/>
            </a:endParaRPr>
          </a:p>
          <a:p>
            <a:endParaRPr sz="2400" dirty="0">
              <a:solidFill>
                <a:schemeClr val="bg1"/>
              </a:solidFill>
              <a:latin typeface="Bahnschrift SemiLight" panose="020B0502040204020203" pitchFamily="34" charset="0"/>
              <a:ea typeface="Roboto"/>
              <a:cs typeface="Roboto"/>
              <a:sym typeface="Roboto"/>
            </a:endParaRPr>
          </a:p>
          <a:p>
            <a:r>
              <a:rPr lang="hu" sz="2400" dirty="0">
                <a:solidFill>
                  <a:schemeClr val="bg1"/>
                </a:solidFill>
                <a:latin typeface="Bahnschrift SemiLight" panose="020B0502040204020203" pitchFamily="34" charset="0"/>
                <a:ea typeface="Roboto"/>
                <a:cs typeface="Roboto"/>
                <a:sym typeface="Roboto"/>
              </a:rPr>
              <a:t>hirsch.johanna@uni-obuda.hu</a:t>
            </a:r>
            <a:endParaRPr sz="2400" dirty="0">
              <a:solidFill>
                <a:schemeClr val="bg1"/>
              </a:solidFill>
              <a:latin typeface="Bahnschrift SemiLight" panose="020B0502040204020203" pitchFamily="34" charset="0"/>
              <a:ea typeface="Roboto"/>
              <a:cs typeface="Roboto"/>
              <a:sym typeface="Roboto"/>
            </a:endParaRPr>
          </a:p>
          <a:p>
            <a:r>
              <a:rPr lang="hu" sz="2400" dirty="0">
                <a:solidFill>
                  <a:schemeClr val="bg1"/>
                </a:solidFill>
                <a:latin typeface="Bahnschrift SemiLight" panose="020B0502040204020203" pitchFamily="34" charset="0"/>
                <a:ea typeface="Roboto"/>
                <a:cs typeface="Roboto"/>
                <a:sym typeface="Roboto"/>
              </a:rPr>
              <a:t>1146 Budapest, Thököly út 74.</a:t>
            </a:r>
            <a:endParaRPr sz="2400" dirty="0">
              <a:solidFill>
                <a:schemeClr val="bg1"/>
              </a:solidFill>
              <a:latin typeface="Bahnschrift SemiLight" panose="020B0502040204020203" pitchFamily="34" charset="0"/>
              <a:ea typeface="Roboto"/>
              <a:cs typeface="Roboto"/>
              <a:sym typeface="Roboto"/>
            </a:endParaRPr>
          </a:p>
          <a:p>
            <a:r>
              <a:rPr lang="hu" sz="2400" dirty="0">
                <a:solidFill>
                  <a:schemeClr val="bg1"/>
                </a:solidFill>
                <a:latin typeface="Bahnschrift SemiLight" panose="020B0502040204020203" pitchFamily="34" charset="0"/>
                <a:ea typeface="Roboto"/>
                <a:cs typeface="Roboto"/>
                <a:sym typeface="Roboto"/>
              </a:rPr>
              <a:t>B épület 2511-es szoba</a:t>
            </a:r>
            <a:endParaRPr sz="2400" dirty="0">
              <a:solidFill>
                <a:schemeClr val="bg1"/>
              </a:solidFill>
              <a:latin typeface="Bahnschrift SemiLight" panose="020B0502040204020203" pitchFamily="34" charset="0"/>
              <a:ea typeface="Roboto"/>
              <a:cs typeface="Roboto"/>
              <a:sym typeface="Roboto"/>
            </a:endParaRPr>
          </a:p>
          <a:p>
            <a:endParaRPr sz="2400" dirty="0">
              <a:solidFill>
                <a:schemeClr val="bg1"/>
              </a:solidFill>
              <a:latin typeface="Bahnschrift SemiLight" panose="020B0502040204020203" pitchFamily="34" charset="0"/>
              <a:ea typeface="Roboto"/>
              <a:cs typeface="Roboto"/>
              <a:sym typeface="Roboto"/>
            </a:endParaRPr>
          </a:p>
          <a:p>
            <a:endParaRPr sz="2400" dirty="0">
              <a:solidFill>
                <a:schemeClr val="bg1"/>
              </a:solidFill>
              <a:latin typeface="Bahnschrift SemiLight" panose="020B0502040204020203" pitchFamily="34" charset="0"/>
              <a:ea typeface="Roboto"/>
              <a:cs typeface="Roboto"/>
              <a:sym typeface="Roboto"/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233" y="118833"/>
            <a:ext cx="3259600" cy="32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6200" y="118833"/>
            <a:ext cx="3259600" cy="32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 txBox="1"/>
          <p:nvPr/>
        </p:nvSpPr>
        <p:spPr>
          <a:xfrm>
            <a:off x="279133" y="3727000"/>
            <a:ext cx="3208800" cy="28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hu" sz="2400" b="1" dirty="0">
                <a:solidFill>
                  <a:schemeClr val="bg1"/>
                </a:solidFill>
                <a:latin typeface="Bahnschrift SemiLight" panose="020B0502040204020203" pitchFamily="34" charset="0"/>
                <a:ea typeface="Roboto"/>
                <a:cs typeface="Roboto"/>
                <a:sym typeface="Roboto"/>
              </a:rPr>
              <a:t>Bérces Anna Flóra</a:t>
            </a:r>
            <a:endParaRPr sz="2400" b="1" dirty="0">
              <a:solidFill>
                <a:schemeClr val="bg1"/>
              </a:solidFill>
              <a:latin typeface="Bahnschrift SemiLight" panose="020B0502040204020203" pitchFamily="34" charset="0"/>
              <a:ea typeface="Roboto"/>
              <a:cs typeface="Roboto"/>
              <a:sym typeface="Roboto"/>
            </a:endParaRPr>
          </a:p>
          <a:p>
            <a:endParaRPr sz="2400" b="1" dirty="0">
              <a:solidFill>
                <a:schemeClr val="bg1"/>
              </a:solidFill>
              <a:latin typeface="Bahnschrift SemiLight" panose="020B0502040204020203" pitchFamily="34" charset="0"/>
              <a:ea typeface="Roboto"/>
              <a:cs typeface="Roboto"/>
              <a:sym typeface="Roboto"/>
            </a:endParaRPr>
          </a:p>
          <a:p>
            <a:r>
              <a:rPr lang="hu" sz="2400" dirty="0">
                <a:solidFill>
                  <a:schemeClr val="bg1"/>
                </a:solidFill>
                <a:latin typeface="Bahnschrift SemiLight" panose="020B0502040204020203" pitchFamily="34" charset="0"/>
                <a:ea typeface="Roboto"/>
                <a:cs typeface="Roboto"/>
                <a:sym typeface="Roboto"/>
              </a:rPr>
              <a:t>berces.anna@uni-obuda.hu</a:t>
            </a:r>
            <a:endParaRPr sz="2400" dirty="0">
              <a:solidFill>
                <a:schemeClr val="bg1"/>
              </a:solidFill>
              <a:latin typeface="Bahnschrift SemiLight" panose="020B0502040204020203" pitchFamily="34" charset="0"/>
              <a:ea typeface="Roboto"/>
              <a:cs typeface="Roboto"/>
              <a:sym typeface="Roboto"/>
            </a:endParaRPr>
          </a:p>
          <a:p>
            <a:r>
              <a:rPr lang="hu" sz="2400" dirty="0">
                <a:solidFill>
                  <a:schemeClr val="bg1"/>
                </a:solidFill>
                <a:latin typeface="Bahnschrift SemiLight" panose="020B0502040204020203" pitchFamily="34" charset="0"/>
                <a:ea typeface="Roboto"/>
                <a:cs typeface="Roboto"/>
                <a:sym typeface="Roboto"/>
              </a:rPr>
              <a:t>1084 Budapest, Tavaszmező u. 17/A fsz. 21.</a:t>
            </a:r>
            <a:endParaRPr sz="2400" dirty="0">
              <a:solidFill>
                <a:schemeClr val="bg1"/>
              </a:solidFill>
              <a:latin typeface="Bahnschrift SemiLight" panose="020B0502040204020203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4511633" y="3794900"/>
            <a:ext cx="3259600" cy="2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hu" sz="2400" b="1" dirty="0">
                <a:solidFill>
                  <a:schemeClr val="bg1"/>
                </a:solidFill>
                <a:latin typeface="Bahnschrift SemiLight" panose="020B0502040204020203" pitchFamily="34" charset="0"/>
                <a:ea typeface="Roboto"/>
                <a:cs typeface="Roboto"/>
                <a:sym typeface="Roboto"/>
              </a:rPr>
              <a:t>Biharvári Eszter</a:t>
            </a:r>
            <a:endParaRPr sz="2400" b="1" dirty="0">
              <a:solidFill>
                <a:schemeClr val="bg1"/>
              </a:solidFill>
              <a:latin typeface="Bahnschrift SemiLight" panose="020B0502040204020203" pitchFamily="34" charset="0"/>
              <a:ea typeface="Roboto"/>
              <a:cs typeface="Roboto"/>
              <a:sym typeface="Roboto"/>
            </a:endParaRPr>
          </a:p>
          <a:p>
            <a:endParaRPr sz="2400" b="1" dirty="0">
              <a:solidFill>
                <a:schemeClr val="bg1"/>
              </a:solidFill>
              <a:latin typeface="Bahnschrift SemiLight" panose="020B0502040204020203" pitchFamily="34" charset="0"/>
              <a:ea typeface="Roboto"/>
              <a:cs typeface="Roboto"/>
              <a:sym typeface="Roboto"/>
            </a:endParaRPr>
          </a:p>
          <a:p>
            <a:r>
              <a:rPr lang="hu" sz="2400" dirty="0">
                <a:solidFill>
                  <a:schemeClr val="bg1"/>
                </a:solidFill>
                <a:latin typeface="Bahnschrift SemiLight" panose="020B0502040204020203" pitchFamily="34" charset="0"/>
                <a:ea typeface="Roboto"/>
                <a:cs typeface="Roboto"/>
                <a:sym typeface="Roboto"/>
              </a:rPr>
              <a:t>biharvari.eszter@uni-obuda.hu</a:t>
            </a:r>
            <a:endParaRPr sz="2400" dirty="0">
              <a:solidFill>
                <a:schemeClr val="bg1"/>
              </a:solidFill>
              <a:latin typeface="Bahnschrift SemiLight" panose="020B0502040204020203" pitchFamily="34" charset="0"/>
              <a:ea typeface="Roboto"/>
              <a:cs typeface="Roboto"/>
              <a:sym typeface="Roboto"/>
            </a:endParaRPr>
          </a:p>
          <a:p>
            <a:r>
              <a:rPr lang="hu" sz="2400" dirty="0">
                <a:solidFill>
                  <a:schemeClr val="bg1"/>
                </a:solidFill>
                <a:latin typeface="Bahnschrift SemiLight" panose="020B0502040204020203" pitchFamily="34" charset="0"/>
                <a:ea typeface="Roboto"/>
                <a:cs typeface="Roboto"/>
                <a:sym typeface="Roboto"/>
              </a:rPr>
              <a:t>1034 Budapest, Bécsi út 94-96/C fsz. 016.</a:t>
            </a:r>
            <a:endParaRPr sz="2400" dirty="0">
              <a:solidFill>
                <a:schemeClr val="bg1"/>
              </a:solidFill>
              <a:latin typeface="Bahnschrift SemiLight" panose="020B0502040204020203" pitchFamily="34" charset="0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823808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>
            <a:spLocks noGrp="1"/>
          </p:cNvSpPr>
          <p:nvPr>
            <p:ph type="title"/>
          </p:nvPr>
        </p:nvSpPr>
        <p:spPr>
          <a:xfrm>
            <a:off x="4323887" y="461813"/>
            <a:ext cx="4253583" cy="91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rmAutofit/>
          </a:bodyPr>
          <a:lstStyle/>
          <a:p>
            <a:r>
              <a:rPr lang="hu" dirty="0"/>
              <a:t>Tréningek</a:t>
            </a:r>
            <a:endParaRPr dirty="0"/>
          </a:p>
        </p:txBody>
      </p:sp>
      <p:sp>
        <p:nvSpPr>
          <p:cNvPr id="97" name="Google Shape;97;p17"/>
          <p:cNvSpPr txBox="1">
            <a:spLocks noGrp="1"/>
          </p:cNvSpPr>
          <p:nvPr>
            <p:ph type="body" idx="1"/>
          </p:nvPr>
        </p:nvSpPr>
        <p:spPr>
          <a:xfrm>
            <a:off x="517200" y="1986432"/>
            <a:ext cx="11157600" cy="410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indent="-474121">
              <a:buSzPts val="2000"/>
            </a:pPr>
            <a:r>
              <a:rPr lang="hu" sz="2667" dirty="0"/>
              <a:t>Neptun üzenet formájában vannak meghirdetve</a:t>
            </a:r>
            <a:endParaRPr sz="2667" dirty="0"/>
          </a:p>
          <a:p>
            <a:pPr indent="-474121">
              <a:buSzPts val="2000"/>
            </a:pPr>
            <a:r>
              <a:rPr lang="hu" sz="2667" dirty="0"/>
              <a:t>Csoportos önismereti tréningek</a:t>
            </a:r>
            <a:endParaRPr sz="2667" dirty="0"/>
          </a:p>
          <a:p>
            <a:pPr indent="-474121">
              <a:buSzPts val="2000"/>
            </a:pPr>
            <a:r>
              <a:rPr lang="hu" sz="2667" dirty="0"/>
              <a:t>Félévente 3 tréning</a:t>
            </a:r>
            <a:endParaRPr sz="2667" dirty="0"/>
          </a:p>
          <a:p>
            <a:pPr indent="-474121">
              <a:buSzPts val="2000"/>
            </a:pPr>
            <a:r>
              <a:rPr lang="hu" sz="2667" dirty="0"/>
              <a:t>Érdemes hamar jelentkezni rájuk, mert betelnek a helyek</a:t>
            </a:r>
            <a:endParaRPr sz="2667" dirty="0"/>
          </a:p>
          <a:p>
            <a:pPr indent="-474121">
              <a:buSzPts val="2000"/>
            </a:pPr>
            <a:r>
              <a:rPr lang="hu" sz="2667" dirty="0"/>
              <a:t>Pl. Filmklub, önismereti társasjáték, stresszkezelés</a:t>
            </a:r>
            <a:endParaRPr sz="2667" dirty="0"/>
          </a:p>
          <a:p>
            <a:pPr indent="-474121">
              <a:buSzPts val="2000"/>
            </a:pPr>
            <a:r>
              <a:rPr lang="hu" sz="2667" dirty="0"/>
              <a:t>Hosszabb önismereti csoportok</a:t>
            </a:r>
          </a:p>
          <a:p>
            <a:pPr indent="-474121">
              <a:buSzPts val="2000"/>
            </a:pPr>
            <a:endParaRPr lang="hu" sz="2667" dirty="0"/>
          </a:p>
          <a:p>
            <a:pPr marL="135464" indent="0">
              <a:buSzPts val="2000"/>
              <a:buNone/>
            </a:pPr>
            <a:r>
              <a:rPr lang="hu" sz="2400" dirty="0"/>
              <a:t>Bejelentkezés: </a:t>
            </a:r>
            <a:r>
              <a:rPr lang="hu-HU" sz="2400" dirty="0"/>
              <a:t>Emailben a pszichológusoknál</a:t>
            </a:r>
          </a:p>
          <a:p>
            <a:pPr marL="135464" indent="0">
              <a:buSzPts val="2000"/>
              <a:buNone/>
            </a:pPr>
            <a:endParaRPr lang="hu-HU" sz="2400" dirty="0"/>
          </a:p>
          <a:p>
            <a:pPr marL="135464" indent="0">
              <a:buSzPts val="2000"/>
              <a:buNone/>
            </a:pPr>
            <a:r>
              <a:rPr lang="hu-HU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https://uni-obuda.hu/mentalhigienes-tanacsadas-treningek/</a:t>
            </a:r>
            <a:endParaRPr lang="hu-HU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5464" indent="0">
              <a:buSzPts val="2000"/>
              <a:buNone/>
            </a:pPr>
            <a:endParaRPr lang="hu-HU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5464" indent="0">
              <a:buSzPts val="2000"/>
              <a:buNone/>
            </a:pPr>
            <a:endParaRPr sz="2667" dirty="0"/>
          </a:p>
        </p:txBody>
      </p:sp>
    </p:spTree>
    <p:extLst>
      <p:ext uri="{BB962C8B-B14F-4D97-AF65-F5344CB8AC3E}">
        <p14:creationId xmlns:p14="http://schemas.microsoft.com/office/powerpoint/2010/main" val="4250145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AED4A-0B22-ED44-BC64-1501FC885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12" y="2861475"/>
            <a:ext cx="7033591" cy="2674620"/>
          </a:xfrm>
        </p:spPr>
        <p:txBody>
          <a:bodyPr>
            <a:noAutofit/>
          </a:bodyPr>
          <a:lstStyle/>
          <a:p>
            <a:r>
              <a:rPr lang="hu-HU" sz="2400" dirty="0">
                <a:latin typeface="Bahnschrift SemiLight" panose="020B0502040204020203" pitchFamily="34" charset="0"/>
              </a:rPr>
              <a:t>Az OMHV kérdőívekben elmondhatjátok véleményeteket az oktatóitok féléves munkájáról, és visszajelzéseitekkel segíthetitek munkájukat a továbbiakban.</a:t>
            </a:r>
            <a:br>
              <a:rPr lang="hu-HU" sz="2400" dirty="0">
                <a:latin typeface="Bahnschrift SemiLight" panose="020B0502040204020203" pitchFamily="34" charset="0"/>
              </a:rPr>
            </a:br>
            <a:br>
              <a:rPr lang="hu-HU" sz="2400" dirty="0">
                <a:latin typeface="Bahnschrift SemiLight" panose="020B0502040204020203" pitchFamily="34" charset="0"/>
              </a:rPr>
            </a:br>
            <a:r>
              <a:rPr lang="hu-HU" sz="2400" dirty="0">
                <a:latin typeface="Bahnschrift SemiLight" panose="020B0502040204020203" pitchFamily="34" charset="0"/>
              </a:rPr>
              <a:t>A kitöltésért TOKEN jár: felhasználható egyes kérelmeknél vagy a tárgyfelvételnél</a:t>
            </a:r>
            <a:br>
              <a:rPr lang="hu-HU" sz="2400" dirty="0">
                <a:latin typeface="Bahnschrift SemiLight" panose="020B0502040204020203" pitchFamily="34" charset="0"/>
              </a:rPr>
            </a:br>
            <a:br>
              <a:rPr lang="hu-HU" sz="2400" dirty="0">
                <a:latin typeface="Bahnschrift SemiLight" panose="020B0502040204020203" pitchFamily="34" charset="0"/>
              </a:rPr>
            </a:br>
            <a:r>
              <a:rPr lang="hu-HU" sz="2400" dirty="0">
                <a:latin typeface="Bahnschrift SemiLight" panose="020B0502040204020203" pitchFamily="34" charset="0"/>
              </a:rPr>
              <a:t>A kérdőívek a </a:t>
            </a:r>
            <a:r>
              <a:rPr lang="hu-HU" sz="2400" dirty="0" err="1">
                <a:latin typeface="Bahnschrift SemiLight" panose="020B0502040204020203" pitchFamily="34" charset="0"/>
              </a:rPr>
              <a:t>neptunban</a:t>
            </a:r>
            <a:r>
              <a:rPr lang="hu-HU" sz="2400" dirty="0">
                <a:latin typeface="Bahnschrift SemiLight" panose="020B0502040204020203" pitchFamily="34" charset="0"/>
              </a:rPr>
              <a:t> elérhetőek, bejelentkezéskor felugrik a link.</a:t>
            </a:r>
            <a:br>
              <a:rPr lang="hu-HU" sz="2400" dirty="0">
                <a:latin typeface="Bahnschrift SemiLight" panose="020B0502040204020203" pitchFamily="34" charset="0"/>
              </a:rPr>
            </a:br>
            <a:br>
              <a:rPr lang="hu-HU" sz="2400" dirty="0">
                <a:latin typeface="Bahnschrift SemiLight" panose="020B0502040204020203" pitchFamily="34" charset="0"/>
              </a:rPr>
            </a:br>
            <a:endParaRPr lang="en-US" sz="2400" dirty="0">
              <a:latin typeface="Bahnschrift SemiLigh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338C8-3BB8-1447-B246-6AB42EA00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25338" y="1409727"/>
            <a:ext cx="3554896" cy="1235075"/>
          </a:xfrm>
        </p:spPr>
        <p:txBody>
          <a:bodyPr/>
          <a:lstStyle/>
          <a:p>
            <a:r>
              <a:rPr lang="hu-HU" sz="4400" b="1" dirty="0">
                <a:latin typeface="Bahnschrift SemiLight" panose="020B0502040204020203" pitchFamily="34" charset="0"/>
                <a:cs typeface="Times New Roman" panose="02020603050405020304" pitchFamily="18" charset="0"/>
              </a:rPr>
              <a:t>OMHV – </a:t>
            </a:r>
          </a:p>
          <a:p>
            <a:endParaRPr lang="hu-HU" sz="3200" b="1" dirty="0">
              <a:latin typeface="Bahnschrift SemiLight" panose="020B0502040204020203" pitchFamily="34" charset="0"/>
              <a:cs typeface="Times New Roman" panose="02020603050405020304" pitchFamily="18" charset="0"/>
            </a:endParaRPr>
          </a:p>
          <a:p>
            <a:r>
              <a:rPr lang="hu-HU" sz="3200" b="1" dirty="0">
                <a:latin typeface="Bahnschrift SemiLight" panose="020B0502040204020203" pitchFamily="34" charset="0"/>
                <a:cs typeface="Times New Roman" panose="02020603050405020304" pitchFamily="18" charset="0"/>
              </a:rPr>
              <a:t>Oktatói </a:t>
            </a:r>
          </a:p>
          <a:p>
            <a:r>
              <a:rPr lang="hu-HU" sz="3200" b="1" dirty="0">
                <a:latin typeface="Bahnschrift SemiLight" panose="020B0502040204020203" pitchFamily="34" charset="0"/>
                <a:cs typeface="Times New Roman" panose="02020603050405020304" pitchFamily="18" charset="0"/>
              </a:rPr>
              <a:t>Munka </a:t>
            </a:r>
          </a:p>
          <a:p>
            <a:r>
              <a:rPr lang="hu-HU" sz="3200" b="1" dirty="0">
                <a:latin typeface="Bahnschrift SemiLight" panose="020B0502040204020203" pitchFamily="34" charset="0"/>
                <a:cs typeface="Times New Roman" panose="02020603050405020304" pitchFamily="18" charset="0"/>
              </a:rPr>
              <a:t>Hallgatói </a:t>
            </a:r>
          </a:p>
          <a:p>
            <a:r>
              <a:rPr lang="hu-HU" sz="3200" b="1" dirty="0">
                <a:latin typeface="Bahnschrift SemiLight" panose="020B0502040204020203" pitchFamily="34" charset="0"/>
                <a:cs typeface="Times New Roman" panose="02020603050405020304" pitchFamily="18" charset="0"/>
              </a:rPr>
              <a:t>Véleményezése</a:t>
            </a:r>
            <a:endParaRPr lang="en-US" sz="3200" b="1" dirty="0">
              <a:latin typeface="Bahnschrift SemiLight" panose="020B05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590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ruházat, Emberi arc, nő, személ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5E03622-76C3-2FE5-73A1-F18D11E299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2219"/>
          <a:stretch>
            <a:fillRect/>
          </a:stretch>
        </p:blipFill>
        <p:spPr>
          <a:xfrm>
            <a:off x="390144" y="1318910"/>
            <a:ext cx="11411712" cy="3106786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DEA089BE-676F-3F32-37CB-2150AB28A386}"/>
              </a:ext>
            </a:extLst>
          </p:cNvPr>
          <p:cNvSpPr txBox="1"/>
          <p:nvPr/>
        </p:nvSpPr>
        <p:spPr>
          <a:xfrm>
            <a:off x="3306323" y="548640"/>
            <a:ext cx="6173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rgbClr val="00288C"/>
                </a:solidFill>
                <a:latin typeface="Bahnschrift" panose="020B0502040204020203" pitchFamily="34" charset="0"/>
              </a:rPr>
              <a:t>A KGK HÖK ÉS ELÉRHETŐSÉGEI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4BC86118-7AB7-A6BF-3E05-220DE7FA0B0D}"/>
              </a:ext>
            </a:extLst>
          </p:cNvPr>
          <p:cNvSpPr txBox="1"/>
          <p:nvPr/>
        </p:nvSpPr>
        <p:spPr>
          <a:xfrm>
            <a:off x="4160520" y="4535425"/>
            <a:ext cx="401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dirty="0">
                <a:solidFill>
                  <a:srgbClr val="00288C"/>
                </a:solidFill>
                <a:latin typeface="Bahnschrift" panose="020B0502040204020203" pitchFamily="34" charset="0"/>
              </a:rPr>
              <a:t>EMAIL: </a:t>
            </a:r>
            <a:r>
              <a:rPr lang="hu-HU" sz="1600" dirty="0">
                <a:latin typeface="Bahnschrift" panose="020B0502040204020203" pitchFamily="34" charset="0"/>
                <a:hlinkClick r:id="rId3"/>
              </a:rPr>
              <a:t>ronai.marton@uni-obuda.hu</a:t>
            </a:r>
            <a:endParaRPr lang="hu-HU" sz="1600" dirty="0">
              <a:latin typeface="Bahnschrift" panose="020B0502040204020203" pitchFamily="34" charset="0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35EE7145-D42E-AE1C-6387-D4897105C610}"/>
              </a:ext>
            </a:extLst>
          </p:cNvPr>
          <p:cNvSpPr txBox="1"/>
          <p:nvPr/>
        </p:nvSpPr>
        <p:spPr>
          <a:xfrm>
            <a:off x="2387292" y="5308257"/>
            <a:ext cx="7417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00288C"/>
                </a:solidFill>
                <a:latin typeface="Bahnschrift" panose="020B0502040204020203" pitchFamily="34" charset="0"/>
              </a:rPr>
              <a:t>Kérdések esetén keressetek bennünket bizalommal!</a:t>
            </a:r>
          </a:p>
        </p:txBody>
      </p:sp>
      <p:pic>
        <p:nvPicPr>
          <p:cNvPr id="7" name="Ábra 6">
            <a:extLst>
              <a:ext uri="{FF2B5EF4-FFF2-40B4-BE49-F238E27FC236}">
                <a16:creationId xmlns:a16="http://schemas.microsoft.com/office/drawing/2014/main" id="{C741D2BB-B04E-F7A5-F396-2F12A299EE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04704" y="6356444"/>
            <a:ext cx="1817963" cy="417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870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 helye 4"/>
          <p:cNvSpPr>
            <a:spLocks noGrp="1"/>
          </p:cNvSpPr>
          <p:nvPr>
            <p:ph type="body" sz="quarter" idx="11"/>
          </p:nvPr>
        </p:nvSpPr>
        <p:spPr>
          <a:xfrm>
            <a:off x="1759226" y="2904627"/>
            <a:ext cx="8448261" cy="1438773"/>
          </a:xfrm>
        </p:spPr>
        <p:txBody>
          <a:bodyPr/>
          <a:lstStyle/>
          <a:p>
            <a:pPr algn="ctr"/>
            <a:r>
              <a:rPr lang="hu-HU" sz="5400" b="1" dirty="0">
                <a:solidFill>
                  <a:srgbClr val="00288C"/>
                </a:solidFill>
                <a:latin typeface="Bahnschrift SemiLight" panose="020B0502040204020203" pitchFamily="34" charset="0"/>
                <a:cs typeface="Times New Roman" panose="02020603050405020304" pitchFamily="18" charset="0"/>
              </a:rPr>
              <a:t>KÖSZÖNJÜK A FIGYELMET!</a:t>
            </a:r>
          </a:p>
        </p:txBody>
      </p:sp>
    </p:spTree>
    <p:extLst>
      <p:ext uri="{BB962C8B-B14F-4D97-AF65-F5344CB8AC3E}">
        <p14:creationId xmlns:p14="http://schemas.microsoft.com/office/powerpoint/2010/main" val="2383815680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NNG">
      <a:dk1>
        <a:srgbClr val="000000"/>
      </a:dk1>
      <a:lt1>
        <a:srgbClr val="FFFFFF"/>
      </a:lt1>
      <a:dk2>
        <a:srgbClr val="006EB6"/>
      </a:dk2>
      <a:lt2>
        <a:srgbClr val="E7E6E6"/>
      </a:lt2>
      <a:accent1>
        <a:srgbClr val="006CA9"/>
      </a:accent1>
      <a:accent2>
        <a:srgbClr val="009EE0"/>
      </a:accent2>
      <a:accent3>
        <a:srgbClr val="A5A5A5"/>
      </a:accent3>
      <a:accent4>
        <a:srgbClr val="00022A"/>
      </a:accent4>
      <a:accent5>
        <a:srgbClr val="D9D9D5"/>
      </a:accent5>
      <a:accent6>
        <a:srgbClr val="FF7548"/>
      </a:accent6>
      <a:hlink>
        <a:srgbClr val="009DDF"/>
      </a:hlink>
      <a:folHlink>
        <a:srgbClr val="006EB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5F3567EE0DE56949A5517E79BA193775" ma:contentTypeVersion="19" ma:contentTypeDescription="Új dokumentum létrehozása." ma:contentTypeScope="" ma:versionID="482fa354a3210f1d2004962554c50705">
  <xsd:schema xmlns:xsd="http://www.w3.org/2001/XMLSchema" xmlns:xs="http://www.w3.org/2001/XMLSchema" xmlns:p="http://schemas.microsoft.com/office/2006/metadata/properties" xmlns:ns2="6c09563d-6c12-4c6b-baa2-60c617706928" xmlns:ns3="35a8d79f-4988-4c51-8955-eb925c2104a2" targetNamespace="http://schemas.microsoft.com/office/2006/metadata/properties" ma:root="true" ma:fieldsID="47a9ec8766767f42782b3fec1488ce3e" ns2:_="" ns3:_="">
    <xsd:import namespace="6c09563d-6c12-4c6b-baa2-60c617706928"/>
    <xsd:import namespace="35a8d79f-4988-4c51-8955-eb925c2104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09563d-6c12-4c6b-baa2-60c6177069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Képcímkék" ma:readOnly="false" ma:fieldId="{5cf76f15-5ced-4ddc-b409-7134ff3c332f}" ma:taxonomyMulti="true" ma:sspId="81fdf5ea-129c-422e-b789-1a66b7cb61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a8d79f-4988-4c51-8955-eb925c2104a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597d382-80dd-4d76-a2dc-4f71130f2be8}" ma:internalName="TaxCatchAll" ma:showField="CatchAllData" ma:web="35a8d79f-4988-4c51-8955-eb925c2104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5a8d79f-4988-4c51-8955-eb925c2104a2" xsi:nil="true"/>
    <lcf76f155ced4ddcb4097134ff3c332f xmlns="6c09563d-6c12-4c6b-baa2-60c61770692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8F8B1C1-360C-48C8-8A90-BAB0385E57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79BECA-F06A-4534-80B6-2001026695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09563d-6c12-4c6b-baa2-60c617706928"/>
    <ds:schemaRef ds:uri="35a8d79f-4988-4c51-8955-eb925c2104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540F73-6BB7-4222-8388-D74A96C5E8E3}">
  <ds:schemaRefs>
    <ds:schemaRef ds:uri="6c09563d-6c12-4c6b-baa2-60c617706928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35a8d79f-4988-4c51-8955-eb925c2104a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1209</TotalTime>
  <Words>988</Words>
  <Application>Microsoft Office PowerPoint</Application>
  <PresentationFormat>Szélesvásznú</PresentationFormat>
  <Paragraphs>143</Paragraphs>
  <Slides>24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4</vt:i4>
      </vt:variant>
      <vt:variant>
        <vt:lpstr>Diacímek</vt:lpstr>
      </vt:variant>
      <vt:variant>
        <vt:i4>24</vt:i4>
      </vt:variant>
    </vt:vector>
  </HeadingPairs>
  <TitlesOfParts>
    <vt:vector size="35" baseType="lpstr">
      <vt:lpstr>Bahnschrift</vt:lpstr>
      <vt:lpstr>Open Sans</vt:lpstr>
      <vt:lpstr>Bahnschrift SemiLight</vt:lpstr>
      <vt:lpstr>Arial</vt:lpstr>
      <vt:lpstr>Roboto</vt:lpstr>
      <vt:lpstr>Calibri</vt:lpstr>
      <vt:lpstr>Open Sans Light</vt:lpstr>
      <vt:lpstr>2_Office Theme</vt:lpstr>
      <vt:lpstr>3_Office Theme</vt:lpstr>
      <vt:lpstr>4_Office Theme</vt:lpstr>
      <vt:lpstr>5_Office Theme</vt:lpstr>
      <vt:lpstr>KELETI KÁROLY GAZDASÁGI KAR Hallgatói tájékoztató  2026</vt:lpstr>
      <vt:lpstr>Legfontosabb honlapok</vt:lpstr>
      <vt:lpstr>PowerPoint-bemutató</vt:lpstr>
      <vt:lpstr>Nyelvoktatás</vt:lpstr>
      <vt:lpstr>Nyelvoktatás</vt:lpstr>
      <vt:lpstr>Nyelvtanfolyamok</vt:lpstr>
      <vt:lpstr>Tantervek  https://kgk.uni-obuda.hu/mintatantervek/ </vt:lpstr>
      <vt:lpstr>Intézetek  https://kgk.uni-obuda.hu/intezetek/kozgazdasagtudomanyi-penzugyi-es-szamviteli-intezet/  https://kgk.uni-obuda.hu/intezetek/uzleti-tudomanyok-es-digitalis-ismeretek-intezet/  https://kgk.uni-obuda.hu/intezetek/marketing-menedzsment-es-modszertani-intezet/  https://kgk.uni-obuda.hu/intezetek/vallalati-kapcsolatok-es-karrier-iroda/</vt:lpstr>
      <vt:lpstr>PowerPoint-bemutató</vt:lpstr>
      <vt:lpstr>PANASZKEZELÉS</vt:lpstr>
      <vt:lpstr>KREDITELISMERÉS</vt:lpstr>
      <vt:lpstr>MOBILITÁSI LEHETŐSÉGEK</vt:lpstr>
      <vt:lpstr>PowerPoint-bemutató</vt:lpstr>
      <vt:lpstr>KOLLÉGIUMI SZOLGÁLTATÁSOK</vt:lpstr>
      <vt:lpstr>PowerPoint-bemutató</vt:lpstr>
      <vt:lpstr>PowerPoint-bemutató</vt:lpstr>
      <vt:lpstr>PowerPoint-bemutató</vt:lpstr>
      <vt:lpstr>PowerPoint-bemutató</vt:lpstr>
      <vt:lpstr>PSZICHOLÓGIAI TANÁCSADÁS</vt:lpstr>
      <vt:lpstr>PowerPoint-bemutató</vt:lpstr>
      <vt:lpstr>Tréningek</vt:lpstr>
      <vt:lpstr>Az OMHV kérdőívekben elmondhatjátok véleményeteket az oktatóitok féléves munkájáról, és visszajelzéseitekkel segíthetitek munkájukat a továbbiakban.  A kitöltésért TOKEN jár: felhasználható egyes kérelmeknél vagy a tárgyfelvételnél  A kérdőívek a neptunban elérhetőek, bejelentkezéskor felugrik a link.  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Kozma-Loraszkó Andrea</cp:lastModifiedBy>
  <cp:revision>115</cp:revision>
  <cp:lastPrinted>2019-02-21T16:25:53Z</cp:lastPrinted>
  <dcterms:created xsi:type="dcterms:W3CDTF">2019-01-21T14:36:44Z</dcterms:created>
  <dcterms:modified xsi:type="dcterms:W3CDTF">2026-02-23T07:38:28Z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0x0101005F3567EE0DE56949A5517E79BA193775</vt:lpwstr>
  </property>
  <property fmtid="{D5CDD505-2E9C-101B-9397-08002B2CF9AE}" pid="3" name="MediaServiceImageTags">
    <vt:lpwstr/>
  </property>
</Properties>
</file>