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828" r:id="rId2"/>
  </p:sldMasterIdLst>
  <p:sldIdLst>
    <p:sldId id="256" r:id="rId3"/>
    <p:sldId id="257" r:id="rId4"/>
  </p:sldIdLst>
  <p:sldSz cx="25199975" cy="1800066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A17E"/>
    <a:srgbClr val="173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16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Munka1!$A$2:$A$77</cx:f>
        <cx:lvl ptCount="76" formatCode="Normá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plotArea>
      <cx:plotAreaRegion>
        <cx:series layoutId="clusteredColumn" uniqueId="{81BB7BAF-527B-4C9B-B4BB-160861D9C559}">
          <cx:tx>
            <cx:txData>
              <cx:f>Munka1!$A$1</cx:f>
              <cx:v>Adatsor1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Munka1!$A$2:$A$77</cx:f>
        <cx:lvl ptCount="76" formatCode="Normá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plotArea>
      <cx:plotAreaRegion>
        <cx:series layoutId="clusteredColumn" uniqueId="{81BB7BAF-527B-4C9B-B4BB-160861D9C559}">
          <cx:tx>
            <cx:txData>
              <cx:f>Munka1!$A$1</cx:f>
              <cx:v>Adatsor1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998" y="2951631"/>
            <a:ext cx="18899981" cy="6266898"/>
          </a:xfrm>
        </p:spPr>
        <p:txBody>
          <a:bodyPr anchor="b">
            <a:normAutofit/>
          </a:bodyPr>
          <a:lstStyle>
            <a:lvl1pPr algn="ctr">
              <a:defRPr sz="632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8" y="9454517"/>
            <a:ext cx="18899981" cy="4345992"/>
          </a:xfrm>
        </p:spPr>
        <p:txBody>
          <a:bodyPr>
            <a:normAutofit/>
          </a:bodyPr>
          <a:lstStyle>
            <a:lvl1pPr marL="0" indent="0" algn="ctr">
              <a:buNone/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160" indent="0" algn="ctr">
              <a:buNone/>
              <a:defRPr sz="2953"/>
            </a:lvl2pPr>
            <a:lvl3pPr marL="964319" indent="0" algn="ctr">
              <a:buNone/>
              <a:defRPr sz="2531"/>
            </a:lvl3pPr>
            <a:lvl4pPr marL="1446479" indent="0" algn="ctr">
              <a:buNone/>
              <a:defRPr sz="2109"/>
            </a:lvl4pPr>
            <a:lvl5pPr marL="1928639" indent="0" algn="ctr">
              <a:buNone/>
              <a:defRPr sz="2109"/>
            </a:lvl5pPr>
            <a:lvl6pPr marL="2410798" indent="0" algn="ctr">
              <a:buNone/>
              <a:defRPr sz="2109"/>
            </a:lvl6pPr>
            <a:lvl7pPr marL="2892958" indent="0" algn="ctr">
              <a:buNone/>
              <a:defRPr sz="2109"/>
            </a:lvl7pPr>
            <a:lvl8pPr marL="3375118" indent="0" algn="ctr">
              <a:buNone/>
              <a:defRPr sz="2109"/>
            </a:lvl8pPr>
            <a:lvl9pPr marL="3857278" indent="0" algn="ctr">
              <a:buNone/>
              <a:defRPr sz="21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32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56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2" y="945867"/>
            <a:ext cx="5433745" cy="1525473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8" y="945869"/>
            <a:ext cx="15986235" cy="1525472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94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0BC3A8-2624-7819-4E59-60F16B704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9997" y="2945943"/>
            <a:ext cx="18899981" cy="6266897"/>
          </a:xfrm>
        </p:spPr>
        <p:txBody>
          <a:bodyPr anchor="b"/>
          <a:lstStyle>
            <a:lvl1pPr algn="ctr">
              <a:defRPr sz="1240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C2D89C1-C2B1-461A-29BF-54E3FDF2CB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9997" y="9454516"/>
            <a:ext cx="18899981" cy="4345992"/>
          </a:xfrm>
        </p:spPr>
        <p:txBody>
          <a:bodyPr/>
          <a:lstStyle>
            <a:lvl1pPr marL="0" indent="0" algn="ctr">
              <a:buNone/>
              <a:defRPr sz="4961"/>
            </a:lvl1pPr>
            <a:lvl2pPr marL="944987" indent="0" algn="ctr">
              <a:buNone/>
              <a:defRPr sz="4134"/>
            </a:lvl2pPr>
            <a:lvl3pPr marL="1889973" indent="0" algn="ctr">
              <a:buNone/>
              <a:defRPr sz="3720"/>
            </a:lvl3pPr>
            <a:lvl4pPr marL="2834960" indent="0" algn="ctr">
              <a:buNone/>
              <a:defRPr sz="3307"/>
            </a:lvl4pPr>
            <a:lvl5pPr marL="3779947" indent="0" algn="ctr">
              <a:buNone/>
              <a:defRPr sz="3307"/>
            </a:lvl5pPr>
            <a:lvl6pPr marL="4724933" indent="0" algn="ctr">
              <a:buNone/>
              <a:defRPr sz="3307"/>
            </a:lvl6pPr>
            <a:lvl7pPr marL="5669920" indent="0" algn="ctr">
              <a:buNone/>
              <a:defRPr sz="3307"/>
            </a:lvl7pPr>
            <a:lvl8pPr marL="6614907" indent="0" algn="ctr">
              <a:buNone/>
              <a:defRPr sz="3307"/>
            </a:lvl8pPr>
            <a:lvl9pPr marL="7559893" indent="0" algn="ctr">
              <a:buNone/>
              <a:defRPr sz="3307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BD8463B-0D64-E50D-61B7-E703958A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040EC5-2A74-E5B8-F4B7-2194207B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9BC6463-2B3F-571D-95A0-1AD418D93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9378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EF0811-73D2-A548-730E-8E119D79F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1BF7E7-D266-B9FB-8D45-2054AF0FE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CD4BD1-6B58-5B92-DD25-34F9D32AE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7E3E7C4-94F3-55DB-0A65-B4D244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7004259-FDB6-89E1-3752-D00EB9C1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707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DD5D758-547F-E54F-17CF-98C33D254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374" y="4487668"/>
            <a:ext cx="21734978" cy="7487774"/>
          </a:xfrm>
        </p:spPr>
        <p:txBody>
          <a:bodyPr anchor="b"/>
          <a:lstStyle>
            <a:lvl1pPr>
              <a:defRPr sz="1240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71B163-4C8E-51B4-7B2E-0DB2F4B2E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9374" y="12046280"/>
            <a:ext cx="21734978" cy="3937644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4987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89973" indent="0">
              <a:buNone/>
              <a:defRPr sz="3720">
                <a:solidFill>
                  <a:schemeClr val="tx1">
                    <a:tint val="75000"/>
                  </a:schemeClr>
                </a:solidFill>
              </a:defRPr>
            </a:lvl3pPr>
            <a:lvl4pPr marL="283496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799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493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6992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490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59893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A1206B-33E5-07B9-280E-F6B4731B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B0BE668-B2B4-0669-BA22-3F79129B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C213BAF-1805-3656-1C86-CC4243841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643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6F03AC-FF3A-17C1-531A-1C440E852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AB4C6AA-4918-F5E6-03ED-22B02AA1D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2498" y="4791843"/>
            <a:ext cx="10709989" cy="114212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FE70CC1-B335-CA33-4797-9923375B1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57488" y="4791843"/>
            <a:ext cx="10709989" cy="1142125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CB429BF-505C-BD7E-5CE9-C183686C1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0EDCFB6-AF5D-0B08-F472-0D08326B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366B092-75F2-360C-CCED-4F9400615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859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7831F5-A6DC-165A-D8D5-863AEC84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1" y="958370"/>
            <a:ext cx="21734978" cy="34792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2694621-5EFD-7BC7-781D-6CCA9DB8F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5781" y="4412664"/>
            <a:ext cx="10660770" cy="2162578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F8BED9D-3FC8-D2D2-13DF-0DE43D588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5781" y="6575242"/>
            <a:ext cx="10660770" cy="967119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10F96DF-4D99-661E-37D9-D07B16B4F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757487" y="4412664"/>
            <a:ext cx="10713272" cy="2162578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4987" indent="0">
              <a:buNone/>
              <a:defRPr sz="4134" b="1"/>
            </a:lvl2pPr>
            <a:lvl3pPr marL="1889973" indent="0">
              <a:buNone/>
              <a:defRPr sz="3720" b="1"/>
            </a:lvl3pPr>
            <a:lvl4pPr marL="2834960" indent="0">
              <a:buNone/>
              <a:defRPr sz="3307" b="1"/>
            </a:lvl4pPr>
            <a:lvl5pPr marL="3779947" indent="0">
              <a:buNone/>
              <a:defRPr sz="3307" b="1"/>
            </a:lvl5pPr>
            <a:lvl6pPr marL="4724933" indent="0">
              <a:buNone/>
              <a:defRPr sz="3307" b="1"/>
            </a:lvl6pPr>
            <a:lvl7pPr marL="5669920" indent="0">
              <a:buNone/>
              <a:defRPr sz="3307" b="1"/>
            </a:lvl7pPr>
            <a:lvl8pPr marL="6614907" indent="0">
              <a:buNone/>
              <a:defRPr sz="3307" b="1"/>
            </a:lvl8pPr>
            <a:lvl9pPr marL="7559893" indent="0">
              <a:buNone/>
              <a:defRPr sz="3307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31E01CD-9FE7-136A-B9E8-FC3A238D4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757487" y="6575242"/>
            <a:ext cx="10713272" cy="967119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954E74BD-2BD1-641B-B817-A81AE4AEA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D6A00E1-BE71-B0A7-15C1-48C3C757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17E725D-73C8-E968-A836-41C2B63F3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440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9C7749-B724-4FDC-9C22-24167BCB7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15B335E-C3F3-1409-943A-BC8374CD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F9EF0DF-B2F3-7D69-80CB-70927FD1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A8685DC-1D68-EB6A-B024-DD49C2B5A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771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AA19B748-223F-2F2C-C8AD-873D809D1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E54D5A4-979D-93DE-0EC8-D6C13EEF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F96D168-2395-04A2-3903-62BDFEAB7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713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813FD7-D421-9C62-27B9-7419BCDA8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1200044"/>
            <a:ext cx="8127647" cy="4200155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69EF58-266A-52A0-A7C7-4CB70A56A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3272" y="2591763"/>
            <a:ext cx="12757487" cy="12792138"/>
          </a:xfrm>
        </p:spPr>
        <p:txBody>
          <a:bodyPr/>
          <a:lstStyle>
            <a:lvl1pPr>
              <a:defRPr sz="6614"/>
            </a:lvl1pPr>
            <a:lvl2pPr>
              <a:defRPr sz="5787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EC2D56B-5B48-F83B-EE04-785941455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5400199"/>
            <a:ext cx="8127647" cy="10004536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818069D-A902-3F24-D773-74FB21B3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20A9494-F592-8FB2-451F-F5DDD79F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447DEF5-19ED-D862-65F6-D89EEE54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47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64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049EC6-C5A2-5723-EF87-8FBAF43B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82" y="1200044"/>
            <a:ext cx="8127647" cy="4200155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DE58175-02FA-B7C6-3FAD-B73799274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713272" y="2591763"/>
            <a:ext cx="12757487" cy="12792138"/>
          </a:xfrm>
        </p:spPr>
        <p:txBody>
          <a:bodyPr/>
          <a:lstStyle>
            <a:lvl1pPr marL="0" indent="0">
              <a:buNone/>
              <a:defRPr sz="6614"/>
            </a:lvl1pPr>
            <a:lvl2pPr marL="944987" indent="0">
              <a:buNone/>
              <a:defRPr sz="5787"/>
            </a:lvl2pPr>
            <a:lvl3pPr marL="1889973" indent="0">
              <a:buNone/>
              <a:defRPr sz="4961"/>
            </a:lvl3pPr>
            <a:lvl4pPr marL="2834960" indent="0">
              <a:buNone/>
              <a:defRPr sz="4134"/>
            </a:lvl4pPr>
            <a:lvl5pPr marL="3779947" indent="0">
              <a:buNone/>
              <a:defRPr sz="4134"/>
            </a:lvl5pPr>
            <a:lvl6pPr marL="4724933" indent="0">
              <a:buNone/>
              <a:defRPr sz="4134"/>
            </a:lvl6pPr>
            <a:lvl7pPr marL="5669920" indent="0">
              <a:buNone/>
              <a:defRPr sz="4134"/>
            </a:lvl7pPr>
            <a:lvl8pPr marL="6614907" indent="0">
              <a:buNone/>
              <a:defRPr sz="4134"/>
            </a:lvl8pPr>
            <a:lvl9pPr marL="7559893" indent="0">
              <a:buNone/>
              <a:defRPr sz="4134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B74524B-A02A-B128-8A47-5959ECBE0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35782" y="5400199"/>
            <a:ext cx="8127647" cy="10004536"/>
          </a:xfrm>
        </p:spPr>
        <p:txBody>
          <a:bodyPr/>
          <a:lstStyle>
            <a:lvl1pPr marL="0" indent="0">
              <a:buNone/>
              <a:defRPr sz="3307"/>
            </a:lvl1pPr>
            <a:lvl2pPr marL="944987" indent="0">
              <a:buNone/>
              <a:defRPr sz="2894"/>
            </a:lvl2pPr>
            <a:lvl3pPr marL="1889973" indent="0">
              <a:buNone/>
              <a:defRPr sz="2480"/>
            </a:lvl3pPr>
            <a:lvl4pPr marL="2834960" indent="0">
              <a:buNone/>
              <a:defRPr sz="2067"/>
            </a:lvl4pPr>
            <a:lvl5pPr marL="3779947" indent="0">
              <a:buNone/>
              <a:defRPr sz="2067"/>
            </a:lvl5pPr>
            <a:lvl6pPr marL="4724933" indent="0">
              <a:buNone/>
              <a:defRPr sz="2067"/>
            </a:lvl6pPr>
            <a:lvl7pPr marL="5669920" indent="0">
              <a:buNone/>
              <a:defRPr sz="2067"/>
            </a:lvl7pPr>
            <a:lvl8pPr marL="6614907" indent="0">
              <a:buNone/>
              <a:defRPr sz="2067"/>
            </a:lvl8pPr>
            <a:lvl9pPr marL="7559893" indent="0">
              <a:buNone/>
              <a:defRPr sz="206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43EC777-2B43-6834-FC87-D5CA40EE8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E869E6F-3C55-FA73-9C1D-EDC89027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8529EC1-361A-D114-EAC5-B82BEEBD9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102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A80CCDA-E5DA-8AEF-744D-CC929F0C3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06E5FDF-42B7-41AD-DB9B-AD988BEBE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4814DB-81FB-B93A-FC56-DD6F77B65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7185E7-8FC5-102A-E1ED-361FFFE0B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7906089-7FEF-B301-3B93-AA5BC7EA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1755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FFD9698-1871-4F00-287E-9AC1B21E1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8033732" y="958369"/>
            <a:ext cx="5433745" cy="15254730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59F734D-D0A7-A39E-CC7F-45B232280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732498" y="958369"/>
            <a:ext cx="15986234" cy="1525473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46EC07F-89D3-3059-4C81-EDDDEA67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FC096C-043F-6B8A-8529-E1F923CA0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331280-1755-F90E-8F72-6E149211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28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3" y="4494715"/>
            <a:ext cx="21734979" cy="7483761"/>
          </a:xfrm>
        </p:spPr>
        <p:txBody>
          <a:bodyPr anchor="b">
            <a:normAutofit/>
          </a:bodyPr>
          <a:lstStyle>
            <a:lvl1pPr>
              <a:defRPr sz="6327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3" y="11949609"/>
            <a:ext cx="21734979" cy="3937644"/>
          </a:xfrm>
        </p:spPr>
        <p:txBody>
          <a:bodyPr anchor="t">
            <a:normAutofit/>
          </a:bodyPr>
          <a:lstStyle>
            <a:lvl1pPr marL="0" indent="0">
              <a:buNone/>
              <a:defRPr sz="253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160" indent="0">
              <a:buNone/>
              <a:defRPr sz="1899">
                <a:solidFill>
                  <a:schemeClr val="tx1">
                    <a:tint val="75000"/>
                  </a:schemeClr>
                </a:solidFill>
              </a:defRPr>
            </a:lvl2pPr>
            <a:lvl3pPr marL="964319" indent="0">
              <a:buNone/>
              <a:defRPr sz="1687">
                <a:solidFill>
                  <a:schemeClr val="tx1">
                    <a:tint val="75000"/>
                  </a:schemeClr>
                </a:solidFill>
              </a:defRPr>
            </a:lvl3pPr>
            <a:lvl4pPr marL="1446479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4pPr>
            <a:lvl5pPr marL="1928639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5pPr>
            <a:lvl6pPr marL="241079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6pPr>
            <a:lvl7pPr marL="289295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7pPr>
            <a:lvl8pPr marL="337511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8pPr>
            <a:lvl9pPr marL="385727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0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6816" y="4800178"/>
            <a:ext cx="10709990" cy="114212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4800178"/>
            <a:ext cx="10709990" cy="1142125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124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16" y="4414468"/>
            <a:ext cx="10657489" cy="216726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531" b="1"/>
            </a:lvl1pPr>
            <a:lvl2pPr marL="482160" indent="0">
              <a:buNone/>
              <a:defRPr sz="2109" b="1"/>
            </a:lvl2pPr>
            <a:lvl3pPr marL="964319" indent="0">
              <a:buNone/>
              <a:defRPr sz="1899" b="1"/>
            </a:lvl3pPr>
            <a:lvl4pPr marL="1446479" indent="0">
              <a:buNone/>
              <a:defRPr sz="1687" b="1"/>
            </a:lvl4pPr>
            <a:lvl5pPr marL="1928639" indent="0">
              <a:buNone/>
              <a:defRPr sz="1687" b="1"/>
            </a:lvl5pPr>
            <a:lvl6pPr marL="2410798" indent="0">
              <a:buNone/>
              <a:defRPr sz="1687" b="1"/>
            </a:lvl6pPr>
            <a:lvl7pPr marL="2892958" indent="0">
              <a:buNone/>
              <a:defRPr sz="1687" b="1"/>
            </a:lvl7pPr>
            <a:lvl8pPr marL="3375118" indent="0">
              <a:buNone/>
              <a:defRPr sz="1687" b="1"/>
            </a:lvl8pPr>
            <a:lvl9pPr marL="3857278" indent="0">
              <a:buNone/>
              <a:defRPr sz="1687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46816" y="6581740"/>
            <a:ext cx="10657489" cy="966052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90" y="4414470"/>
            <a:ext cx="10709991" cy="2167266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531" b="1"/>
            </a:lvl1pPr>
            <a:lvl2pPr marL="482160" indent="0">
              <a:buNone/>
              <a:defRPr sz="2109" b="1"/>
            </a:lvl2pPr>
            <a:lvl3pPr marL="964319" indent="0">
              <a:buNone/>
              <a:defRPr sz="1899" b="1"/>
            </a:lvl3pPr>
            <a:lvl4pPr marL="1446479" indent="0">
              <a:buNone/>
              <a:defRPr sz="1687" b="1"/>
            </a:lvl4pPr>
            <a:lvl5pPr marL="1928639" indent="0">
              <a:buNone/>
              <a:defRPr sz="1687" b="1"/>
            </a:lvl5pPr>
            <a:lvl6pPr marL="2410798" indent="0">
              <a:buNone/>
              <a:defRPr sz="1687" b="1"/>
            </a:lvl6pPr>
            <a:lvl7pPr marL="2892958" indent="0">
              <a:buNone/>
              <a:defRPr sz="1687" b="1"/>
            </a:lvl7pPr>
            <a:lvl8pPr marL="3375118" indent="0">
              <a:buNone/>
              <a:defRPr sz="1687" b="1"/>
            </a:lvl8pPr>
            <a:lvl9pPr marL="3857278" indent="0">
              <a:buNone/>
              <a:defRPr sz="1687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90" y="6581740"/>
            <a:ext cx="10709991" cy="966052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86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9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56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799" y="1200046"/>
            <a:ext cx="8126992" cy="4200147"/>
          </a:xfrm>
        </p:spPr>
        <p:txBody>
          <a:bodyPr anchor="b">
            <a:normAutofit/>
          </a:bodyPr>
          <a:lstStyle>
            <a:lvl1pPr>
              <a:defRPr sz="3374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9990" y="2600096"/>
            <a:ext cx="12757488" cy="12800471"/>
          </a:xfrm>
        </p:spPr>
        <p:txBody>
          <a:bodyPr/>
          <a:lstStyle>
            <a:lvl1pPr>
              <a:defRPr sz="3374"/>
            </a:lvl1pPr>
            <a:lvl2pPr>
              <a:defRPr sz="2953"/>
            </a:lvl2pPr>
            <a:lvl3pPr>
              <a:defRPr sz="2531"/>
            </a:lvl3pPr>
            <a:lvl4pPr>
              <a:defRPr sz="2109"/>
            </a:lvl4pPr>
            <a:lvl5pPr>
              <a:defRPr sz="2109"/>
            </a:lvl5pPr>
            <a:lvl6pPr>
              <a:defRPr sz="2109"/>
            </a:lvl6pPr>
            <a:lvl7pPr>
              <a:defRPr sz="2109"/>
            </a:lvl7pPr>
            <a:lvl8pPr>
              <a:defRPr sz="2109"/>
            </a:lvl8pPr>
            <a:lvl9pPr>
              <a:defRPr sz="2109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8799" y="5400198"/>
            <a:ext cx="8126992" cy="1000037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87"/>
            </a:lvl1pPr>
            <a:lvl2pPr marL="482160" indent="0">
              <a:buNone/>
              <a:defRPr sz="1266"/>
            </a:lvl2pPr>
            <a:lvl3pPr marL="964319" indent="0">
              <a:buNone/>
              <a:defRPr sz="1054"/>
            </a:lvl3pPr>
            <a:lvl4pPr marL="1446479" indent="0">
              <a:buNone/>
              <a:defRPr sz="949"/>
            </a:lvl4pPr>
            <a:lvl5pPr marL="1928639" indent="0">
              <a:buNone/>
              <a:defRPr sz="949"/>
            </a:lvl5pPr>
            <a:lvl6pPr marL="2410798" indent="0">
              <a:buNone/>
              <a:defRPr sz="949"/>
            </a:lvl6pPr>
            <a:lvl7pPr marL="2892958" indent="0">
              <a:buNone/>
              <a:defRPr sz="949"/>
            </a:lvl7pPr>
            <a:lvl8pPr marL="3375118" indent="0">
              <a:buNone/>
              <a:defRPr sz="949"/>
            </a:lvl8pPr>
            <a:lvl9pPr marL="3857278" indent="0">
              <a:buNone/>
              <a:defRPr sz="94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5870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799" y="1200044"/>
            <a:ext cx="8126992" cy="4200155"/>
          </a:xfrm>
        </p:spPr>
        <p:txBody>
          <a:bodyPr anchor="b">
            <a:normAutofit/>
          </a:bodyPr>
          <a:lstStyle>
            <a:lvl1pPr>
              <a:defRPr sz="3374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09990" y="2600096"/>
            <a:ext cx="12757488" cy="12800471"/>
          </a:xfrm>
        </p:spPr>
        <p:txBody>
          <a:bodyPr/>
          <a:lstStyle>
            <a:lvl1pPr marL="0" indent="0">
              <a:buNone/>
              <a:defRPr sz="3374"/>
            </a:lvl1pPr>
            <a:lvl2pPr marL="482160" indent="0">
              <a:buNone/>
              <a:defRPr sz="2953"/>
            </a:lvl2pPr>
            <a:lvl3pPr marL="964319" indent="0">
              <a:buNone/>
              <a:defRPr sz="2531"/>
            </a:lvl3pPr>
            <a:lvl4pPr marL="1446479" indent="0">
              <a:buNone/>
              <a:defRPr sz="2109"/>
            </a:lvl4pPr>
            <a:lvl5pPr marL="1928639" indent="0">
              <a:buNone/>
              <a:defRPr sz="2109"/>
            </a:lvl5pPr>
            <a:lvl6pPr marL="2410798" indent="0">
              <a:buNone/>
              <a:defRPr sz="2109"/>
            </a:lvl6pPr>
            <a:lvl7pPr marL="2892958" indent="0">
              <a:buNone/>
              <a:defRPr sz="2109"/>
            </a:lvl7pPr>
            <a:lvl8pPr marL="3375118" indent="0">
              <a:buNone/>
              <a:defRPr sz="2109"/>
            </a:lvl8pPr>
            <a:lvl9pPr marL="3857278" indent="0">
              <a:buNone/>
              <a:defRPr sz="210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8799" y="5400199"/>
            <a:ext cx="8126992" cy="10000368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87"/>
            </a:lvl1pPr>
            <a:lvl2pPr marL="482160" indent="0">
              <a:buNone/>
              <a:defRPr sz="1266"/>
            </a:lvl2pPr>
            <a:lvl3pPr marL="964319" indent="0">
              <a:buNone/>
              <a:defRPr sz="1054"/>
            </a:lvl3pPr>
            <a:lvl4pPr marL="1446479" indent="0">
              <a:buNone/>
              <a:defRPr sz="949"/>
            </a:lvl4pPr>
            <a:lvl5pPr marL="1928639" indent="0">
              <a:buNone/>
              <a:defRPr sz="949"/>
            </a:lvl5pPr>
            <a:lvl6pPr marL="2410798" indent="0">
              <a:buNone/>
              <a:defRPr sz="949"/>
            </a:lvl6pPr>
            <a:lvl7pPr marL="2892958" indent="0">
              <a:buNone/>
              <a:defRPr sz="949"/>
            </a:lvl7pPr>
            <a:lvl8pPr marL="3375118" indent="0">
              <a:buNone/>
              <a:defRPr sz="949"/>
            </a:lvl8pPr>
            <a:lvl9pPr marL="3857278" indent="0">
              <a:buNone/>
              <a:defRPr sz="94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32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6816" y="960035"/>
            <a:ext cx="21734979" cy="3479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16" y="4800178"/>
            <a:ext cx="21734979" cy="11421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500" y="16683950"/>
            <a:ext cx="5669994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16683950"/>
            <a:ext cx="8504992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811801" y="16683950"/>
            <a:ext cx="5669994" cy="958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72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64319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080" indent="-241080" algn="l" defTabSz="964319" rtl="0" eaLnBrk="1" latinLnBrk="0" hangingPunct="1">
        <a:lnSpc>
          <a:spcPct val="90000"/>
        </a:lnSpc>
        <a:spcBef>
          <a:spcPts val="1054"/>
        </a:spcBef>
        <a:buFont typeface="Wingdings 2" pitchFamily="18" charset="2"/>
        <a:buChar char=""/>
        <a:defRPr sz="2953" kern="1200">
          <a:solidFill>
            <a:schemeClr val="tx1"/>
          </a:solidFill>
          <a:latin typeface="+mn-lt"/>
          <a:ea typeface="+mn-ea"/>
          <a:cs typeface="+mn-cs"/>
        </a:defRPr>
      </a:lvl1pPr>
      <a:lvl2pPr marL="72323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2531" kern="1200">
          <a:solidFill>
            <a:schemeClr val="tx1"/>
          </a:solidFill>
          <a:latin typeface="+mn-lt"/>
          <a:ea typeface="+mn-ea"/>
          <a:cs typeface="+mn-cs"/>
        </a:defRPr>
      </a:lvl2pPr>
      <a:lvl3pPr marL="120539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2109" kern="1200">
          <a:solidFill>
            <a:schemeClr val="tx1"/>
          </a:solidFill>
          <a:latin typeface="+mn-lt"/>
          <a:ea typeface="+mn-ea"/>
          <a:cs typeface="+mn-cs"/>
        </a:defRPr>
      </a:lvl3pPr>
      <a:lvl4pPr marL="1687559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4pPr>
      <a:lvl5pPr marL="2169718" indent="-241080" algn="l" defTabSz="964319" rtl="0" eaLnBrk="1" latinLnBrk="0" hangingPunct="1">
        <a:lnSpc>
          <a:spcPct val="90000"/>
        </a:lnSpc>
        <a:spcBef>
          <a:spcPts val="527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5pPr>
      <a:lvl6pPr marL="265187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6pPr>
      <a:lvl7pPr marL="313403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7pPr>
      <a:lvl8pPr marL="361619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8pPr>
      <a:lvl9pPr marL="4098358" indent="-241080" algn="l" defTabSz="964319" rtl="0" eaLnBrk="1" latinLnBrk="0" hangingPunct="1">
        <a:spcBef>
          <a:spcPct val="20000"/>
        </a:spcBef>
        <a:buFont typeface="Wingdings 2" pitchFamily="18" charset="2"/>
        <a:buChar char=""/>
        <a:defRPr sz="18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1pPr>
      <a:lvl2pPr marL="482160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2pPr>
      <a:lvl3pPr marL="96431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3pPr>
      <a:lvl4pPr marL="144647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4pPr>
      <a:lvl5pPr marL="1928639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5pPr>
      <a:lvl6pPr marL="241079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6pPr>
      <a:lvl7pPr marL="289295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7pPr>
      <a:lvl8pPr marL="337511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8pPr>
      <a:lvl9pPr marL="3857278" algn="l" defTabSz="964319" rtl="0" eaLnBrk="1" latinLnBrk="0" hangingPunct="1">
        <a:defRPr sz="18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1BA086E-2CEF-FAA3-AF93-6B49B464D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499" y="958370"/>
            <a:ext cx="21734978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FA1E17B-7518-8152-5263-98C46AF9F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2499" y="4791843"/>
            <a:ext cx="21734978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8B5EB9-20B9-75FB-57F0-70A541438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2498" y="16683949"/>
            <a:ext cx="566999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C6309-07AF-45D9-BD03-18BB3F21AA63}" type="datetimeFigureOut">
              <a:rPr lang="tr-TR" smtClean="0"/>
              <a:t>6.10.2025</a:t>
            </a:fld>
            <a:endParaRPr lang="tr-TR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C37CED-9122-C5C0-3F8F-BF9CCAADE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7492" y="16683949"/>
            <a:ext cx="8504992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016B168-74D1-8DD3-1181-1E477A8B3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7483" y="16683949"/>
            <a:ext cx="5669994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98DD-FACC-42B1-8E1D-50005B1243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78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1889973" rtl="0" eaLnBrk="1" latinLnBrk="0" hangingPunct="1">
        <a:lnSpc>
          <a:spcPct val="90000"/>
        </a:lnSpc>
        <a:spcBef>
          <a:spcPct val="0"/>
        </a:spcBef>
        <a:buNone/>
        <a:defRPr sz="90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493" indent="-472493" algn="l" defTabSz="1889973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7" kern="1200">
          <a:solidFill>
            <a:schemeClr val="tx1"/>
          </a:solidFill>
          <a:latin typeface="+mn-lt"/>
          <a:ea typeface="+mn-ea"/>
          <a:cs typeface="+mn-cs"/>
        </a:defRPr>
      </a:lvl1pPr>
      <a:lvl2pPr marL="141748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46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45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425244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519742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6142413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7087400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8032387" indent="-472493" algn="l" defTabSz="1889973" rtl="0" eaLnBrk="1" latinLnBrk="0" hangingPunct="1">
        <a:lnSpc>
          <a:spcPct val="90000"/>
        </a:lnSpc>
        <a:spcBef>
          <a:spcPts val="1033"/>
        </a:spcBef>
        <a:buFont typeface="Arial" panose="020B0604020202020204" pitchFamily="34" charset="0"/>
        <a:buChar char="•"/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1pPr>
      <a:lvl2pPr marL="94498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2pPr>
      <a:lvl3pPr marL="188997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3pPr>
      <a:lvl4pPr marL="283496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4pPr>
      <a:lvl5pPr marL="377994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5pPr>
      <a:lvl6pPr marL="472493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6pPr>
      <a:lvl7pPr marL="5669920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7pPr>
      <a:lvl8pPr marL="6614907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8pPr>
      <a:lvl9pPr marL="7559893" algn="l" defTabSz="1889973" rtl="0" eaLnBrk="1" latinLnBrk="0" hangingPunct="1">
        <a:defRPr sz="3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4/relationships/chartEx" Target="../charts/chartEx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etin kutusu 18">
            <a:extLst>
              <a:ext uri="{FF2B5EF4-FFF2-40B4-BE49-F238E27FC236}">
                <a16:creationId xmlns:a16="http://schemas.microsoft.com/office/drawing/2014/main" id="{2DACD2BA-BC81-449D-A9D1-77F3FE1190EA}"/>
              </a:ext>
            </a:extLst>
          </p:cNvPr>
          <p:cNvSpPr txBox="1"/>
          <p:nvPr/>
        </p:nvSpPr>
        <p:spPr>
          <a:xfrm>
            <a:off x="331200" y="3225395"/>
            <a:ext cx="7780527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900" dirty="0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1A7D914-1F6F-4BC9-80DD-27576C700570}"/>
              </a:ext>
            </a:extLst>
          </p:cNvPr>
          <p:cNvSpPr txBox="1"/>
          <p:nvPr/>
        </p:nvSpPr>
        <p:spPr>
          <a:xfrm>
            <a:off x="416415" y="2645757"/>
            <a:ext cx="7780528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INTRODUCTION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EB61743-A8B4-4AF6-8C9B-4DD5381773C9}"/>
              </a:ext>
            </a:extLst>
          </p:cNvPr>
          <p:cNvSpPr txBox="1"/>
          <p:nvPr/>
        </p:nvSpPr>
        <p:spPr>
          <a:xfrm>
            <a:off x="482343" y="8778283"/>
            <a:ext cx="7823141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METHOD</a:t>
            </a:r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(s)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03BC35C7-30E8-40F4-A715-D49B95C86E15}"/>
              </a:ext>
            </a:extLst>
          </p:cNvPr>
          <p:cNvSpPr txBox="1"/>
          <p:nvPr/>
        </p:nvSpPr>
        <p:spPr>
          <a:xfrm>
            <a:off x="381993" y="9390230"/>
            <a:ext cx="778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99AB0ED2-8CAE-4200-BAA2-0B70C703555E}"/>
              </a:ext>
            </a:extLst>
          </p:cNvPr>
          <p:cNvSpPr txBox="1"/>
          <p:nvPr/>
        </p:nvSpPr>
        <p:spPr>
          <a:xfrm>
            <a:off x="16683435" y="9800163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</a:rPr>
              <a:t>Maximum of </a:t>
            </a:r>
            <a:r>
              <a:rPr lang="hu-HU" sz="2286" b="1" dirty="0" err="1">
                <a:solidFill>
                  <a:schemeClr val="bg1"/>
                </a:solidFill>
              </a:rPr>
              <a:t>seven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refererences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from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the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scientific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paper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D33DD4FC-8188-4474-8BED-DB081F42B1B9}"/>
              </a:ext>
            </a:extLst>
          </p:cNvPr>
          <p:cNvSpPr txBox="1"/>
          <p:nvPr/>
        </p:nvSpPr>
        <p:spPr>
          <a:xfrm>
            <a:off x="16632636" y="10342945"/>
            <a:ext cx="81853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1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2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3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4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5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6</a:t>
            </a:r>
          </a:p>
          <a:p>
            <a:pPr marL="342900" lvl="0" indent="-342900">
              <a:buFont typeface="+mj-lt"/>
              <a:buAutoNum type="arabicPeriod"/>
            </a:pPr>
            <a:r>
              <a:rPr lang="hu-HU" dirty="0" err="1">
                <a:latin typeface="Bahnschrift" panose="020B0502040204020203" pitchFamily="34" charset="0"/>
              </a:rPr>
              <a:t>Reference</a:t>
            </a:r>
            <a:r>
              <a:rPr lang="hu-HU" dirty="0">
                <a:latin typeface="Bahnschrift" panose="020B0502040204020203" pitchFamily="34" charset="0"/>
              </a:rPr>
              <a:t> 7</a:t>
            </a:r>
          </a:p>
          <a:p>
            <a:pPr marL="342900" lvl="0" indent="-342900">
              <a:buFont typeface="+mj-lt"/>
              <a:buAutoNum type="arabicPeriod"/>
            </a:pPr>
            <a:endParaRPr lang="hu-HU" dirty="0">
              <a:latin typeface="Bahnschrift" panose="020B0502040204020203" pitchFamily="34" charset="0"/>
            </a:endParaRPr>
          </a:p>
          <a:p>
            <a:pPr lvl="0"/>
            <a:r>
              <a:rPr lang="en-US" dirty="0">
                <a:latin typeface="Bahnschrift" panose="020B0502040204020203" pitchFamily="34" charset="0"/>
              </a:rPr>
              <a:t>Please check the formal requirements on the second page of the e-poster format! On the second page you </a:t>
            </a:r>
            <a:r>
              <a:rPr lang="hu-HU" dirty="0" err="1">
                <a:latin typeface="Bahnschrift" panose="020B0502040204020203" pitchFamily="34" charset="0"/>
              </a:rPr>
              <a:t>can</a:t>
            </a:r>
            <a:r>
              <a:rPr lang="en-US" dirty="0">
                <a:latin typeface="Bahnschrift" panose="020B0502040204020203" pitchFamily="34" charset="0"/>
              </a:rPr>
              <a:t> find a sample</a:t>
            </a:r>
            <a:r>
              <a:rPr lang="hu-HU" dirty="0">
                <a:latin typeface="Bahnschrift" panose="020B0502040204020203" pitchFamily="34" charset="0"/>
              </a:rPr>
              <a:t>! </a:t>
            </a:r>
            <a:endParaRPr lang="en-US" dirty="0">
              <a:latin typeface="Bahnschrift" panose="020B0502040204020203" pitchFamily="34" charset="0"/>
            </a:endParaRPr>
          </a:p>
        </p:txBody>
      </p:sp>
      <p:sp>
        <p:nvSpPr>
          <p:cNvPr id="25" name="Metin kutusu 14">
            <a:extLst>
              <a:ext uri="{FF2B5EF4-FFF2-40B4-BE49-F238E27FC236}">
                <a16:creationId xmlns:a16="http://schemas.microsoft.com/office/drawing/2014/main" id="{40FDE73E-2BB0-41D6-97C2-CDA0573BEE20}"/>
              </a:ext>
            </a:extLst>
          </p:cNvPr>
          <p:cNvSpPr txBox="1"/>
          <p:nvPr/>
        </p:nvSpPr>
        <p:spPr>
          <a:xfrm>
            <a:off x="8709722" y="2663589"/>
            <a:ext cx="7780526" cy="4609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THE RESULT(S</a:t>
            </a:r>
            <a:r>
              <a:rPr lang="hu-HU" sz="2286" b="1" dirty="0">
                <a:solidFill>
                  <a:schemeClr val="bg1"/>
                </a:solidFill>
              </a:rPr>
              <a:t>)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24" name="Metin kutusu 30">
            <a:extLst>
              <a:ext uri="{FF2B5EF4-FFF2-40B4-BE49-F238E27FC236}">
                <a16:creationId xmlns:a16="http://schemas.microsoft.com/office/drawing/2014/main" id="{F387E0A1-66A3-408D-27AF-5669EDEC1CE1}"/>
              </a:ext>
            </a:extLst>
          </p:cNvPr>
          <p:cNvSpPr txBox="1"/>
          <p:nvPr/>
        </p:nvSpPr>
        <p:spPr>
          <a:xfrm>
            <a:off x="16683435" y="2656014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CONCLUSIONS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78D7161-B4C0-D209-D4B1-2FFA08CB7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387" y="16611900"/>
            <a:ext cx="1062966" cy="1272564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796C3F5A-AEEE-89C6-6561-937668ED4A67}"/>
              </a:ext>
            </a:extLst>
          </p:cNvPr>
          <p:cNvSpPr/>
          <p:nvPr/>
        </p:nvSpPr>
        <p:spPr>
          <a:xfrm>
            <a:off x="3261627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1DD8EBD-5115-2712-5504-8B9779305357}"/>
              </a:ext>
            </a:extLst>
          </p:cNvPr>
          <p:cNvSpPr/>
          <p:nvPr/>
        </p:nvSpPr>
        <p:spPr>
          <a:xfrm>
            <a:off x="13577913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B412D68-3175-EB08-BBD0-3EBCE7558623}"/>
              </a:ext>
            </a:extLst>
          </p:cNvPr>
          <p:cNvGrpSpPr/>
          <p:nvPr/>
        </p:nvGrpSpPr>
        <p:grpSpPr>
          <a:xfrm>
            <a:off x="-5793" y="16791509"/>
            <a:ext cx="12220920" cy="769441"/>
            <a:chOff x="-5793" y="16791509"/>
            <a:chExt cx="12220920" cy="769441"/>
          </a:xfrm>
        </p:grpSpPr>
        <p:sp>
          <p:nvSpPr>
            <p:cNvPr id="26" name="Téglalap 25">
              <a:extLst>
                <a:ext uri="{FF2B5EF4-FFF2-40B4-BE49-F238E27FC236}">
                  <a16:creationId xmlns:a16="http://schemas.microsoft.com/office/drawing/2014/main" id="{ED0F134C-895B-2C00-6E6A-C3221AE4EFD5}"/>
                </a:ext>
              </a:extLst>
            </p:cNvPr>
            <p:cNvSpPr/>
            <p:nvPr/>
          </p:nvSpPr>
          <p:spPr>
            <a:xfrm>
              <a:off x="-5793" y="17137555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>
              <a:extLst>
                <a:ext uri="{FF2B5EF4-FFF2-40B4-BE49-F238E27FC236}">
                  <a16:creationId xmlns:a16="http://schemas.microsoft.com/office/drawing/2014/main" id="{79801ADC-63F8-0C4E-0D11-EB5929AA072C}"/>
                </a:ext>
              </a:extLst>
            </p:cNvPr>
            <p:cNvSpPr/>
            <p:nvPr/>
          </p:nvSpPr>
          <p:spPr>
            <a:xfrm>
              <a:off x="1458227" y="17035955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Metin kutusu 17">
              <a:extLst>
                <a:ext uri="{FF2B5EF4-FFF2-40B4-BE49-F238E27FC236}">
                  <a16:creationId xmlns:a16="http://schemas.microsoft.com/office/drawing/2014/main" id="{9D21D05F-655F-47ED-A50F-3941995B5A09}"/>
                </a:ext>
              </a:extLst>
            </p:cNvPr>
            <p:cNvSpPr txBox="1"/>
            <p:nvPr/>
          </p:nvSpPr>
          <p:spPr>
            <a:xfrm>
              <a:off x="2744763" y="16791509"/>
              <a:ext cx="9470364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FIATAL KUTATÓK SZIMPÓZIUMA</a:t>
              </a:r>
              <a:endParaRPr lang="en-US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2025. NOVEMBER 25. BUDAPEST</a:t>
              </a:r>
              <a:endParaRPr lang="tr-TR" sz="2200" b="1" i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7E84F125-B83C-402A-F1E1-86582BD486BA}"/>
              </a:ext>
            </a:extLst>
          </p:cNvPr>
          <p:cNvGrpSpPr/>
          <p:nvPr/>
        </p:nvGrpSpPr>
        <p:grpSpPr>
          <a:xfrm>
            <a:off x="13590613" y="16835488"/>
            <a:ext cx="11618520" cy="769441"/>
            <a:chOff x="13590613" y="16835488"/>
            <a:chExt cx="11618520" cy="769441"/>
          </a:xfrm>
        </p:grpSpPr>
        <p:sp>
          <p:nvSpPr>
            <p:cNvPr id="22" name="Téglalap 21">
              <a:extLst>
                <a:ext uri="{FF2B5EF4-FFF2-40B4-BE49-F238E27FC236}">
                  <a16:creationId xmlns:a16="http://schemas.microsoft.com/office/drawing/2014/main" id="{C51AF8DC-EF75-DFE9-07C0-B1CAC37C18D2}"/>
                </a:ext>
              </a:extLst>
            </p:cNvPr>
            <p:cNvSpPr/>
            <p:nvPr/>
          </p:nvSpPr>
          <p:spPr>
            <a:xfrm>
              <a:off x="20000227" y="17053187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8" name="Téglalap 27">
              <a:extLst>
                <a:ext uri="{FF2B5EF4-FFF2-40B4-BE49-F238E27FC236}">
                  <a16:creationId xmlns:a16="http://schemas.microsoft.com/office/drawing/2014/main" id="{956C0382-D84B-B74D-0322-D622752E91C1}"/>
                </a:ext>
              </a:extLst>
            </p:cNvPr>
            <p:cNvSpPr/>
            <p:nvPr/>
          </p:nvSpPr>
          <p:spPr>
            <a:xfrm>
              <a:off x="21053960" y="17152637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Metin kutusu 17">
              <a:extLst>
                <a:ext uri="{FF2B5EF4-FFF2-40B4-BE49-F238E27FC236}">
                  <a16:creationId xmlns:a16="http://schemas.microsoft.com/office/drawing/2014/main" id="{DAA1B833-013B-ACBC-9C80-B46B9825411E}"/>
                </a:ext>
              </a:extLst>
            </p:cNvPr>
            <p:cNvSpPr txBox="1"/>
            <p:nvPr/>
          </p:nvSpPr>
          <p:spPr>
            <a:xfrm>
              <a:off x="13590613" y="16835488"/>
              <a:ext cx="93852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FIKUSZ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SYMPOSIUM FOR YOUNG RESEARCHERS</a:t>
              </a:r>
              <a:endParaRPr lang="hu-HU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28 NOVEMBER,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5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BUDAPEST, HUNGARY</a:t>
              </a:r>
              <a:endParaRPr lang="tr-TR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sp>
        <p:nvSpPr>
          <p:cNvPr id="36" name="Metin kutusu 19">
            <a:extLst>
              <a:ext uri="{FF2B5EF4-FFF2-40B4-BE49-F238E27FC236}">
                <a16:creationId xmlns:a16="http://schemas.microsoft.com/office/drawing/2014/main" id="{EBB77A38-219D-946A-8CC1-DAF4A5D87853}"/>
              </a:ext>
            </a:extLst>
          </p:cNvPr>
          <p:cNvSpPr txBox="1"/>
          <p:nvPr/>
        </p:nvSpPr>
        <p:spPr>
          <a:xfrm>
            <a:off x="8629171" y="3192869"/>
            <a:ext cx="7780526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here!</a:t>
            </a:r>
          </a:p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graphs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tables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 The diagramm </a:t>
            </a: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Porter, 2002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edition</a:t>
            </a:r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Metin kutusu 19">
            <a:extLst>
              <a:ext uri="{FF2B5EF4-FFF2-40B4-BE49-F238E27FC236}">
                <a16:creationId xmlns:a16="http://schemas.microsoft.com/office/drawing/2014/main" id="{AA4AEC44-E8D3-89B4-779A-EDD58D396F21}"/>
              </a:ext>
            </a:extLst>
          </p:cNvPr>
          <p:cNvSpPr txBox="1"/>
          <p:nvPr/>
        </p:nvSpPr>
        <p:spPr>
          <a:xfrm>
            <a:off x="16607235" y="3220668"/>
            <a:ext cx="7780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of your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here!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814554994"/>
                  </p:ext>
                </p:extLst>
              </p:nvPr>
            </p:nvGraphicFramePr>
            <p:xfrm>
              <a:off x="9937485" y="4827593"/>
              <a:ext cx="4867804" cy="335606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37485" y="4827593"/>
                <a:ext cx="4867804" cy="3356063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Dikdörtgen 10">
            <a:extLst>
              <a:ext uri="{FF2B5EF4-FFF2-40B4-BE49-F238E27FC236}">
                <a16:creationId xmlns:a16="http://schemas.microsoft.com/office/drawing/2014/main" id="{6012BAFD-1907-FF85-FD0A-95740A121A47}"/>
              </a:ext>
            </a:extLst>
          </p:cNvPr>
          <p:cNvSpPr/>
          <p:nvPr/>
        </p:nvSpPr>
        <p:spPr>
          <a:xfrm>
            <a:off x="347804" y="295173"/>
            <a:ext cx="13841562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4000" b="1" dirty="0" err="1">
                <a:latin typeface="Bahnschrift" panose="020B0502040204020203" pitchFamily="34" charset="0"/>
              </a:rPr>
              <a:t>Title</a:t>
            </a:r>
            <a:r>
              <a:rPr lang="hu-HU" sz="4000" b="1" dirty="0">
                <a:latin typeface="Bahnschrift" panose="020B0502040204020203" pitchFamily="34" charset="0"/>
              </a:rPr>
              <a:t> of </a:t>
            </a:r>
            <a:r>
              <a:rPr lang="hu-HU" sz="4000" b="1" dirty="0" err="1">
                <a:latin typeface="Bahnschrift" panose="020B0502040204020203" pitchFamily="34" charset="0"/>
              </a:rPr>
              <a:t>the</a:t>
            </a:r>
            <a:r>
              <a:rPr lang="hu-HU" sz="4000" b="1" dirty="0">
                <a:latin typeface="Bahnschrift" panose="020B0502040204020203" pitchFamily="34" charset="0"/>
              </a:rPr>
              <a:t> </a:t>
            </a:r>
            <a:r>
              <a:rPr lang="hu-HU" sz="4000" b="1" dirty="0" err="1">
                <a:latin typeface="Bahnschrift" panose="020B0502040204020203" pitchFamily="34" charset="0"/>
              </a:rPr>
              <a:t>paper</a:t>
            </a:r>
            <a:endParaRPr lang="hu-HU" sz="4000" b="1" dirty="0">
              <a:latin typeface="Bahnschrift" panose="020B0502040204020203" pitchFamily="34" charset="0"/>
            </a:endParaRPr>
          </a:p>
        </p:txBody>
      </p:sp>
      <p:sp>
        <p:nvSpPr>
          <p:cNvPr id="45" name="Dikdörtgen 10">
            <a:extLst>
              <a:ext uri="{FF2B5EF4-FFF2-40B4-BE49-F238E27FC236}">
                <a16:creationId xmlns:a16="http://schemas.microsoft.com/office/drawing/2014/main" id="{3E63A3F4-8BE4-5431-1B16-AD71F5A6D5FF}"/>
              </a:ext>
            </a:extLst>
          </p:cNvPr>
          <p:cNvSpPr/>
          <p:nvPr/>
        </p:nvSpPr>
        <p:spPr>
          <a:xfrm>
            <a:off x="14310360" y="295173"/>
            <a:ext cx="10558416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29" dirty="0"/>
          </a:p>
        </p:txBody>
      </p:sp>
      <p:sp>
        <p:nvSpPr>
          <p:cNvPr id="46" name="Szövegdoboz 45">
            <a:extLst>
              <a:ext uri="{FF2B5EF4-FFF2-40B4-BE49-F238E27FC236}">
                <a16:creationId xmlns:a16="http://schemas.microsoft.com/office/drawing/2014/main" id="{3D0A5AB7-5747-2F60-6010-69B22A61EB35}"/>
              </a:ext>
            </a:extLst>
          </p:cNvPr>
          <p:cNvSpPr txBox="1"/>
          <p:nvPr/>
        </p:nvSpPr>
        <p:spPr>
          <a:xfrm>
            <a:off x="21741831" y="216680"/>
            <a:ext cx="30059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The </a:t>
            </a:r>
            <a:r>
              <a:rPr lang="hu-HU" sz="3600" b="1" dirty="0" err="1">
                <a:solidFill>
                  <a:schemeClr val="bg1"/>
                </a:solidFill>
              </a:rPr>
              <a:t>author</a:t>
            </a:r>
            <a:r>
              <a:rPr lang="hu-HU" sz="3600" b="1" dirty="0">
                <a:solidFill>
                  <a:schemeClr val="bg1"/>
                </a:solidFill>
              </a:rPr>
              <a:t>(s)</a:t>
            </a:r>
          </a:p>
          <a:p>
            <a:endParaRPr lang="hu-HU" dirty="0"/>
          </a:p>
        </p:txBody>
      </p:sp>
      <p:sp>
        <p:nvSpPr>
          <p:cNvPr id="47" name="Szövegdoboz 46">
            <a:extLst>
              <a:ext uri="{FF2B5EF4-FFF2-40B4-BE49-F238E27FC236}">
                <a16:creationId xmlns:a16="http://schemas.microsoft.com/office/drawing/2014/main" id="{22070669-1268-3F74-0D95-910A715A6942}"/>
              </a:ext>
            </a:extLst>
          </p:cNvPr>
          <p:cNvSpPr txBox="1"/>
          <p:nvPr/>
        </p:nvSpPr>
        <p:spPr>
          <a:xfrm>
            <a:off x="14303394" y="755575"/>
            <a:ext cx="492154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Author’s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name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affiliation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, e-mail </a:t>
            </a:r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address</a:t>
            </a:r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41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etin kutusu 18">
            <a:extLst>
              <a:ext uri="{FF2B5EF4-FFF2-40B4-BE49-F238E27FC236}">
                <a16:creationId xmlns:a16="http://schemas.microsoft.com/office/drawing/2014/main" id="{2DACD2BA-BC81-449D-A9D1-77F3FE1190EA}"/>
              </a:ext>
            </a:extLst>
          </p:cNvPr>
          <p:cNvSpPr txBox="1"/>
          <p:nvPr/>
        </p:nvSpPr>
        <p:spPr>
          <a:xfrm>
            <a:off x="331200" y="3225395"/>
            <a:ext cx="7780527" cy="10910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900" dirty="0"/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1A7D914-1F6F-4BC9-80DD-27576C700570}"/>
              </a:ext>
            </a:extLst>
          </p:cNvPr>
          <p:cNvSpPr txBox="1"/>
          <p:nvPr/>
        </p:nvSpPr>
        <p:spPr>
          <a:xfrm>
            <a:off x="416415" y="2645757"/>
            <a:ext cx="7780528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INTRODUCTION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BFD534BB-3667-40FF-ACE5-A0E763921576}"/>
              </a:ext>
            </a:extLst>
          </p:cNvPr>
          <p:cNvSpPr/>
          <p:nvPr/>
        </p:nvSpPr>
        <p:spPr>
          <a:xfrm>
            <a:off x="347804" y="295173"/>
            <a:ext cx="13841562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u-HU" sz="4000" b="1" dirty="0">
                <a:latin typeface="Bahnschrift" panose="020B0502040204020203" pitchFamily="34" charset="0"/>
              </a:rPr>
              <a:t>The </a:t>
            </a:r>
            <a:r>
              <a:rPr lang="hu-HU" sz="4000" b="1" dirty="0" err="1">
                <a:latin typeface="Bahnschrift" panose="020B0502040204020203" pitchFamily="34" charset="0"/>
              </a:rPr>
              <a:t>concept</a:t>
            </a:r>
            <a:r>
              <a:rPr lang="hu-HU" sz="4000" b="1" dirty="0">
                <a:latin typeface="Bahnschrift" panose="020B0502040204020203" pitchFamily="34" charset="0"/>
              </a:rPr>
              <a:t> of change management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EB61743-A8B4-4AF6-8C9B-4DD5381773C9}"/>
              </a:ext>
            </a:extLst>
          </p:cNvPr>
          <p:cNvSpPr txBox="1"/>
          <p:nvPr/>
        </p:nvSpPr>
        <p:spPr>
          <a:xfrm>
            <a:off x="482343" y="8778283"/>
            <a:ext cx="7823141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tr-TR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METHOD</a:t>
            </a:r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(s)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03BC35C7-30E8-40F4-A715-D49B95C86E15}"/>
              </a:ext>
            </a:extLst>
          </p:cNvPr>
          <p:cNvSpPr txBox="1"/>
          <p:nvPr/>
        </p:nvSpPr>
        <p:spPr>
          <a:xfrm>
            <a:off x="381993" y="9390230"/>
            <a:ext cx="778052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Metin kutusu 30">
            <a:extLst>
              <a:ext uri="{FF2B5EF4-FFF2-40B4-BE49-F238E27FC236}">
                <a16:creationId xmlns:a16="http://schemas.microsoft.com/office/drawing/2014/main" id="{99AB0ED2-8CAE-4200-BAA2-0B70C703555E}"/>
              </a:ext>
            </a:extLst>
          </p:cNvPr>
          <p:cNvSpPr txBox="1"/>
          <p:nvPr/>
        </p:nvSpPr>
        <p:spPr>
          <a:xfrm>
            <a:off x="16683435" y="9800163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</a:rPr>
              <a:t>Maximum of </a:t>
            </a:r>
            <a:r>
              <a:rPr lang="hu-HU" sz="2286" b="1" dirty="0" err="1">
                <a:solidFill>
                  <a:schemeClr val="bg1"/>
                </a:solidFill>
              </a:rPr>
              <a:t>seven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refererences</a:t>
            </a:r>
            <a:r>
              <a:rPr lang="hu-HU" sz="2286" b="1" dirty="0">
                <a:solidFill>
                  <a:schemeClr val="bg1"/>
                </a:solidFill>
              </a:rPr>
              <a:t>  </a:t>
            </a:r>
            <a:r>
              <a:rPr lang="hu-HU" sz="2286" b="1" dirty="0" err="1">
                <a:solidFill>
                  <a:schemeClr val="bg1"/>
                </a:solidFill>
              </a:rPr>
              <a:t>from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the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scientific</a:t>
            </a:r>
            <a:r>
              <a:rPr lang="hu-HU" sz="2286" b="1" dirty="0">
                <a:solidFill>
                  <a:schemeClr val="bg1"/>
                </a:solidFill>
              </a:rPr>
              <a:t> </a:t>
            </a:r>
            <a:r>
              <a:rPr lang="hu-HU" sz="2286" b="1" dirty="0" err="1">
                <a:solidFill>
                  <a:schemeClr val="bg1"/>
                </a:solidFill>
              </a:rPr>
              <a:t>paper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D33DD4FC-8188-4474-8BED-DB081F42B1B9}"/>
              </a:ext>
            </a:extLst>
          </p:cNvPr>
          <p:cNvSpPr txBox="1"/>
          <p:nvPr/>
        </p:nvSpPr>
        <p:spPr>
          <a:xfrm>
            <a:off x="16632636" y="10393745"/>
            <a:ext cx="81853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Doern</a:t>
            </a:r>
            <a:r>
              <a:rPr lang="en-US" dirty="0">
                <a:latin typeface="Bahnschrift" panose="020B0502040204020203" pitchFamily="34" charset="0"/>
              </a:rPr>
              <a:t>, R., Williams, N., &amp; </a:t>
            </a:r>
            <a:r>
              <a:rPr lang="en-US" dirty="0" err="1">
                <a:latin typeface="Bahnschrift" panose="020B0502040204020203" pitchFamily="34" charset="0"/>
              </a:rPr>
              <a:t>Vorley</a:t>
            </a:r>
            <a:r>
              <a:rPr lang="en-US" dirty="0">
                <a:latin typeface="Bahnschrift" panose="020B0502040204020203" pitchFamily="34" charset="0"/>
              </a:rPr>
              <a:t>, T. (2019). Special issue on entrepreneurship and crises: Business as usual? An introduction and review of the literature. Entrepreneurship and Regional Development, 31, 400–412.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Aukena</a:t>
            </a:r>
            <a:r>
              <a:rPr lang="en-US" dirty="0">
                <a:latin typeface="Bahnschrift" panose="020B0502040204020203" pitchFamily="34" charset="0"/>
              </a:rPr>
              <a:t>, H.E, </a:t>
            </a:r>
            <a:r>
              <a:rPr lang="en-US" dirty="0" err="1">
                <a:latin typeface="Bahnschrift" panose="020B0502040204020203" pitchFamily="34" charset="0"/>
              </a:rPr>
              <a:t>Ardakanib</a:t>
            </a:r>
            <a:r>
              <a:rPr lang="en-US" dirty="0">
                <a:latin typeface="Bahnschrift" panose="020B0502040204020203" pitchFamily="34" charset="0"/>
              </a:rPr>
              <a:t>, M.F, </a:t>
            </a:r>
            <a:r>
              <a:rPr lang="en-US" dirty="0" err="1">
                <a:latin typeface="Bahnschrift" panose="020B0502040204020203" pitchFamily="34" charset="0"/>
              </a:rPr>
              <a:t>Carraherc</a:t>
            </a:r>
            <a:r>
              <a:rPr lang="en-US" dirty="0">
                <a:latin typeface="Bahnschrift" panose="020B0502040204020203" pitchFamily="34" charset="0"/>
              </a:rPr>
              <a:t>, S. &amp; </a:t>
            </a:r>
            <a:r>
              <a:rPr lang="en-US" dirty="0" err="1">
                <a:latin typeface="Bahnschrift" panose="020B0502040204020203" pitchFamily="34" charset="0"/>
              </a:rPr>
              <a:t>Avorganid</a:t>
            </a:r>
            <a:r>
              <a:rPr lang="en-US" dirty="0">
                <a:latin typeface="Bahnschrift" panose="020B0502040204020203" pitchFamily="34" charset="0"/>
              </a:rPr>
              <a:t>, R.K. (2021). Innovation among entrepreneurial SMEs during the COVID-19 crisis in Iran. Small Business International Review ISSN: 2531-0046 SECTION: Research Articles </a:t>
            </a:r>
            <a:r>
              <a:rPr lang="en-US" dirty="0" err="1">
                <a:latin typeface="Bahnschrift" panose="020B0502040204020203" pitchFamily="34" charset="0"/>
              </a:rPr>
              <a:t>VOl.</a:t>
            </a:r>
            <a:r>
              <a:rPr lang="en-US" dirty="0">
                <a:latin typeface="Bahnschrift" panose="020B0502040204020203" pitchFamily="34" charset="0"/>
              </a:rPr>
              <a:t> 5. Issue 2. DOI: https://doi.org/10.26784/sbir.v5i2.395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Lim, D., Morse, E.A &amp; Yu, N (2020). The impact of the global crisis on the growth of SMEs: A resource system perspective. International Small Business Journal: Researching Entrepreneurship. Vol. 38. Issue 6. pp. 492-503. https://doi.org/10.1177/0266242620950159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McKibbin, W. &amp; Fernando, R. (2020). The economic impact of COVID-19. Economics in the Time of, COVID-19, (2020)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latin typeface="Bahnschrift" panose="020B0502040204020203" pitchFamily="34" charset="0"/>
              </a:rPr>
              <a:t>Latham, S. (2009). Contrasting strategic response to economic recession in start-up versus established software firms. Journal of Small Business Management, 47(2), 180–201. https://doi.org/10.1111/j.1540-627X.2009.00267.x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Kahveci</a:t>
            </a:r>
            <a:r>
              <a:rPr lang="en-US" dirty="0">
                <a:latin typeface="Bahnschrift" panose="020B0502040204020203" pitchFamily="34" charset="0"/>
              </a:rPr>
              <a:t>, E. (2021). Surviving COVID-19 and beyond: a conceptual framework for SMEs in crisis. Business: Theory and Practice, 22(1), 167-179. https://doi.org/10.3846/btp.2021.13020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>
                <a:latin typeface="Bahnschrift" panose="020B0502040204020203" pitchFamily="34" charset="0"/>
              </a:rPr>
              <a:t>Kameldeep</a:t>
            </a:r>
            <a:r>
              <a:rPr lang="en-US" dirty="0">
                <a:latin typeface="Bahnschrift" panose="020B0502040204020203" pitchFamily="34" charset="0"/>
              </a:rPr>
              <a:t>, S. (2021). Impact of Covid-19 on SMEs Globally. SHS Web of Conferences 129, 01012 (2021) Volume 129. 2021. https://doi.org/10.1051/shsconf/202112901012</a:t>
            </a:r>
          </a:p>
        </p:txBody>
      </p:sp>
      <p:sp>
        <p:nvSpPr>
          <p:cNvPr id="25" name="Metin kutusu 14">
            <a:extLst>
              <a:ext uri="{FF2B5EF4-FFF2-40B4-BE49-F238E27FC236}">
                <a16:creationId xmlns:a16="http://schemas.microsoft.com/office/drawing/2014/main" id="{40FDE73E-2BB0-41D6-97C2-CDA0573BEE20}"/>
              </a:ext>
            </a:extLst>
          </p:cNvPr>
          <p:cNvSpPr txBox="1"/>
          <p:nvPr/>
        </p:nvSpPr>
        <p:spPr>
          <a:xfrm>
            <a:off x="8709722" y="2663589"/>
            <a:ext cx="7780526" cy="4609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THE RESULT(S</a:t>
            </a:r>
            <a:r>
              <a:rPr lang="hu-HU" sz="2286" b="1" dirty="0">
                <a:solidFill>
                  <a:schemeClr val="bg1"/>
                </a:solidFill>
              </a:rPr>
              <a:t>)</a:t>
            </a:r>
            <a:endParaRPr lang="tr-TR" sz="1286" b="1" dirty="0">
              <a:solidFill>
                <a:schemeClr val="bg1"/>
              </a:solidFill>
            </a:endParaRPr>
          </a:p>
        </p:txBody>
      </p:sp>
      <p:sp>
        <p:nvSpPr>
          <p:cNvPr id="24" name="Metin kutusu 30">
            <a:extLst>
              <a:ext uri="{FF2B5EF4-FFF2-40B4-BE49-F238E27FC236}">
                <a16:creationId xmlns:a16="http://schemas.microsoft.com/office/drawing/2014/main" id="{F387E0A1-66A3-408D-27AF-5669EDEC1CE1}"/>
              </a:ext>
            </a:extLst>
          </p:cNvPr>
          <p:cNvSpPr txBox="1"/>
          <p:nvPr/>
        </p:nvSpPr>
        <p:spPr>
          <a:xfrm>
            <a:off x="16683435" y="2656014"/>
            <a:ext cx="8185340" cy="444096"/>
          </a:xfrm>
          <a:prstGeom prst="rect">
            <a:avLst/>
          </a:prstGeom>
          <a:solidFill>
            <a:srgbClr val="0FA17E"/>
          </a:solidFill>
        </p:spPr>
        <p:txBody>
          <a:bodyPr wrap="square" rtlCol="0">
            <a:spAutoFit/>
          </a:bodyPr>
          <a:lstStyle/>
          <a:p>
            <a:r>
              <a:rPr lang="hu-HU" sz="2286" b="1" dirty="0">
                <a:solidFill>
                  <a:schemeClr val="bg1"/>
                </a:solidFill>
                <a:latin typeface="Bahnschrift" panose="020B0502040204020203" pitchFamily="34" charset="0"/>
              </a:rPr>
              <a:t>CONCLUSIONS</a:t>
            </a:r>
            <a:endParaRPr lang="tr-TR" sz="1286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Dikdörtgen 10">
            <a:extLst>
              <a:ext uri="{FF2B5EF4-FFF2-40B4-BE49-F238E27FC236}">
                <a16:creationId xmlns:a16="http://schemas.microsoft.com/office/drawing/2014/main" id="{330381FE-9A17-FE9C-371E-AE1F9CA96625}"/>
              </a:ext>
            </a:extLst>
          </p:cNvPr>
          <p:cNvSpPr/>
          <p:nvPr/>
        </p:nvSpPr>
        <p:spPr>
          <a:xfrm>
            <a:off x="14310360" y="295173"/>
            <a:ext cx="10558416" cy="2063190"/>
          </a:xfrm>
          <a:prstGeom prst="rect">
            <a:avLst/>
          </a:prstGeom>
          <a:solidFill>
            <a:srgbClr val="0FA1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5317" tIns="32658" rIns="65317" bIns="326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29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D78D7161-B4C0-D209-D4B1-2FFA08CB7E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1387" y="16611900"/>
            <a:ext cx="1062966" cy="1272564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796C3F5A-AEEE-89C6-6561-937668ED4A67}"/>
              </a:ext>
            </a:extLst>
          </p:cNvPr>
          <p:cNvSpPr/>
          <p:nvPr/>
        </p:nvSpPr>
        <p:spPr>
          <a:xfrm>
            <a:off x="3261627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1DD8EBD-5115-2712-5504-8B9779305357}"/>
              </a:ext>
            </a:extLst>
          </p:cNvPr>
          <p:cNvSpPr/>
          <p:nvPr/>
        </p:nvSpPr>
        <p:spPr>
          <a:xfrm>
            <a:off x="13577913" y="16904660"/>
            <a:ext cx="8915400" cy="6510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Metin kutusu 19">
            <a:extLst>
              <a:ext uri="{FF2B5EF4-FFF2-40B4-BE49-F238E27FC236}">
                <a16:creationId xmlns:a16="http://schemas.microsoft.com/office/drawing/2014/main" id="{EBB77A38-219D-946A-8CC1-DAF4A5D87853}"/>
              </a:ext>
            </a:extLst>
          </p:cNvPr>
          <p:cNvSpPr txBox="1"/>
          <p:nvPr/>
        </p:nvSpPr>
        <p:spPr>
          <a:xfrm>
            <a:off x="8628486" y="3220668"/>
            <a:ext cx="7780526" cy="13111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 The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graph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diagramm</a:t>
            </a:r>
          </a:p>
          <a:p>
            <a:pPr algn="just"/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u="sng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endParaRPr lang="hu-HU" dirty="0"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Metin kutusu 19">
            <a:extLst>
              <a:ext uri="{FF2B5EF4-FFF2-40B4-BE49-F238E27FC236}">
                <a16:creationId xmlns:a16="http://schemas.microsoft.com/office/drawing/2014/main" id="{AA4AEC44-E8D3-89B4-779A-EDD58D396F21}"/>
              </a:ext>
            </a:extLst>
          </p:cNvPr>
          <p:cNvSpPr txBox="1"/>
          <p:nvPr/>
        </p:nvSpPr>
        <p:spPr>
          <a:xfrm>
            <a:off x="16607235" y="3220668"/>
            <a:ext cx="778052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text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hu-HU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41353425"/>
                  </p:ext>
                </p:extLst>
              </p:nvPr>
            </p:nvGraphicFramePr>
            <p:xfrm>
              <a:off x="9743125" y="8590047"/>
              <a:ext cx="4867804" cy="335606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41" name="Diagram 40">
                <a:extLst>
                  <a:ext uri="{FF2B5EF4-FFF2-40B4-BE49-F238E27FC236}">
                    <a16:creationId xmlns:a16="http://schemas.microsoft.com/office/drawing/2014/main" id="{FF617F66-37BD-4C13-CB90-E89BE64C83A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43125" y="8590047"/>
                <a:ext cx="4867804" cy="3356063"/>
              </a:xfrm>
              <a:prstGeom prst="rect">
                <a:avLst/>
              </a:prstGeom>
            </p:spPr>
          </p:pic>
        </mc:Fallback>
      </mc:AlternateContent>
      <p:sp>
        <p:nvSpPr>
          <p:cNvPr id="3" name="Szövegdoboz 2">
            <a:extLst>
              <a:ext uri="{FF2B5EF4-FFF2-40B4-BE49-F238E27FC236}">
                <a16:creationId xmlns:a16="http://schemas.microsoft.com/office/drawing/2014/main" id="{73EB726F-D4F1-A53F-BA67-530FD49FBCFD}"/>
              </a:ext>
            </a:extLst>
          </p:cNvPr>
          <p:cNvSpPr txBox="1"/>
          <p:nvPr/>
        </p:nvSpPr>
        <p:spPr>
          <a:xfrm>
            <a:off x="21741831" y="216680"/>
            <a:ext cx="30059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</a:rPr>
              <a:t>The </a:t>
            </a:r>
            <a:r>
              <a:rPr lang="hu-HU" sz="3600" b="1" dirty="0" err="1">
                <a:solidFill>
                  <a:schemeClr val="bg1"/>
                </a:solidFill>
              </a:rPr>
              <a:t>author</a:t>
            </a:r>
            <a:r>
              <a:rPr lang="hu-HU" sz="3600" b="1" dirty="0">
                <a:solidFill>
                  <a:schemeClr val="bg1"/>
                </a:solidFill>
              </a:rPr>
              <a:t>(s)</a:t>
            </a: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1C8ADCFD-F1C9-167A-E118-1A0A18D7B33B}"/>
              </a:ext>
            </a:extLst>
          </p:cNvPr>
          <p:cNvSpPr txBox="1"/>
          <p:nvPr/>
        </p:nvSpPr>
        <p:spPr>
          <a:xfrm>
            <a:off x="14303394" y="755575"/>
            <a:ext cx="76931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John Smith, Harvard University, john.smith@harvard.com</a:t>
            </a:r>
          </a:p>
          <a:p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Richard Smith, Harvard University, richardsmith@harvard.com</a:t>
            </a:r>
          </a:p>
          <a:p>
            <a:r>
              <a:rPr lang="hu-HU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Eleonora</a:t>
            </a:r>
            <a:r>
              <a:rPr lang="hu-HU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 Smith, Harvard University, eleonorasmith@harvard.com</a:t>
            </a:r>
          </a:p>
          <a:p>
            <a:endParaRPr lang="hu-HU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63D6E771-6133-DE72-3D4B-206DAB3B92E8}"/>
              </a:ext>
            </a:extLst>
          </p:cNvPr>
          <p:cNvGrpSpPr/>
          <p:nvPr/>
        </p:nvGrpSpPr>
        <p:grpSpPr>
          <a:xfrm>
            <a:off x="-5793" y="16842704"/>
            <a:ext cx="12191066" cy="769441"/>
            <a:chOff x="13257" y="16842704"/>
            <a:chExt cx="12191066" cy="769441"/>
          </a:xfrm>
        </p:grpSpPr>
        <p:sp>
          <p:nvSpPr>
            <p:cNvPr id="26" name="Téglalap 25">
              <a:extLst>
                <a:ext uri="{FF2B5EF4-FFF2-40B4-BE49-F238E27FC236}">
                  <a16:creationId xmlns:a16="http://schemas.microsoft.com/office/drawing/2014/main" id="{ED0F134C-895B-2C00-6E6A-C3221AE4EFD5}"/>
                </a:ext>
              </a:extLst>
            </p:cNvPr>
            <p:cNvSpPr/>
            <p:nvPr/>
          </p:nvSpPr>
          <p:spPr>
            <a:xfrm>
              <a:off x="13257" y="17137555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>
              <a:extLst>
                <a:ext uri="{FF2B5EF4-FFF2-40B4-BE49-F238E27FC236}">
                  <a16:creationId xmlns:a16="http://schemas.microsoft.com/office/drawing/2014/main" id="{79801ADC-63F8-0C4E-0D11-EB5929AA072C}"/>
                </a:ext>
              </a:extLst>
            </p:cNvPr>
            <p:cNvSpPr/>
            <p:nvPr/>
          </p:nvSpPr>
          <p:spPr>
            <a:xfrm>
              <a:off x="1458227" y="17035955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" name="Metin kutusu 17">
              <a:extLst>
                <a:ext uri="{FF2B5EF4-FFF2-40B4-BE49-F238E27FC236}">
                  <a16:creationId xmlns:a16="http://schemas.microsoft.com/office/drawing/2014/main" id="{5206B8C0-52DC-47F5-3E9C-A2864AD1A1A1}"/>
                </a:ext>
              </a:extLst>
            </p:cNvPr>
            <p:cNvSpPr txBox="1"/>
            <p:nvPr/>
          </p:nvSpPr>
          <p:spPr>
            <a:xfrm>
              <a:off x="2772164" y="16842704"/>
              <a:ext cx="94321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FIATAL KUTATÓK SZIMPÓZIUMA</a:t>
              </a:r>
              <a:endParaRPr lang="en-US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2025. NOVEMBER 25. BUDAPEST</a:t>
              </a:r>
              <a:endParaRPr lang="tr-TR" sz="2200" b="1" i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AC4CCD9D-3951-F84C-C1C8-3C56212E89F8}"/>
              </a:ext>
            </a:extLst>
          </p:cNvPr>
          <p:cNvGrpSpPr/>
          <p:nvPr/>
        </p:nvGrpSpPr>
        <p:grpSpPr>
          <a:xfrm>
            <a:off x="13577913" y="16854538"/>
            <a:ext cx="11631220" cy="769441"/>
            <a:chOff x="13577913" y="16854538"/>
            <a:chExt cx="11631220" cy="769441"/>
          </a:xfrm>
        </p:grpSpPr>
        <p:sp>
          <p:nvSpPr>
            <p:cNvPr id="22" name="Téglalap 21">
              <a:extLst>
                <a:ext uri="{FF2B5EF4-FFF2-40B4-BE49-F238E27FC236}">
                  <a16:creationId xmlns:a16="http://schemas.microsoft.com/office/drawing/2014/main" id="{C51AF8DC-EF75-DFE9-07C0-B1CAC37C18D2}"/>
                </a:ext>
              </a:extLst>
            </p:cNvPr>
            <p:cNvSpPr/>
            <p:nvPr/>
          </p:nvSpPr>
          <p:spPr>
            <a:xfrm>
              <a:off x="20000227" y="17053187"/>
              <a:ext cx="4155173" cy="3539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8" name="Téglalap 27">
              <a:extLst>
                <a:ext uri="{FF2B5EF4-FFF2-40B4-BE49-F238E27FC236}">
                  <a16:creationId xmlns:a16="http://schemas.microsoft.com/office/drawing/2014/main" id="{956C0382-D84B-B74D-0322-D622752E91C1}"/>
                </a:ext>
              </a:extLst>
            </p:cNvPr>
            <p:cNvSpPr/>
            <p:nvPr/>
          </p:nvSpPr>
          <p:spPr>
            <a:xfrm>
              <a:off x="21053960" y="17152637"/>
              <a:ext cx="4155173" cy="150780"/>
            </a:xfrm>
            <a:prstGeom prst="rect">
              <a:avLst/>
            </a:prstGeom>
            <a:solidFill>
              <a:srgbClr val="0FA1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Metin kutusu 17">
              <a:extLst>
                <a:ext uri="{FF2B5EF4-FFF2-40B4-BE49-F238E27FC236}">
                  <a16:creationId xmlns:a16="http://schemas.microsoft.com/office/drawing/2014/main" id="{E56DAE30-36E9-1C23-17BF-0129E3F84A94}"/>
                </a:ext>
              </a:extLst>
            </p:cNvPr>
            <p:cNvSpPr txBox="1"/>
            <p:nvPr/>
          </p:nvSpPr>
          <p:spPr>
            <a:xfrm>
              <a:off x="13577913" y="16854538"/>
              <a:ext cx="9436059" cy="769441"/>
            </a:xfrm>
            <a:prstGeom prst="rect">
              <a:avLst/>
            </a:prstGeom>
            <a:solidFill>
              <a:srgbClr val="0FA17E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FIKUSZ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2025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SYMPOSIUM FOR YOUNG RESEARCHERS</a:t>
              </a:r>
              <a:endParaRPr lang="hu-HU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28 NOVEMBER, 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202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5</a:t>
              </a:r>
              <a:r>
                <a:rPr lang="en-US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 </a:t>
              </a:r>
              <a:r>
                <a:rPr lang="hu-HU" sz="2200" b="1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BUDAPEST, HUNGARY</a:t>
              </a:r>
              <a:endParaRPr lang="tr-TR" sz="2200" b="1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631186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TM02900743[[fn=Organik]]</Template>
  <TotalTime>418</TotalTime>
  <Words>2150</Words>
  <Application>Microsoft Office PowerPoint</Application>
  <PresentationFormat>Custom</PresentationFormat>
  <Paragraphs>121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HDOfficeLightV0</vt:lpstr>
      <vt:lpstr>Office-téma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Csiszárik Szabolcs</dc:creator>
  <cp:lastModifiedBy>Edőcs Tímea</cp:lastModifiedBy>
  <cp:revision>24</cp:revision>
  <dcterms:created xsi:type="dcterms:W3CDTF">2018-10-31T15:45:34Z</dcterms:created>
  <dcterms:modified xsi:type="dcterms:W3CDTF">2025-10-06T08:24:17Z</dcterms:modified>
</cp:coreProperties>
</file>