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9"/>
  </p:notesMasterIdLst>
  <p:sldIdLst>
    <p:sldId id="256" r:id="rId5"/>
    <p:sldId id="257" r:id="rId6"/>
    <p:sldId id="260" r:id="rId7"/>
    <p:sldId id="285" r:id="rId8"/>
    <p:sldId id="266" r:id="rId9"/>
    <p:sldId id="275" r:id="rId10"/>
    <p:sldId id="276" r:id="rId11"/>
    <p:sldId id="278" r:id="rId12"/>
    <p:sldId id="279" r:id="rId13"/>
    <p:sldId id="280" r:id="rId14"/>
    <p:sldId id="287" r:id="rId15"/>
    <p:sldId id="288" r:id="rId16"/>
    <p:sldId id="282" r:id="rId17"/>
    <p:sldId id="284" r:id="rId18"/>
  </p:sldIdLst>
  <p:sldSz cx="12192000" cy="6858000"/>
  <p:notesSz cx="6858000" cy="9144000"/>
  <p:embeddedFontLst>
    <p:embeddedFont>
      <p:font typeface="Bebas Neue" panose="020B0606020202050201" pitchFamily="34" charset="0"/>
      <p:regular r:id="rId20"/>
    </p:embeddedFont>
    <p:embeddedFont>
      <p:font typeface="Cabin" panose="020B0604020202020204" charset="0"/>
      <p:regular r:id="rId21"/>
      <p:bold r:id="rId22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6C00"/>
    <a:srgbClr val="263238"/>
    <a:srgbClr val="00BF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13B5C8-52BC-9205-EA1E-0F8D2F686F20}" v="58" dt="2025-08-31T13:51:18.778"/>
    <p1510:client id="{C3C55C06-09DB-D2E8-3D0E-0ADCD8920390}" v="3" dt="2025-09-02T05:40:59.8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0ACAD-09D6-4496-ABD1-E994F1948E07}" type="datetimeFigureOut">
              <a:rPr lang="hu-HU" smtClean="0"/>
              <a:t>2025. 09. 02.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738B3-F5D9-4C27-9D84-048756B54E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8365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Nem </a:t>
            </a:r>
            <a:r>
              <a:rPr lang="en-US" err="1">
                <a:cs typeface="Calibri"/>
              </a:rPr>
              <a:t>szeretném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húzni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az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időtöket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így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csak</a:t>
            </a:r>
            <a:r>
              <a:rPr lang="en-US">
                <a:cs typeface="Calibri"/>
              </a:rPr>
              <a:t> a </a:t>
            </a:r>
            <a:r>
              <a:rPr lang="en-US" err="1">
                <a:cs typeface="Calibri"/>
              </a:rPr>
              <a:t>legfontosabb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dolgokat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emelném</a:t>
            </a:r>
            <a:r>
              <a:rPr lang="en-US">
                <a:cs typeface="Calibri"/>
              </a:rPr>
              <a:t> ki a KGK-</a:t>
            </a:r>
            <a:r>
              <a:rPr lang="en-US" err="1">
                <a:cs typeface="Calibri"/>
              </a:rPr>
              <a:t>ról</a:t>
            </a:r>
            <a:r>
              <a:rPr lang="en-US">
                <a:cs typeface="Calibri"/>
              </a:rPr>
              <a:t>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738B3-F5D9-4C27-9D84-048756B54E5E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5409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Minden karnak van egy saját részönkormányzata, mi a kgk hallgatóit képviseljük.</a:t>
            </a:r>
          </a:p>
          <a:p>
            <a:r>
              <a:rPr lang="hu-HU"/>
              <a:t>De ezen felül elég sok feladatunk van, mint pl.: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738B3-F5D9-4C27-9D84-048756B54E5E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8912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Minden karnak van egy saját részönkormányzata, mi a kgk hallgatóit képviseljük.</a:t>
            </a:r>
          </a:p>
          <a:p>
            <a:r>
              <a:rPr lang="hu-HU"/>
              <a:t>De ezen felül elég sok feladatunk van, mint pl.: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738B3-F5D9-4C27-9D84-048756B54E5E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3224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hu-HU" b="0" i="0">
                <a:solidFill>
                  <a:srgbClr val="FFFFFF"/>
                </a:solidFill>
                <a:effectLst/>
                <a:latin typeface="Bebas Neue" panose="020B0606020202050201" pitchFamily="34" charset="-18"/>
              </a:rPr>
              <a:t>Hagyományokhoz hűen minden félévben megrendezésre kerülő eseményünk.</a:t>
            </a:r>
          </a:p>
          <a:p>
            <a:pPr algn="l" fontAlgn="base"/>
            <a:r>
              <a:rPr lang="hu-HU" b="0" i="0">
                <a:solidFill>
                  <a:srgbClr val="FFFFFF"/>
                </a:solidFill>
                <a:effectLst/>
                <a:latin typeface="Cabin" pitchFamily="2" charset="-18"/>
              </a:rPr>
              <a:t>Két napra kicsit még élvezhetjük a nyári hangulatot ezeknek a napoknak segítségével. Ez nem szól másról csak a lazításról és egy-egy nehéz óra utáni feszültség levezetésről, amelyet a kényelmes </a:t>
            </a:r>
            <a:r>
              <a:rPr lang="hu-HU" b="0" i="0" err="1">
                <a:solidFill>
                  <a:srgbClr val="FFFFFF"/>
                </a:solidFill>
                <a:effectLst/>
                <a:latin typeface="Cabin" pitchFamily="2" charset="-18"/>
              </a:rPr>
              <a:t>babzsákfoteleink</a:t>
            </a:r>
            <a:r>
              <a:rPr lang="hu-HU" b="0" i="0">
                <a:solidFill>
                  <a:srgbClr val="FFFFFF"/>
                </a:solidFill>
                <a:effectLst/>
                <a:latin typeface="Cabin" pitchFamily="2" charset="-18"/>
              </a:rPr>
              <a:t>, néhány hideg sör, vagy fröccs, valamint a kellemes zene tesz lehetővé. Várunk a Tavaszmező utcában található „A” épület udvarán minden karról érkező hallgatót, akinek van épp néhány lyukas órája, vagy csak épp nincs programja. Az ide látogatók részt vehetnek izgalmas játékokon (</a:t>
            </a:r>
            <a:r>
              <a:rPr lang="hu-HU" b="0" i="0" err="1">
                <a:solidFill>
                  <a:srgbClr val="FFFFFF"/>
                </a:solidFill>
                <a:effectLst/>
                <a:latin typeface="Cabin" pitchFamily="2" charset="-18"/>
              </a:rPr>
              <a:t>beerpong</a:t>
            </a:r>
            <a:r>
              <a:rPr lang="hu-HU" b="0" i="0">
                <a:solidFill>
                  <a:srgbClr val="FFFFFF"/>
                </a:solidFill>
                <a:effectLst/>
                <a:latin typeface="Cabin" pitchFamily="2" charset="-18"/>
              </a:rPr>
              <a:t>, csocsó, társasjátékok), ezek mellett szponzor ajándékokkal és érdekes előadásokkal készülünk mindig Nektek. A második nap egy kisebb-nagyobb bulival/ kocsmázással zárul, hogy méltóképpen elbúcsúztassuk és feltöltődve vágjunk bele a félévbe.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738B3-F5D9-4C27-9D84-048756B54E5E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4752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br>
              <a:rPr lang="hu-HU" b="0" i="0">
                <a:solidFill>
                  <a:srgbClr val="FFFFFF"/>
                </a:solidFill>
                <a:effectLst/>
                <a:latin typeface="Bebas Neue" panose="020B0606020202050201" pitchFamily="34" charset="-18"/>
              </a:rPr>
            </a:br>
            <a:r>
              <a:rPr lang="hu-HU" b="0" i="0">
                <a:solidFill>
                  <a:srgbClr val="FFFFFF"/>
                </a:solidFill>
                <a:effectLst/>
                <a:latin typeface="Bebas Neue" panose="020B0606020202050201" pitchFamily="34" charset="-18"/>
              </a:rPr>
              <a:t>Minden évben megrendezésre kerül karunk legnívósabb eseménye a Menedzserbál.</a:t>
            </a:r>
          </a:p>
          <a:p>
            <a:pPr algn="l" fontAlgn="base"/>
            <a:r>
              <a:rPr lang="hu-HU" b="0" i="0">
                <a:solidFill>
                  <a:srgbClr val="FFFFFF"/>
                </a:solidFill>
                <a:effectLst/>
                <a:latin typeface="Cabin" pitchFamily="2" charset="-18"/>
              </a:rPr>
              <a:t>Ez az az este amikor minden KGK-s hallgató előveszi a szekrénye mélyéből a legszebb ruháját, hogy abban díszelegjen a zsibongóból varázsolt bálteremben. </a:t>
            </a:r>
          </a:p>
          <a:p>
            <a:pPr algn="l" fontAlgn="base"/>
            <a:r>
              <a:rPr lang="hu-HU" b="0" i="0">
                <a:solidFill>
                  <a:srgbClr val="FFFFFF"/>
                </a:solidFill>
                <a:effectLst/>
                <a:latin typeface="Cabin" pitchFamily="2" charset="-18"/>
              </a:rPr>
              <a:t>Ezen az estén a hallgatóknak alkalmuk nyílik az oktatokkal is kötetlenül beszélgetni és jól érezni magukat, finom ételek és italok társaságában. </a:t>
            </a:r>
          </a:p>
          <a:p>
            <a:pPr algn="l" fontAlgn="base"/>
            <a:r>
              <a:rPr lang="hu-HU" b="0" i="0">
                <a:solidFill>
                  <a:srgbClr val="FFFFFF"/>
                </a:solidFill>
                <a:effectLst/>
                <a:latin typeface="Cabin" pitchFamily="2" charset="-18"/>
              </a:rPr>
              <a:t>Az este folyamán kerül sor a hagyományőrző, névre szóló korsók kiosztására és felavatására is.</a:t>
            </a:r>
          </a:p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738B3-F5D9-4C27-9D84-048756B54E5E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4992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endParaRPr lang="hu-HU" b="0" i="0">
              <a:solidFill>
                <a:srgbClr val="FFFFFF"/>
              </a:solidFill>
              <a:effectLst/>
              <a:latin typeface="Cabin" pitchFamily="2" charset="-18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738B3-F5D9-4C27-9D84-048756B54E5E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3127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endParaRPr lang="hu-HU" b="0" i="0">
              <a:solidFill>
                <a:srgbClr val="FFFFFF"/>
              </a:solidFill>
              <a:effectLst/>
              <a:latin typeface="Cabin" pitchFamily="2" charset="-18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738B3-F5D9-4C27-9D84-048756B54E5E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46429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endParaRPr lang="hu-HU" b="0" i="0">
              <a:solidFill>
                <a:srgbClr val="FFFFFF"/>
              </a:solidFill>
              <a:effectLst/>
              <a:latin typeface="Cabin" pitchFamily="2" charset="-18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738B3-F5D9-4C27-9D84-048756B54E5E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6387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endParaRPr lang="hu-HU" b="0" i="0">
              <a:solidFill>
                <a:srgbClr val="FFFFFF"/>
              </a:solidFill>
              <a:effectLst/>
              <a:latin typeface="Cabin" pitchFamily="2" charset="-18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738B3-F5D9-4C27-9D84-048756B54E5E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48906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01D7F83-FBE3-4149-BE41-005ED03A6F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263238"/>
                </a:solidFill>
              </a:defRPr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4936FD1-87BF-407E-9A4F-A1A34EED01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26323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1E10012-7367-425C-BF22-03218F3BE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675C9-B454-495A-838A-E8A311EAABCC}" type="datetimeFigureOut">
              <a:rPr lang="hu-HU" smtClean="0"/>
              <a:t>2025. 09. 02.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6BF91B1-3CC7-4C3C-A741-41ED3ABC7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5EF5D87-9B3D-431C-8AD7-2C68FBFA2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34F4C-A01D-4817-B0AE-FE270D2B92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3732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55AC68D-7A87-4788-8E12-E78FA8614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07812814-6599-44E5-8839-85BC2D2EF2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42CD7B2-AE2E-4796-8047-923412CCA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675C9-B454-495A-838A-E8A311EAABCC}" type="datetimeFigureOut">
              <a:rPr lang="hu-HU" smtClean="0"/>
              <a:t>2025. 09. 02.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503BD58-F396-4FDE-BA41-3E11E7BEE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40E373C-63D1-4748-B68D-D1E266553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34F4C-A01D-4817-B0AE-FE270D2B92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31871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7C3B0CE2-2186-400A-94C8-06DE435AA1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62B6E482-9CDD-4AEE-ADCB-906F16675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69E3845-418A-4B63-878D-05A2F77B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675C9-B454-495A-838A-E8A311EAABCC}" type="datetimeFigureOut">
              <a:rPr lang="hu-HU" smtClean="0"/>
              <a:t>2025. 09. 02.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ACDBA32-C44F-4CBF-B720-B442A27DD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E68CF8B-E33C-4806-BA09-61FACCAA3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34F4C-A01D-4817-B0AE-FE270D2B92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7731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B4CEF2C-C99A-4017-8D5F-3E2E5FDBC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63238"/>
                </a:solidFill>
              </a:defRPr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2BF8780-2001-4BFC-AC81-6F8F45A59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63238"/>
                </a:solidFill>
              </a:defRPr>
            </a:lvl1pPr>
            <a:lvl2pPr>
              <a:defRPr>
                <a:solidFill>
                  <a:srgbClr val="263238"/>
                </a:solidFill>
              </a:defRPr>
            </a:lvl2pPr>
            <a:lvl3pPr>
              <a:defRPr>
                <a:solidFill>
                  <a:srgbClr val="263238"/>
                </a:solidFill>
              </a:defRPr>
            </a:lvl3pPr>
            <a:lvl4pPr>
              <a:defRPr>
                <a:solidFill>
                  <a:srgbClr val="263238"/>
                </a:solidFill>
              </a:defRPr>
            </a:lvl4pPr>
            <a:lvl5pPr>
              <a:defRPr>
                <a:solidFill>
                  <a:srgbClr val="263238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B19FD66-26A9-4330-B726-9611FFDCE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675C9-B454-495A-838A-E8A311EAABCC}" type="datetimeFigureOut">
              <a:rPr lang="hu-HU" smtClean="0"/>
              <a:t>2025. 09. 02.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F451142-8EC8-4854-B879-BFB47C95A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C630CCE-051C-44EA-8CB6-C465FBAFC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34F4C-A01D-4817-B0AE-FE270D2B92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0141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EEAF4E-4E2B-401E-86E4-7133F5C98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263238"/>
                </a:solidFill>
              </a:defRPr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3CFA715-9685-4F47-8F4E-452AEF192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263238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F7017A2-0B8C-402C-B479-C673D9D44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675C9-B454-495A-838A-E8A311EAABCC}" type="datetimeFigureOut">
              <a:rPr lang="hu-HU" smtClean="0"/>
              <a:t>2025. 09. 02.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F90C656-A645-445E-BA2C-4873E38BD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E610A61-CA48-427E-9BE8-7FFB2FF4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34F4C-A01D-4817-B0AE-FE270D2B92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6649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116D4EF-343E-4D4E-8371-A95AB29B6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63238"/>
                </a:solidFill>
              </a:defRPr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4B0A0DA-3D58-4BE9-8C74-663FD83208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263238"/>
                </a:solidFill>
              </a:defRPr>
            </a:lvl1pPr>
            <a:lvl2pPr>
              <a:defRPr>
                <a:solidFill>
                  <a:srgbClr val="263238"/>
                </a:solidFill>
              </a:defRPr>
            </a:lvl2pPr>
            <a:lvl3pPr>
              <a:defRPr>
                <a:solidFill>
                  <a:srgbClr val="263238"/>
                </a:solidFill>
              </a:defRPr>
            </a:lvl3pPr>
            <a:lvl4pPr>
              <a:defRPr>
                <a:solidFill>
                  <a:srgbClr val="263238"/>
                </a:solidFill>
              </a:defRPr>
            </a:lvl4pPr>
            <a:lvl5pPr>
              <a:defRPr>
                <a:solidFill>
                  <a:srgbClr val="263238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3E1EBA95-83C3-4CC1-AF0C-19D0593747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263238"/>
                </a:solidFill>
              </a:defRPr>
            </a:lvl1pPr>
            <a:lvl2pPr>
              <a:defRPr>
                <a:solidFill>
                  <a:srgbClr val="263238"/>
                </a:solidFill>
              </a:defRPr>
            </a:lvl2pPr>
            <a:lvl3pPr>
              <a:defRPr>
                <a:solidFill>
                  <a:srgbClr val="263238"/>
                </a:solidFill>
              </a:defRPr>
            </a:lvl3pPr>
            <a:lvl4pPr>
              <a:defRPr>
                <a:solidFill>
                  <a:srgbClr val="263238"/>
                </a:solidFill>
              </a:defRPr>
            </a:lvl4pPr>
            <a:lvl5pPr>
              <a:defRPr>
                <a:solidFill>
                  <a:srgbClr val="263238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88495EC-E832-496B-BF14-1F9EAA3D9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675C9-B454-495A-838A-E8A311EAABCC}" type="datetimeFigureOut">
              <a:rPr lang="hu-HU" smtClean="0"/>
              <a:t>2025. 09. 02.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E4569AA-1057-4032-ADC9-848898DA7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D5DB906D-BBA1-4D34-B0AF-0381541DC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34F4C-A01D-4817-B0AE-FE270D2B92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0204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C9F6697-CA1A-453D-8339-1318DB980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63238"/>
                </a:solidFill>
              </a:defRPr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28AD8D7-8DC1-4750-A9A1-1C7636EFA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26323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1D1686A0-F000-430A-8A3E-75327DC7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rgbClr val="263238"/>
                </a:solidFill>
              </a:defRPr>
            </a:lvl1pPr>
            <a:lvl2pPr>
              <a:defRPr>
                <a:solidFill>
                  <a:srgbClr val="263238"/>
                </a:solidFill>
              </a:defRPr>
            </a:lvl2pPr>
            <a:lvl3pPr>
              <a:defRPr>
                <a:solidFill>
                  <a:srgbClr val="263238"/>
                </a:solidFill>
              </a:defRPr>
            </a:lvl3pPr>
            <a:lvl4pPr>
              <a:defRPr>
                <a:solidFill>
                  <a:srgbClr val="263238"/>
                </a:solidFill>
              </a:defRPr>
            </a:lvl4pPr>
            <a:lvl5pPr>
              <a:defRPr>
                <a:solidFill>
                  <a:srgbClr val="263238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EFEEDEB5-E212-4EA2-B4F1-34F0BE4DD9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26323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748D5192-D8B4-4EE2-B540-9F8A2309F3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rgbClr val="263238"/>
                </a:solidFill>
              </a:defRPr>
            </a:lvl1pPr>
            <a:lvl2pPr>
              <a:defRPr>
                <a:solidFill>
                  <a:srgbClr val="263238"/>
                </a:solidFill>
              </a:defRPr>
            </a:lvl2pPr>
            <a:lvl3pPr>
              <a:defRPr>
                <a:solidFill>
                  <a:srgbClr val="263238"/>
                </a:solidFill>
              </a:defRPr>
            </a:lvl3pPr>
            <a:lvl4pPr>
              <a:defRPr>
                <a:solidFill>
                  <a:srgbClr val="263238"/>
                </a:solidFill>
              </a:defRPr>
            </a:lvl4pPr>
            <a:lvl5pPr>
              <a:defRPr>
                <a:solidFill>
                  <a:srgbClr val="263238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8F72F976-1174-4246-AE26-13A4494F1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675C9-B454-495A-838A-E8A311EAABCC}" type="datetimeFigureOut">
              <a:rPr lang="hu-HU" smtClean="0"/>
              <a:t>2025. 09. 02.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86E00235-F24B-4ABF-A8EF-1F9FEBE34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8525A9FF-0B94-4A5A-8F9D-9F289C47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34F4C-A01D-4817-B0AE-FE270D2B92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5485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B337024-62F0-4ACA-A887-C0F53C206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AC072E61-A699-4BF0-B767-6AA0A497D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675C9-B454-495A-838A-E8A311EAABCC}" type="datetimeFigureOut">
              <a:rPr lang="hu-HU" smtClean="0"/>
              <a:t>2025. 09. 02.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3769C99B-5DCC-411D-9559-94F8B335C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9C39686D-2413-4B76-B1F0-F9F6F8183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34F4C-A01D-4817-B0AE-FE270D2B92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369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C5D27307-838E-4EC0-85CD-4665E7247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675C9-B454-495A-838A-E8A311EAABCC}" type="datetimeFigureOut">
              <a:rPr lang="hu-HU" smtClean="0"/>
              <a:t>2025. 09. 02.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88CD9018-D5D7-433D-8DCB-4DAE7E312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C9B19D1-F97D-40BC-968D-04D71BD6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34F4C-A01D-4817-B0AE-FE270D2B92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0833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7110EF0-6E35-4C5F-8A9E-328CB5921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BEA7879-3628-41F4-9242-4D1BA8C42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3293D88F-2EF9-4B87-ADEB-165E476918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42C53A4-F739-4479-B4E1-09934B100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675C9-B454-495A-838A-E8A311EAABCC}" type="datetimeFigureOut">
              <a:rPr lang="hu-HU" smtClean="0"/>
              <a:t>2025. 09. 02.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1046C8B3-0F0B-4936-BBEA-FAD1AE344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509046B-8722-4FC1-9773-A1887388F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34F4C-A01D-4817-B0AE-FE270D2B92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5576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10EAA70-CC7E-4F5C-B3C8-0ED18DFD0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AB76519F-5FB5-4185-92C5-13FBC7BC50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2772004-042C-49EA-A61E-0BBC00D0A6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1AB74A0-7971-446B-829B-7157F31C7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675C9-B454-495A-838A-E8A311EAABCC}" type="datetimeFigureOut">
              <a:rPr lang="hu-HU" smtClean="0"/>
              <a:t>2025. 09. 02.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4BAED90-AEE2-4811-8303-7329B2254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35DF8D3B-AD14-456C-A9FC-B9EBA1421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34F4C-A01D-4817-B0AE-FE270D2B92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9790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8A7AEF4A-A7CF-4897-9842-02DD558C4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BF25C1A-8D45-4D06-A2B8-6067C8D84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0E84FAE-1B49-4BBC-8EFF-F04ABD9D5A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675C9-B454-495A-838A-E8A311EAABCC}" type="datetimeFigureOut">
              <a:rPr lang="hu-HU" smtClean="0"/>
              <a:t>2025. 09. 02.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A179897-3D89-4F24-A72B-832E7A55E7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ABC454B-1E02-45A9-9548-76A8A86F7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34F4C-A01D-4817-B0AE-FE270D2B92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7914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ebas Neue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63238"/>
          </a:solidFill>
          <a:latin typeface="Cabin" panose="00000500000000000000" pitchFamily="2" charset="-1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63238"/>
          </a:solidFill>
          <a:latin typeface="Cabin" panose="00000500000000000000" pitchFamily="2" charset="-1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63238"/>
          </a:solidFill>
          <a:latin typeface="Cabin" panose="00000500000000000000" pitchFamily="2" charset="-1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63238"/>
          </a:solidFill>
          <a:latin typeface="Cabin" panose="00000500000000000000" pitchFamily="2" charset="-1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63238"/>
          </a:solidFill>
          <a:latin typeface="Cabin" panose="00000500000000000000" pitchFamily="2" charset="-1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svg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D5EBF2-A261-4478-929D-6BF6D6A14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666" y="1780798"/>
            <a:ext cx="12022667" cy="2624666"/>
          </a:xfrm>
        </p:spPr>
        <p:txBody>
          <a:bodyPr>
            <a:normAutofit/>
          </a:bodyPr>
          <a:lstStyle/>
          <a:p>
            <a:r>
              <a:rPr lang="hu-HU" sz="8800">
                <a:solidFill>
                  <a:srgbClr val="263238"/>
                </a:solidFill>
                <a:latin typeface="Bebas Neue" panose="020B0606020202050201" pitchFamily="34" charset="-18"/>
              </a:rPr>
              <a:t>Óbudai Egyetem</a:t>
            </a:r>
            <a:br>
              <a:rPr lang="hu-HU" sz="8800">
                <a:solidFill>
                  <a:srgbClr val="263238"/>
                </a:solidFill>
                <a:latin typeface="Bebas Neue" panose="020B0606020202050201" pitchFamily="34" charset="-18"/>
              </a:rPr>
            </a:br>
            <a:r>
              <a:rPr lang="hu-HU" sz="8800">
                <a:solidFill>
                  <a:srgbClr val="263238"/>
                </a:solidFill>
                <a:latin typeface="Bebas Neue" panose="020B0606020202050201" pitchFamily="34" charset="-18"/>
              </a:rPr>
              <a:t> Keleti Károly Gazdasági Kar</a:t>
            </a:r>
            <a:endParaRPr lang="hu-HU" sz="8800">
              <a:solidFill>
                <a:srgbClr val="263238"/>
              </a:solidFill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5E56CBC-AB9D-4229-AD3E-96F300F3B0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6666" y="7564438"/>
            <a:ext cx="9144000" cy="1655762"/>
          </a:xfrm>
        </p:spPr>
        <p:txBody>
          <a:bodyPr/>
          <a:lstStyle/>
          <a:p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AF5529D0-6D91-46AC-9A6D-102B3AFD3116}"/>
              </a:ext>
            </a:extLst>
          </p:cNvPr>
          <p:cNvSpPr/>
          <p:nvPr/>
        </p:nvSpPr>
        <p:spPr>
          <a:xfrm>
            <a:off x="0" y="6071016"/>
            <a:ext cx="12192000" cy="786984"/>
          </a:xfrm>
          <a:prstGeom prst="rect">
            <a:avLst/>
          </a:prstGeom>
          <a:solidFill>
            <a:srgbClr val="00BFA5"/>
          </a:solidFill>
          <a:ln>
            <a:solidFill>
              <a:srgbClr val="00BF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Ábra 6">
            <a:extLst>
              <a:ext uri="{FF2B5EF4-FFF2-40B4-BE49-F238E27FC236}">
                <a16:creationId xmlns:a16="http://schemas.microsoft.com/office/drawing/2014/main" id="{CE770DFE-8B53-487A-BC2A-5BDDA4FD38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31892" y="6183520"/>
            <a:ext cx="2390775" cy="561975"/>
          </a:xfrm>
          <a:prstGeom prst="rect">
            <a:avLst/>
          </a:prstGeom>
        </p:spPr>
      </p:pic>
      <p:pic>
        <p:nvPicPr>
          <p:cNvPr id="9" name="Kép 8" descr="A képen szöveg látható&#10;&#10;Automatikusan generált leírás">
            <a:extLst>
              <a:ext uri="{FF2B5EF4-FFF2-40B4-BE49-F238E27FC236}">
                <a16:creationId xmlns:a16="http://schemas.microsoft.com/office/drawing/2014/main" id="{49F00A03-C328-4ACC-9136-AFA8B717D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" y="6137626"/>
            <a:ext cx="2573867" cy="653762"/>
          </a:xfrm>
          <a:prstGeom prst="rect">
            <a:avLst/>
          </a:prstGeom>
        </p:spPr>
      </p:pic>
      <p:sp>
        <p:nvSpPr>
          <p:cNvPr id="11" name="Téglalap 10">
            <a:extLst>
              <a:ext uri="{FF2B5EF4-FFF2-40B4-BE49-F238E27FC236}">
                <a16:creationId xmlns:a16="http://schemas.microsoft.com/office/drawing/2014/main" id="{CC41F1EC-920D-4D62-A2B7-832C81E9AF27}"/>
              </a:ext>
            </a:extLst>
          </p:cNvPr>
          <p:cNvSpPr/>
          <p:nvPr/>
        </p:nvSpPr>
        <p:spPr>
          <a:xfrm>
            <a:off x="-13471" y="4327934"/>
            <a:ext cx="12218940" cy="110836"/>
          </a:xfrm>
          <a:prstGeom prst="rect">
            <a:avLst/>
          </a:prstGeom>
          <a:solidFill>
            <a:srgbClr val="00BFA5"/>
          </a:solidFill>
          <a:ln>
            <a:solidFill>
              <a:srgbClr val="00BF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C78F3503-697F-4234-B982-154ACE9FFD08}"/>
              </a:ext>
            </a:extLst>
          </p:cNvPr>
          <p:cNvSpPr/>
          <p:nvPr/>
        </p:nvSpPr>
        <p:spPr>
          <a:xfrm>
            <a:off x="0" y="1428494"/>
            <a:ext cx="12218940" cy="110836"/>
          </a:xfrm>
          <a:prstGeom prst="rect">
            <a:avLst/>
          </a:prstGeom>
          <a:solidFill>
            <a:srgbClr val="00BFA5"/>
          </a:solidFill>
          <a:ln>
            <a:solidFill>
              <a:srgbClr val="00BF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2595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AF5529D0-6D91-46AC-9A6D-102B3AFD3116}"/>
              </a:ext>
            </a:extLst>
          </p:cNvPr>
          <p:cNvSpPr/>
          <p:nvPr/>
        </p:nvSpPr>
        <p:spPr>
          <a:xfrm>
            <a:off x="0" y="6071016"/>
            <a:ext cx="12192000" cy="786984"/>
          </a:xfrm>
          <a:prstGeom prst="rect">
            <a:avLst/>
          </a:prstGeom>
          <a:solidFill>
            <a:srgbClr val="00BFA5"/>
          </a:solidFill>
          <a:ln>
            <a:solidFill>
              <a:srgbClr val="00BF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Ábra 6">
            <a:extLst>
              <a:ext uri="{FF2B5EF4-FFF2-40B4-BE49-F238E27FC236}">
                <a16:creationId xmlns:a16="http://schemas.microsoft.com/office/drawing/2014/main" id="{CE770DFE-8B53-487A-BC2A-5BDDA4FD3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31892" y="6183520"/>
            <a:ext cx="2390775" cy="561975"/>
          </a:xfrm>
          <a:prstGeom prst="rect">
            <a:avLst/>
          </a:prstGeom>
        </p:spPr>
      </p:pic>
      <p:pic>
        <p:nvPicPr>
          <p:cNvPr id="9" name="Kép 8" descr="A képen szöveg látható&#10;&#10;Automatikusan generált leírás">
            <a:extLst>
              <a:ext uri="{FF2B5EF4-FFF2-40B4-BE49-F238E27FC236}">
                <a16:creationId xmlns:a16="http://schemas.microsoft.com/office/drawing/2014/main" id="{49F00A03-C328-4ACC-9136-AFA8B717D7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" y="6137626"/>
            <a:ext cx="2573867" cy="653762"/>
          </a:xfrm>
          <a:prstGeom prst="rect">
            <a:avLst/>
          </a:prstGeom>
        </p:spPr>
      </p:pic>
      <p:sp>
        <p:nvSpPr>
          <p:cNvPr id="6" name="Cím 5">
            <a:extLst>
              <a:ext uri="{FF2B5EF4-FFF2-40B4-BE49-F238E27FC236}">
                <a16:creationId xmlns:a16="http://schemas.microsoft.com/office/drawing/2014/main" id="{393B72A2-B1B0-4CE5-86ED-5388B165A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166" y="-56376"/>
            <a:ext cx="10625667" cy="1185276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hu-HU" sz="6600" dirty="0">
                <a:latin typeface="Bebas Neue" panose="020B0606020202050201" pitchFamily="34" charset="-18"/>
                <a:cs typeface="Aldhabi" panose="020B0604020202020204" pitchFamily="2" charset="-78"/>
              </a:rPr>
              <a:t>Hallgatói Élet – további bulik évközben</a:t>
            </a:r>
          </a:p>
        </p:txBody>
      </p:sp>
      <p:pic>
        <p:nvPicPr>
          <p:cNvPr id="10" name="Kép 9" descr="A képen személy, kültéri, személyek, tömeg látható&#10;&#10;Automatikusan generált leírás">
            <a:extLst>
              <a:ext uri="{FF2B5EF4-FFF2-40B4-BE49-F238E27FC236}">
                <a16:creationId xmlns:a16="http://schemas.microsoft.com/office/drawing/2014/main" id="{21B7BB1C-2E9C-4DFA-B1A4-BC610AF379F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1" b="3"/>
          <a:stretch/>
        </p:blipFill>
        <p:spPr>
          <a:xfrm>
            <a:off x="67733" y="1383166"/>
            <a:ext cx="6050260" cy="4091667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353F4A76-D126-45A3-96D4-C7CAC2D41B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" r="-1" b="-1"/>
          <a:stretch/>
        </p:blipFill>
        <p:spPr>
          <a:xfrm>
            <a:off x="6141720" y="1383166"/>
            <a:ext cx="6050280" cy="409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80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 descr="A képen rajzfilm, rajz, illusztráció, Animációs film látható&#10;&#10;Automatikusan generált leírás">
            <a:extLst>
              <a:ext uri="{FF2B5EF4-FFF2-40B4-BE49-F238E27FC236}">
                <a16:creationId xmlns:a16="http://schemas.microsoft.com/office/drawing/2014/main" id="{68C57F64-E799-25D6-88F4-DC9202184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6A675C8B-26BC-E37F-6DEE-94E786C4F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054" y="3099088"/>
            <a:ext cx="10515600" cy="1325563"/>
          </a:xfrm>
        </p:spPr>
        <p:txBody>
          <a:bodyPr>
            <a:normAutofit/>
          </a:bodyPr>
          <a:lstStyle/>
          <a:p>
            <a:r>
              <a:rPr lang="hu-HU" sz="8000" b="1" dirty="0">
                <a:solidFill>
                  <a:schemeClr val="tx1"/>
                </a:solidFill>
              </a:rPr>
              <a:t>KELETI KIN</a:t>
            </a:r>
          </a:p>
        </p:txBody>
      </p:sp>
    </p:spTree>
    <p:extLst>
      <p:ext uri="{BB962C8B-B14F-4D97-AF65-F5344CB8AC3E}">
        <p14:creationId xmlns:p14="http://schemas.microsoft.com/office/powerpoint/2010/main" val="3181754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6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A675C8B-26BC-E37F-6DEE-94E786C4F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KELETI KIN</a:t>
            </a:r>
          </a:p>
        </p:txBody>
      </p:sp>
      <p:pic>
        <p:nvPicPr>
          <p:cNvPr id="9" name="Kép 8" descr="A képen ruházat, személy, Emberi arc, étel látható&#10;&#10;Automatikusan generált leírás">
            <a:extLst>
              <a:ext uri="{FF2B5EF4-FFF2-40B4-BE49-F238E27FC236}">
                <a16:creationId xmlns:a16="http://schemas.microsoft.com/office/drawing/2014/main" id="{6EBE7B72-A051-6E85-6B4E-E1C4CE8FB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621" y="3847013"/>
            <a:ext cx="3393707" cy="2938072"/>
          </a:xfrm>
          <a:prstGeom prst="rect">
            <a:avLst/>
          </a:prstGeom>
        </p:spPr>
      </p:pic>
      <p:pic>
        <p:nvPicPr>
          <p:cNvPr id="11" name="Kép 10" descr="A képen kültéri, ruházat, fű, személy látható&#10;&#10;Automatikusan generált leírás">
            <a:extLst>
              <a:ext uri="{FF2B5EF4-FFF2-40B4-BE49-F238E27FC236}">
                <a16:creationId xmlns:a16="http://schemas.microsoft.com/office/drawing/2014/main" id="{0B570591-0969-EE36-BF9F-C25AEC740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22" y="72915"/>
            <a:ext cx="4748169" cy="4110683"/>
          </a:xfrm>
          <a:prstGeom prst="rect">
            <a:avLst/>
          </a:prstGeom>
        </p:spPr>
      </p:pic>
      <p:pic>
        <p:nvPicPr>
          <p:cNvPr id="5" name="Tartalom helye 4" descr="A képen ruházat, kültéri, személy, Emberi arc látható&#10;&#10;Automatikusan generált leírás">
            <a:extLst>
              <a:ext uri="{FF2B5EF4-FFF2-40B4-BE49-F238E27FC236}">
                <a16:creationId xmlns:a16="http://schemas.microsoft.com/office/drawing/2014/main" id="{B6EDE517-1765-222B-73B7-4FD5840E49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419" y="72915"/>
            <a:ext cx="5573727" cy="3710657"/>
          </a:xfrm>
        </p:spPr>
      </p:pic>
      <p:pic>
        <p:nvPicPr>
          <p:cNvPr id="7" name="Kép 6" descr="A képen személy, ruházat, Emberi arc, mosoly látható&#10;&#10;Automatikusan generált leírás">
            <a:extLst>
              <a:ext uri="{FF2B5EF4-FFF2-40B4-BE49-F238E27FC236}">
                <a16:creationId xmlns:a16="http://schemas.microsoft.com/office/drawing/2014/main" id="{5E8006E0-7038-B8DA-AC1D-763242D735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004" y="3335631"/>
            <a:ext cx="4458126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71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AF5529D0-6D91-46AC-9A6D-102B3AFD3116}"/>
              </a:ext>
            </a:extLst>
          </p:cNvPr>
          <p:cNvSpPr/>
          <p:nvPr/>
        </p:nvSpPr>
        <p:spPr>
          <a:xfrm>
            <a:off x="0" y="6071016"/>
            <a:ext cx="12192000" cy="786984"/>
          </a:xfrm>
          <a:prstGeom prst="rect">
            <a:avLst/>
          </a:prstGeom>
          <a:solidFill>
            <a:srgbClr val="00BFA5"/>
          </a:solidFill>
          <a:ln>
            <a:solidFill>
              <a:srgbClr val="00BF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Ábra 6">
            <a:extLst>
              <a:ext uri="{FF2B5EF4-FFF2-40B4-BE49-F238E27FC236}">
                <a16:creationId xmlns:a16="http://schemas.microsoft.com/office/drawing/2014/main" id="{CE770DFE-8B53-487A-BC2A-5BDDA4FD3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31892" y="6183520"/>
            <a:ext cx="2390775" cy="561975"/>
          </a:xfrm>
          <a:prstGeom prst="rect">
            <a:avLst/>
          </a:prstGeom>
        </p:spPr>
      </p:pic>
      <p:pic>
        <p:nvPicPr>
          <p:cNvPr id="9" name="Kép 8" descr="A képen szöveg látható&#10;&#10;Automatikusan generált leírás">
            <a:extLst>
              <a:ext uri="{FF2B5EF4-FFF2-40B4-BE49-F238E27FC236}">
                <a16:creationId xmlns:a16="http://schemas.microsoft.com/office/drawing/2014/main" id="{49F00A03-C328-4ACC-9136-AFA8B717D7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" y="6137626"/>
            <a:ext cx="2573867" cy="653762"/>
          </a:xfrm>
          <a:prstGeom prst="rect">
            <a:avLst/>
          </a:prstGeom>
        </p:spPr>
      </p:pic>
      <p:sp>
        <p:nvSpPr>
          <p:cNvPr id="6" name="Cím 5">
            <a:extLst>
              <a:ext uri="{FF2B5EF4-FFF2-40B4-BE49-F238E27FC236}">
                <a16:creationId xmlns:a16="http://schemas.microsoft.com/office/drawing/2014/main" id="{393B72A2-B1B0-4CE5-86ED-5388B165A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166" y="83545"/>
            <a:ext cx="10625667" cy="1185276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hu-HU" sz="6600" dirty="0">
                <a:latin typeface="Bebas Neue" panose="020B0606020202050201" pitchFamily="34" charset="-18"/>
                <a:cs typeface="Aldhabi" panose="020B0604020202020204" pitchFamily="2" charset="-78"/>
              </a:rPr>
              <a:t>KGK HÖK elérhetőségei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39DD41B8-DFE8-4B1D-B127-AAED81AB49E2}"/>
              </a:ext>
            </a:extLst>
          </p:cNvPr>
          <p:cNvSpPr txBox="1"/>
          <p:nvPr/>
        </p:nvSpPr>
        <p:spPr>
          <a:xfrm>
            <a:off x="575734" y="1335431"/>
            <a:ext cx="683683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latin typeface="Cabin" pitchFamily="2" charset="-18"/>
              </a:rPr>
              <a:t>Facebook – OE Keleti HÖK</a:t>
            </a:r>
          </a:p>
          <a:p>
            <a:r>
              <a:rPr lang="nl-NL" sz="2800" dirty="0">
                <a:latin typeface="Cabin" pitchFamily="2" charset="-18"/>
              </a:rPr>
              <a:t>facebook.com/OEKGKHOK</a:t>
            </a:r>
          </a:p>
          <a:p>
            <a:endParaRPr lang="hu-HU" sz="2800" b="1" dirty="0">
              <a:latin typeface="Cabin" pitchFamily="2" charset="-18"/>
            </a:endParaRPr>
          </a:p>
          <a:p>
            <a:r>
              <a:rPr lang="hu-HU" sz="2800" b="1" dirty="0">
                <a:latin typeface="Cabin" pitchFamily="2" charset="-18"/>
              </a:rPr>
              <a:t>Insta - </a:t>
            </a:r>
            <a:r>
              <a:rPr lang="hu-HU" sz="2800" b="1" dirty="0" err="1">
                <a:latin typeface="Cabin" pitchFamily="2" charset="-18"/>
              </a:rPr>
              <a:t>oekeletihok</a:t>
            </a:r>
            <a:endParaRPr lang="hu-HU" sz="2800" b="1" dirty="0">
              <a:latin typeface="Cabin" pitchFamily="2" charset="-18"/>
            </a:endParaRPr>
          </a:p>
          <a:p>
            <a:r>
              <a:rPr lang="hu-HU" sz="2800" dirty="0">
                <a:latin typeface="Cabin" pitchFamily="2" charset="-18"/>
              </a:rPr>
              <a:t>instagram.com/</a:t>
            </a:r>
            <a:r>
              <a:rPr lang="hu-HU" sz="2800" dirty="0" err="1">
                <a:latin typeface="Cabin" pitchFamily="2" charset="-18"/>
              </a:rPr>
              <a:t>oekeletihok</a:t>
            </a:r>
            <a:r>
              <a:rPr lang="hu-HU" sz="2800" dirty="0">
                <a:latin typeface="Cabin" pitchFamily="2" charset="-18"/>
              </a:rPr>
              <a:t>/</a:t>
            </a:r>
          </a:p>
          <a:p>
            <a:endParaRPr lang="hu-HU" sz="2800" dirty="0">
              <a:latin typeface="Cabin" pitchFamily="2" charset="-18"/>
            </a:endParaRPr>
          </a:p>
          <a:p>
            <a:r>
              <a:rPr lang="hu-HU" sz="2800" b="1" dirty="0" err="1">
                <a:latin typeface="Cabin" pitchFamily="2" charset="-18"/>
              </a:rPr>
              <a:t>TikTok</a:t>
            </a:r>
            <a:r>
              <a:rPr lang="hu-HU" sz="2800" b="1" dirty="0">
                <a:latin typeface="Cabin" pitchFamily="2" charset="-18"/>
              </a:rPr>
              <a:t> - </a:t>
            </a:r>
            <a:r>
              <a:rPr lang="hu-HU" sz="2800" b="1" dirty="0" err="1">
                <a:latin typeface="Cabin" pitchFamily="2" charset="-18"/>
              </a:rPr>
              <a:t>oekeletihok</a:t>
            </a:r>
            <a:endParaRPr lang="hu-HU" sz="2800" b="1" dirty="0">
              <a:latin typeface="Cabin" pitchFamily="2" charset="-18"/>
            </a:endParaRPr>
          </a:p>
          <a:p>
            <a:endParaRPr lang="hu-HU" sz="2800" dirty="0">
              <a:latin typeface="Cabin" pitchFamily="2" charset="-18"/>
            </a:endParaRPr>
          </a:p>
          <a:p>
            <a:r>
              <a:rPr lang="hu-HU" sz="2800" b="1" dirty="0">
                <a:latin typeface="Cabin" pitchFamily="2" charset="-18"/>
              </a:rPr>
              <a:t>Honlap</a:t>
            </a:r>
          </a:p>
          <a:p>
            <a:r>
              <a:rPr lang="hu-HU" sz="2800" dirty="0">
                <a:latin typeface="Cabin" pitchFamily="2" charset="-18"/>
              </a:rPr>
              <a:t>kgk.hok.uni-obuda.hu/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0283BEBA-2527-4F23-84E7-25970AA04E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1892" y="187849"/>
            <a:ext cx="2314891" cy="5881862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80E8E478-54CA-4F08-9775-ABCD8DC4DC5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739"/>
          <a:stretch/>
        </p:blipFill>
        <p:spPr>
          <a:xfrm>
            <a:off x="6627769" y="1268821"/>
            <a:ext cx="2758906" cy="477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852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D5EBF2-A261-4478-929D-6BF6D6A14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136" y="1217733"/>
            <a:ext cx="12022667" cy="2624666"/>
          </a:xfrm>
        </p:spPr>
        <p:txBody>
          <a:bodyPr>
            <a:normAutofit/>
          </a:bodyPr>
          <a:lstStyle/>
          <a:p>
            <a:r>
              <a:rPr lang="hu-HU" sz="11500">
                <a:latin typeface="Bebas Neue" panose="020B0606020202050201" pitchFamily="34" charset="-18"/>
              </a:rPr>
              <a:t>Köszönjük a figyelmet!</a:t>
            </a:r>
            <a:endParaRPr lang="hu-HU" sz="1150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5E56CBC-AB9D-4229-AD3E-96F300F3B0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6666" y="7564438"/>
            <a:ext cx="9144000" cy="1655762"/>
          </a:xfrm>
        </p:spPr>
        <p:txBody>
          <a:bodyPr/>
          <a:lstStyle/>
          <a:p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AF5529D0-6D91-46AC-9A6D-102B3AFD3116}"/>
              </a:ext>
            </a:extLst>
          </p:cNvPr>
          <p:cNvSpPr/>
          <p:nvPr/>
        </p:nvSpPr>
        <p:spPr>
          <a:xfrm>
            <a:off x="0" y="6071016"/>
            <a:ext cx="12192000" cy="786984"/>
          </a:xfrm>
          <a:prstGeom prst="rect">
            <a:avLst/>
          </a:prstGeom>
          <a:solidFill>
            <a:srgbClr val="00BFA5"/>
          </a:solidFill>
          <a:ln>
            <a:solidFill>
              <a:srgbClr val="00BF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Ábra 6">
            <a:extLst>
              <a:ext uri="{FF2B5EF4-FFF2-40B4-BE49-F238E27FC236}">
                <a16:creationId xmlns:a16="http://schemas.microsoft.com/office/drawing/2014/main" id="{CE770DFE-8B53-487A-BC2A-5BDDA4FD38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31892" y="6183520"/>
            <a:ext cx="2390775" cy="561975"/>
          </a:xfrm>
          <a:prstGeom prst="rect">
            <a:avLst/>
          </a:prstGeom>
        </p:spPr>
      </p:pic>
      <p:pic>
        <p:nvPicPr>
          <p:cNvPr id="9" name="Kép 8" descr="A képen szöveg látható&#10;&#10;Automatikusan generált leírás">
            <a:extLst>
              <a:ext uri="{FF2B5EF4-FFF2-40B4-BE49-F238E27FC236}">
                <a16:creationId xmlns:a16="http://schemas.microsoft.com/office/drawing/2014/main" id="{49F00A03-C328-4ACC-9136-AFA8B717D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" y="6137626"/>
            <a:ext cx="2573867" cy="653762"/>
          </a:xfrm>
          <a:prstGeom prst="rect">
            <a:avLst/>
          </a:prstGeom>
        </p:spPr>
      </p:pic>
      <p:sp>
        <p:nvSpPr>
          <p:cNvPr id="11" name="Téglalap 10">
            <a:extLst>
              <a:ext uri="{FF2B5EF4-FFF2-40B4-BE49-F238E27FC236}">
                <a16:creationId xmlns:a16="http://schemas.microsoft.com/office/drawing/2014/main" id="{CC41F1EC-920D-4D62-A2B7-832C81E9AF27}"/>
              </a:ext>
            </a:extLst>
          </p:cNvPr>
          <p:cNvSpPr/>
          <p:nvPr/>
        </p:nvSpPr>
        <p:spPr>
          <a:xfrm>
            <a:off x="-13471" y="4327934"/>
            <a:ext cx="12218940" cy="110836"/>
          </a:xfrm>
          <a:prstGeom prst="rect">
            <a:avLst/>
          </a:prstGeom>
          <a:solidFill>
            <a:srgbClr val="00BFA5"/>
          </a:solidFill>
          <a:ln>
            <a:solidFill>
              <a:srgbClr val="00BF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C78F3503-697F-4234-B982-154ACE9FFD08}"/>
              </a:ext>
            </a:extLst>
          </p:cNvPr>
          <p:cNvSpPr/>
          <p:nvPr/>
        </p:nvSpPr>
        <p:spPr>
          <a:xfrm>
            <a:off x="0" y="1428494"/>
            <a:ext cx="12218940" cy="110836"/>
          </a:xfrm>
          <a:prstGeom prst="rect">
            <a:avLst/>
          </a:prstGeom>
          <a:solidFill>
            <a:srgbClr val="00BFA5"/>
          </a:solidFill>
          <a:ln>
            <a:solidFill>
              <a:srgbClr val="00BF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7510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>
            <a:extLst>
              <a:ext uri="{FF2B5EF4-FFF2-40B4-BE49-F238E27FC236}">
                <a16:creationId xmlns:a16="http://schemas.microsoft.com/office/drawing/2014/main" id="{35E56CBC-AB9D-4229-AD3E-96F300F3B0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6666" y="7564438"/>
            <a:ext cx="9144000" cy="1655762"/>
          </a:xfrm>
        </p:spPr>
        <p:txBody>
          <a:bodyPr/>
          <a:lstStyle/>
          <a:p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AF5529D0-6D91-46AC-9A6D-102B3AFD3116}"/>
              </a:ext>
            </a:extLst>
          </p:cNvPr>
          <p:cNvSpPr/>
          <p:nvPr/>
        </p:nvSpPr>
        <p:spPr>
          <a:xfrm>
            <a:off x="0" y="6071016"/>
            <a:ext cx="12192000" cy="786984"/>
          </a:xfrm>
          <a:prstGeom prst="rect">
            <a:avLst/>
          </a:prstGeom>
          <a:solidFill>
            <a:srgbClr val="00BFA5"/>
          </a:solidFill>
          <a:ln>
            <a:solidFill>
              <a:srgbClr val="00BF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Ábra 6">
            <a:extLst>
              <a:ext uri="{FF2B5EF4-FFF2-40B4-BE49-F238E27FC236}">
                <a16:creationId xmlns:a16="http://schemas.microsoft.com/office/drawing/2014/main" id="{CE770DFE-8B53-487A-BC2A-5BDDA4FD3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31892" y="6183520"/>
            <a:ext cx="2390775" cy="561975"/>
          </a:xfrm>
          <a:prstGeom prst="rect">
            <a:avLst/>
          </a:prstGeom>
        </p:spPr>
      </p:pic>
      <p:pic>
        <p:nvPicPr>
          <p:cNvPr id="9" name="Kép 8" descr="A képen szöveg látható&#10;&#10;Automatikusan generált leírás">
            <a:extLst>
              <a:ext uri="{FF2B5EF4-FFF2-40B4-BE49-F238E27FC236}">
                <a16:creationId xmlns:a16="http://schemas.microsoft.com/office/drawing/2014/main" id="{49F00A03-C328-4ACC-9136-AFA8B717D7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" y="6137626"/>
            <a:ext cx="2573867" cy="653762"/>
          </a:xfrm>
          <a:prstGeom prst="rect">
            <a:avLst/>
          </a:prstGeom>
        </p:spPr>
      </p:pic>
      <p:sp>
        <p:nvSpPr>
          <p:cNvPr id="6" name="Cím 5">
            <a:extLst>
              <a:ext uri="{FF2B5EF4-FFF2-40B4-BE49-F238E27FC236}">
                <a16:creationId xmlns:a16="http://schemas.microsoft.com/office/drawing/2014/main" id="{393B72A2-B1B0-4CE5-86ED-5388B165A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-1185277"/>
            <a:ext cx="9906000" cy="2595563"/>
          </a:xfrm>
        </p:spPr>
        <p:txBody>
          <a:bodyPr>
            <a:normAutofit/>
          </a:bodyPr>
          <a:lstStyle/>
          <a:p>
            <a:r>
              <a:rPr lang="hu-HU" sz="6600">
                <a:latin typeface="Bebas Neue" panose="020B0606020202050201" pitchFamily="34" charset="-18"/>
              </a:rPr>
              <a:t>Miről is lesz szó?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D7C37DEA-6E9D-4602-B023-6B9AFF833D85}"/>
              </a:ext>
            </a:extLst>
          </p:cNvPr>
          <p:cNvSpPr txBox="1"/>
          <p:nvPr/>
        </p:nvSpPr>
        <p:spPr>
          <a:xfrm>
            <a:off x="592666" y="1476897"/>
            <a:ext cx="9398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3600" dirty="0">
                <a:latin typeface="Bebas Neue" panose="020B0606020202050201" pitchFamily="34" charset="-18"/>
                <a:cs typeface="Aldhabi" panose="020B0604020202020204" pitchFamily="2" charset="-78"/>
              </a:rPr>
              <a:t>Hallgatói Önkormányzat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3600" dirty="0">
                <a:latin typeface="Bebas Neue" panose="020B0606020202050201" pitchFamily="34" charset="-18"/>
                <a:cs typeface="Aldhabi" panose="020B0604020202020204" pitchFamily="2" charset="-78"/>
              </a:rPr>
              <a:t>Miért fontos az első félév - </a:t>
            </a:r>
            <a:r>
              <a:rPr lang="hu-HU" sz="3600" dirty="0" err="1">
                <a:latin typeface="Bebas Neue" panose="020B0606020202050201" pitchFamily="34" charset="-18"/>
                <a:cs typeface="Aldhabi" panose="020B0604020202020204" pitchFamily="2" charset="-78"/>
              </a:rPr>
              <a:t>szoctám</a:t>
            </a:r>
            <a:endParaRPr lang="hu-HU" sz="3600" dirty="0">
              <a:latin typeface="Bebas Neue" panose="020B0606020202050201" pitchFamily="34" charset="-18"/>
              <a:cs typeface="Aldhabi" panose="020B0604020202020204" pitchFamily="2" charset="-78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3600" dirty="0">
                <a:latin typeface="Bebas Neue" panose="020B0606020202050201" pitchFamily="34" charset="-18"/>
                <a:cs typeface="Aldhabi" panose="020B0604020202020204" pitchFamily="2" charset="-78"/>
              </a:rPr>
              <a:t>Rendezvények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3600" dirty="0">
                <a:latin typeface="Bebas Neue" panose="020B0606020202050201" pitchFamily="34" charset="-18"/>
                <a:cs typeface="Aldhabi" panose="020B0604020202020204" pitchFamily="2" charset="-78"/>
              </a:rPr>
              <a:t>Hallgatói élet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57073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>
            <a:extLst>
              <a:ext uri="{FF2B5EF4-FFF2-40B4-BE49-F238E27FC236}">
                <a16:creationId xmlns:a16="http://schemas.microsoft.com/office/drawing/2014/main" id="{35E56CBC-AB9D-4229-AD3E-96F300F3B0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6666" y="7564438"/>
            <a:ext cx="9144000" cy="1655762"/>
          </a:xfrm>
        </p:spPr>
        <p:txBody>
          <a:bodyPr/>
          <a:lstStyle/>
          <a:p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AF5529D0-6D91-46AC-9A6D-102B3AFD3116}"/>
              </a:ext>
            </a:extLst>
          </p:cNvPr>
          <p:cNvSpPr/>
          <p:nvPr/>
        </p:nvSpPr>
        <p:spPr>
          <a:xfrm>
            <a:off x="0" y="6071016"/>
            <a:ext cx="12192000" cy="786984"/>
          </a:xfrm>
          <a:prstGeom prst="rect">
            <a:avLst/>
          </a:prstGeom>
          <a:solidFill>
            <a:srgbClr val="00BFA5"/>
          </a:solidFill>
          <a:ln>
            <a:solidFill>
              <a:srgbClr val="00BF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Ábra 6">
            <a:extLst>
              <a:ext uri="{FF2B5EF4-FFF2-40B4-BE49-F238E27FC236}">
                <a16:creationId xmlns:a16="http://schemas.microsoft.com/office/drawing/2014/main" id="{CE770DFE-8B53-487A-BC2A-5BDDA4FD3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31892" y="6183520"/>
            <a:ext cx="2390775" cy="561975"/>
          </a:xfrm>
          <a:prstGeom prst="rect">
            <a:avLst/>
          </a:prstGeom>
        </p:spPr>
      </p:pic>
      <p:pic>
        <p:nvPicPr>
          <p:cNvPr id="9" name="Kép 8" descr="A képen szöveg látható&#10;&#10;Automatikusan generált leírás">
            <a:extLst>
              <a:ext uri="{FF2B5EF4-FFF2-40B4-BE49-F238E27FC236}">
                <a16:creationId xmlns:a16="http://schemas.microsoft.com/office/drawing/2014/main" id="{49F00A03-C328-4ACC-9136-AFA8B717D7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" y="6137626"/>
            <a:ext cx="2573867" cy="653762"/>
          </a:xfrm>
          <a:prstGeom prst="rect">
            <a:avLst/>
          </a:prstGeom>
        </p:spPr>
      </p:pic>
      <p:sp>
        <p:nvSpPr>
          <p:cNvPr id="6" name="Cím 5">
            <a:extLst>
              <a:ext uri="{FF2B5EF4-FFF2-40B4-BE49-F238E27FC236}">
                <a16:creationId xmlns:a16="http://schemas.microsoft.com/office/drawing/2014/main" id="{393B72A2-B1B0-4CE5-86ED-5388B165A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000" y="-1121"/>
            <a:ext cx="10922000" cy="1231169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hu-HU" sz="6600" dirty="0">
                <a:latin typeface="Bebas Neue" panose="020B0606020202050201" pitchFamily="34" charset="-18"/>
                <a:cs typeface="Aldhabi" panose="020B0604020202020204" pitchFamily="2" charset="-78"/>
              </a:rPr>
              <a:t>Hallgatói Önkormányzat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E0D816D5-C314-290F-CF53-2667BCEFE870}"/>
              </a:ext>
            </a:extLst>
          </p:cNvPr>
          <p:cNvSpPr txBox="1"/>
          <p:nvPr/>
        </p:nvSpPr>
        <p:spPr>
          <a:xfrm>
            <a:off x="635000" y="1141815"/>
            <a:ext cx="3313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Érdekvédelmi ügyekért felelős elnökségi tag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E3932F6D-453A-B89C-C25B-B6A600F97E06}"/>
              </a:ext>
            </a:extLst>
          </p:cNvPr>
          <p:cNvSpPr txBox="1"/>
          <p:nvPr/>
        </p:nvSpPr>
        <p:spPr>
          <a:xfrm>
            <a:off x="554182" y="3841737"/>
            <a:ext cx="339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Alelnök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6A30559C-9042-CF4B-C368-306C00B5FBC8}"/>
              </a:ext>
            </a:extLst>
          </p:cNvPr>
          <p:cNvSpPr txBox="1"/>
          <p:nvPr/>
        </p:nvSpPr>
        <p:spPr>
          <a:xfrm>
            <a:off x="4195941" y="2373091"/>
            <a:ext cx="389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Elnök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15E3F5B6-9DEB-2277-2D83-42CF9D9AD66D}"/>
              </a:ext>
            </a:extLst>
          </p:cNvPr>
          <p:cNvSpPr txBox="1"/>
          <p:nvPr/>
        </p:nvSpPr>
        <p:spPr>
          <a:xfrm>
            <a:off x="8377049" y="1069932"/>
            <a:ext cx="3247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Gazdasági ügyekért felelős elnökségi tag</a:t>
            </a: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2159A4C5-85C8-DF13-A5C8-4A2B1569A87C}"/>
              </a:ext>
            </a:extLst>
          </p:cNvPr>
          <p:cNvSpPr txBox="1"/>
          <p:nvPr/>
        </p:nvSpPr>
        <p:spPr>
          <a:xfrm>
            <a:off x="8377049" y="3650532"/>
            <a:ext cx="3247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PR- és rendezvényekért felelős elnökségi tag</a:t>
            </a:r>
          </a:p>
        </p:txBody>
      </p:sp>
      <p:pic>
        <p:nvPicPr>
          <p:cNvPr id="2" name="Kép 1" descr="A képen személy, Emberi arc, ruházat, mosoly látható&#10;&#10;Lehet, hogy az AI által létrehozott tartalom helytelen.">
            <a:extLst>
              <a:ext uri="{FF2B5EF4-FFF2-40B4-BE49-F238E27FC236}">
                <a16:creationId xmlns:a16="http://schemas.microsoft.com/office/drawing/2014/main" id="{95EF794F-23C7-4814-C2C9-D9B706E1CE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4014" y="4208584"/>
            <a:ext cx="1981200" cy="1852247"/>
          </a:xfrm>
          <a:prstGeom prst="rect">
            <a:avLst/>
          </a:prstGeom>
        </p:spPr>
      </p:pic>
      <p:pic>
        <p:nvPicPr>
          <p:cNvPr id="5" name="Kép 4" descr="A képen személy, ruházat, Emberi arc, fal látható&#10;&#10;Lehet, hogy az AI által létrehozott tartalom helytelen.">
            <a:extLst>
              <a:ext uri="{FF2B5EF4-FFF2-40B4-BE49-F238E27FC236}">
                <a16:creationId xmlns:a16="http://schemas.microsoft.com/office/drawing/2014/main" id="{6A161EA7-6ED8-5C26-9AD0-68613DDEF8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2293" y="2743199"/>
            <a:ext cx="1981201" cy="1852248"/>
          </a:xfrm>
          <a:prstGeom prst="rect">
            <a:avLst/>
          </a:prstGeom>
        </p:spPr>
      </p:pic>
      <p:pic>
        <p:nvPicPr>
          <p:cNvPr id="8" name="Kép 7" descr="A képen Emberi arc, ruházat, személy, mosoly látható&#10;&#10;Lehet, hogy az AI által létrehozott tartalom helytelen.">
            <a:extLst>
              <a:ext uri="{FF2B5EF4-FFF2-40B4-BE49-F238E27FC236}">
                <a16:creationId xmlns:a16="http://schemas.microsoft.com/office/drawing/2014/main" id="{AA96CEE1-8EAF-335C-6A98-78E7A69137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4466" y="1723292"/>
            <a:ext cx="1974793" cy="1852246"/>
          </a:xfrm>
          <a:prstGeom prst="rect">
            <a:avLst/>
          </a:prstGeom>
        </p:spPr>
      </p:pic>
      <p:pic>
        <p:nvPicPr>
          <p:cNvPr id="10" name="Kép 9" descr="A képen ruházat, személy, Emberi arc, fal látható&#10;&#10;Lehet, hogy az AI által létrehozott tartalom helytelen.">
            <a:extLst>
              <a:ext uri="{FF2B5EF4-FFF2-40B4-BE49-F238E27FC236}">
                <a16:creationId xmlns:a16="http://schemas.microsoft.com/office/drawing/2014/main" id="{63073324-001D-D573-AD19-D530E33974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20908" y="4220307"/>
            <a:ext cx="1981201" cy="1852248"/>
          </a:xfrm>
          <a:prstGeom prst="rect">
            <a:avLst/>
          </a:prstGeom>
        </p:spPr>
      </p:pic>
      <p:pic>
        <p:nvPicPr>
          <p:cNvPr id="12" name="Kép 11" descr="A képen személy, ruházat, Emberi arc, épület látható&#10;&#10;Lehet, hogy az AI által létrehozott tartalom helytelen.">
            <a:extLst>
              <a:ext uri="{FF2B5EF4-FFF2-40B4-BE49-F238E27FC236}">
                <a16:creationId xmlns:a16="http://schemas.microsoft.com/office/drawing/2014/main" id="{8270611C-A53F-2A85-309A-777A4053D8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20908" y="1711569"/>
            <a:ext cx="1969477" cy="186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48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>
            <a:extLst>
              <a:ext uri="{FF2B5EF4-FFF2-40B4-BE49-F238E27FC236}">
                <a16:creationId xmlns:a16="http://schemas.microsoft.com/office/drawing/2014/main" id="{35E56CBC-AB9D-4229-AD3E-96F300F3B0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6666" y="7564438"/>
            <a:ext cx="9144000" cy="1655762"/>
          </a:xfrm>
        </p:spPr>
        <p:txBody>
          <a:bodyPr/>
          <a:lstStyle/>
          <a:p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AF5529D0-6D91-46AC-9A6D-102B3AFD3116}"/>
              </a:ext>
            </a:extLst>
          </p:cNvPr>
          <p:cNvSpPr/>
          <p:nvPr/>
        </p:nvSpPr>
        <p:spPr>
          <a:xfrm>
            <a:off x="0" y="6071016"/>
            <a:ext cx="12192000" cy="786984"/>
          </a:xfrm>
          <a:prstGeom prst="rect">
            <a:avLst/>
          </a:prstGeom>
          <a:solidFill>
            <a:srgbClr val="00BFA5"/>
          </a:solidFill>
          <a:ln>
            <a:solidFill>
              <a:srgbClr val="00BF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Ábra 6">
            <a:extLst>
              <a:ext uri="{FF2B5EF4-FFF2-40B4-BE49-F238E27FC236}">
                <a16:creationId xmlns:a16="http://schemas.microsoft.com/office/drawing/2014/main" id="{CE770DFE-8B53-487A-BC2A-5BDDA4FD3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31892" y="6183520"/>
            <a:ext cx="2390775" cy="561975"/>
          </a:xfrm>
          <a:prstGeom prst="rect">
            <a:avLst/>
          </a:prstGeom>
        </p:spPr>
      </p:pic>
      <p:pic>
        <p:nvPicPr>
          <p:cNvPr id="9" name="Kép 8" descr="A képen szöveg látható&#10;&#10;Automatikusan generált leírás">
            <a:extLst>
              <a:ext uri="{FF2B5EF4-FFF2-40B4-BE49-F238E27FC236}">
                <a16:creationId xmlns:a16="http://schemas.microsoft.com/office/drawing/2014/main" id="{49F00A03-C328-4ACC-9136-AFA8B717D7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" y="6137626"/>
            <a:ext cx="2573867" cy="653762"/>
          </a:xfrm>
          <a:prstGeom prst="rect">
            <a:avLst/>
          </a:prstGeom>
        </p:spPr>
      </p:pic>
      <p:sp>
        <p:nvSpPr>
          <p:cNvPr id="6" name="Cím 5">
            <a:extLst>
              <a:ext uri="{FF2B5EF4-FFF2-40B4-BE49-F238E27FC236}">
                <a16:creationId xmlns:a16="http://schemas.microsoft.com/office/drawing/2014/main" id="{393B72A2-B1B0-4CE5-86ED-5388B165A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000" y="-1121"/>
            <a:ext cx="10922000" cy="1231169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hu-HU" sz="6600" dirty="0">
                <a:latin typeface="Bebas Neue" panose="020B0606020202050201" pitchFamily="34" charset="-18"/>
                <a:cs typeface="Aldhabi" panose="020B0604020202020204" pitchFamily="2" charset="-78"/>
              </a:rPr>
              <a:t>Hallgatói Önkormányzat</a:t>
            </a:r>
          </a:p>
        </p:txBody>
      </p:sp>
      <p:pic>
        <p:nvPicPr>
          <p:cNvPr id="5" name="Kép 4" descr="A képen minta, tér, Szimmetria, pixel látható&#10;&#10;Automatikusan generált leírás">
            <a:extLst>
              <a:ext uri="{FF2B5EF4-FFF2-40B4-BE49-F238E27FC236}">
                <a16:creationId xmlns:a16="http://schemas.microsoft.com/office/drawing/2014/main" id="{8154EBDC-A1B6-DC0D-B828-7A8457DFAB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66" y="1230048"/>
            <a:ext cx="2771775" cy="2771775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7E956BF4-A2E1-79FE-26CA-897283D34181}"/>
              </a:ext>
            </a:extLst>
          </p:cNvPr>
          <p:cNvSpPr txBox="1"/>
          <p:nvPr/>
        </p:nvSpPr>
        <p:spPr>
          <a:xfrm>
            <a:off x="714952" y="4164249"/>
            <a:ext cx="2771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KELETI HÖK Facebook</a:t>
            </a:r>
          </a:p>
          <a:p>
            <a:pPr algn="ctr"/>
            <a:endParaRPr lang="hu-HU" dirty="0"/>
          </a:p>
          <a:p>
            <a:pPr algn="ctr"/>
            <a:r>
              <a:rPr lang="hu-HU" dirty="0"/>
              <a:t>https://www.facebook.com/OEKGKHOK/</a:t>
            </a:r>
          </a:p>
        </p:txBody>
      </p:sp>
      <p:pic>
        <p:nvPicPr>
          <p:cNvPr id="11" name="Kép 10" descr="A képen minta, tér, pixel, öltés látható&#10;&#10;Automatikusan generált leírás">
            <a:extLst>
              <a:ext uri="{FF2B5EF4-FFF2-40B4-BE49-F238E27FC236}">
                <a16:creationId xmlns:a16="http://schemas.microsoft.com/office/drawing/2014/main" id="{6B30D33D-F820-0408-3010-055E54063D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796" y="1230047"/>
            <a:ext cx="2771775" cy="2771775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9F8E3A73-0F6D-D637-7513-286D914B7D8B}"/>
              </a:ext>
            </a:extLst>
          </p:cNvPr>
          <p:cNvSpPr txBox="1"/>
          <p:nvPr/>
        </p:nvSpPr>
        <p:spPr>
          <a:xfrm>
            <a:off x="5078796" y="4164248"/>
            <a:ext cx="26936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KELETI HÖK Instagram</a:t>
            </a:r>
          </a:p>
          <a:p>
            <a:pPr algn="ctr"/>
            <a:endParaRPr lang="hu-HU" b="1" dirty="0"/>
          </a:p>
          <a:p>
            <a:pPr algn="ctr"/>
            <a:r>
              <a:rPr lang="hu-HU" dirty="0"/>
              <a:t>https://www.instagram.com/oekeletihok/</a:t>
            </a:r>
          </a:p>
        </p:txBody>
      </p:sp>
      <p:pic>
        <p:nvPicPr>
          <p:cNvPr id="14" name="Kép 13" descr="A képen minta, tér, Szimmetria, pixel látható&#10;&#10;Automatikusan generált leírás">
            <a:extLst>
              <a:ext uri="{FF2B5EF4-FFF2-40B4-BE49-F238E27FC236}">
                <a16:creationId xmlns:a16="http://schemas.microsoft.com/office/drawing/2014/main" id="{F3E12FC1-7476-2032-7525-9ACCAE5D17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442" y="1228668"/>
            <a:ext cx="2771775" cy="2771775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6E20D0E5-EC46-095B-4B8C-174E623D5BAB}"/>
              </a:ext>
            </a:extLst>
          </p:cNvPr>
          <p:cNvSpPr txBox="1"/>
          <p:nvPr/>
        </p:nvSpPr>
        <p:spPr>
          <a:xfrm>
            <a:off x="9280522" y="4164248"/>
            <a:ext cx="25016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EHÖK Facebook</a:t>
            </a:r>
          </a:p>
          <a:p>
            <a:pPr algn="ctr"/>
            <a:endParaRPr lang="hu-HU" dirty="0"/>
          </a:p>
          <a:p>
            <a:pPr algn="ctr"/>
            <a:r>
              <a:rPr lang="hu-HU" dirty="0"/>
              <a:t>https://www.facebook.com/oehok/</a:t>
            </a:r>
          </a:p>
        </p:txBody>
      </p:sp>
    </p:spTree>
    <p:extLst>
      <p:ext uri="{BB962C8B-B14F-4D97-AF65-F5344CB8AC3E}">
        <p14:creationId xmlns:p14="http://schemas.microsoft.com/office/powerpoint/2010/main" val="2142844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1DD0FB75-4C1B-40FE-881E-9B741C994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270" y="1568581"/>
            <a:ext cx="6361397" cy="4196290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AF5529D0-6D91-46AC-9A6D-102B3AFD3116}"/>
              </a:ext>
            </a:extLst>
          </p:cNvPr>
          <p:cNvSpPr/>
          <p:nvPr/>
        </p:nvSpPr>
        <p:spPr>
          <a:xfrm>
            <a:off x="0" y="6071016"/>
            <a:ext cx="12192000" cy="786984"/>
          </a:xfrm>
          <a:prstGeom prst="rect">
            <a:avLst/>
          </a:prstGeom>
          <a:solidFill>
            <a:srgbClr val="00BFA5"/>
          </a:solidFill>
          <a:ln>
            <a:solidFill>
              <a:srgbClr val="00BF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Ábra 6">
            <a:extLst>
              <a:ext uri="{FF2B5EF4-FFF2-40B4-BE49-F238E27FC236}">
                <a16:creationId xmlns:a16="http://schemas.microsoft.com/office/drawing/2014/main" id="{CE770DFE-8B53-487A-BC2A-5BDDA4FD3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31892" y="6183520"/>
            <a:ext cx="2390775" cy="561975"/>
          </a:xfrm>
          <a:prstGeom prst="rect">
            <a:avLst/>
          </a:prstGeom>
        </p:spPr>
      </p:pic>
      <p:pic>
        <p:nvPicPr>
          <p:cNvPr id="9" name="Kép 8" descr="A képen szöveg látható&#10;&#10;Automatikusan generált leírás">
            <a:extLst>
              <a:ext uri="{FF2B5EF4-FFF2-40B4-BE49-F238E27FC236}">
                <a16:creationId xmlns:a16="http://schemas.microsoft.com/office/drawing/2014/main" id="{49F00A03-C328-4ACC-9136-AFA8B717D7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" y="6137626"/>
            <a:ext cx="2573867" cy="653762"/>
          </a:xfrm>
          <a:prstGeom prst="rect">
            <a:avLst/>
          </a:prstGeom>
        </p:spPr>
      </p:pic>
      <p:sp>
        <p:nvSpPr>
          <p:cNvPr id="6" name="Cím 5">
            <a:extLst>
              <a:ext uri="{FF2B5EF4-FFF2-40B4-BE49-F238E27FC236}">
                <a16:creationId xmlns:a16="http://schemas.microsoft.com/office/drawing/2014/main" id="{393B72A2-B1B0-4CE5-86ED-5388B165A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166" y="112505"/>
            <a:ext cx="10625667" cy="1185276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hu-HU" sz="6600" dirty="0">
                <a:latin typeface="Bebas Neue" panose="020B0606020202050201" pitchFamily="34" charset="-18"/>
                <a:cs typeface="Aldhabi" panose="020B0604020202020204" pitchFamily="2" charset="-78"/>
              </a:rPr>
              <a:t>Miért fontos az első félév?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7AFD3B8B-3E73-41D9-8E9D-0D4E52A26F33}"/>
              </a:ext>
            </a:extLst>
          </p:cNvPr>
          <p:cNvSpPr txBox="1"/>
          <p:nvPr/>
        </p:nvSpPr>
        <p:spPr>
          <a:xfrm>
            <a:off x="392153" y="2130746"/>
            <a:ext cx="10857197" cy="1407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300" b="1" u="sng" dirty="0">
                <a:latin typeface="Cabin" pitchFamily="2" charset="-18"/>
              </a:rPr>
              <a:t>Az első félév átlaga</a:t>
            </a:r>
            <a:r>
              <a:rPr lang="hu-HU" sz="2300" u="sng" dirty="0">
                <a:latin typeface="Cabin" pitchFamily="2" charset="-18"/>
              </a:rPr>
              <a:t>: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>
                <a:latin typeface="Cabin" pitchFamily="2" charset="-18"/>
              </a:rPr>
              <a:t>A következő félévtől tanulmányi ösztöndíj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>
                <a:latin typeface="Cabin" pitchFamily="2" charset="-18"/>
              </a:rPr>
              <a:t>Az őszi félév mindig a jövő évi kollégiumba is számít</a:t>
            </a:r>
          </a:p>
        </p:txBody>
      </p:sp>
    </p:spTree>
    <p:extLst>
      <p:ext uri="{BB962C8B-B14F-4D97-AF65-F5344CB8AC3E}">
        <p14:creationId xmlns:p14="http://schemas.microsoft.com/office/powerpoint/2010/main" val="1480522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AF5529D0-6D91-46AC-9A6D-102B3AFD3116}"/>
              </a:ext>
            </a:extLst>
          </p:cNvPr>
          <p:cNvSpPr/>
          <p:nvPr/>
        </p:nvSpPr>
        <p:spPr>
          <a:xfrm>
            <a:off x="0" y="6071016"/>
            <a:ext cx="12192000" cy="786984"/>
          </a:xfrm>
          <a:prstGeom prst="rect">
            <a:avLst/>
          </a:prstGeom>
          <a:solidFill>
            <a:srgbClr val="00BFA5"/>
          </a:solidFill>
          <a:ln>
            <a:solidFill>
              <a:srgbClr val="00BF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Ábra 6">
            <a:extLst>
              <a:ext uri="{FF2B5EF4-FFF2-40B4-BE49-F238E27FC236}">
                <a16:creationId xmlns:a16="http://schemas.microsoft.com/office/drawing/2014/main" id="{CE770DFE-8B53-487A-BC2A-5BDDA4FD3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31892" y="6183520"/>
            <a:ext cx="2390775" cy="561975"/>
          </a:xfrm>
          <a:prstGeom prst="rect">
            <a:avLst/>
          </a:prstGeom>
        </p:spPr>
      </p:pic>
      <p:pic>
        <p:nvPicPr>
          <p:cNvPr id="9" name="Kép 8" descr="A képen szöveg látható&#10;&#10;Automatikusan generált leírás">
            <a:extLst>
              <a:ext uri="{FF2B5EF4-FFF2-40B4-BE49-F238E27FC236}">
                <a16:creationId xmlns:a16="http://schemas.microsoft.com/office/drawing/2014/main" id="{49F00A03-C328-4ACC-9136-AFA8B717D7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" y="6137626"/>
            <a:ext cx="2573867" cy="653762"/>
          </a:xfrm>
          <a:prstGeom prst="rect">
            <a:avLst/>
          </a:prstGeom>
        </p:spPr>
      </p:pic>
      <p:sp>
        <p:nvSpPr>
          <p:cNvPr id="6" name="Cím 5">
            <a:extLst>
              <a:ext uri="{FF2B5EF4-FFF2-40B4-BE49-F238E27FC236}">
                <a16:creationId xmlns:a16="http://schemas.microsoft.com/office/drawing/2014/main" id="{393B72A2-B1B0-4CE5-86ED-5388B165A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166" y="-56376"/>
            <a:ext cx="10625667" cy="1185276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hu-HU" sz="6600">
                <a:latin typeface="Bebas Neue" panose="020B0606020202050201" pitchFamily="34" charset="-18"/>
                <a:cs typeface="Aldhabi" panose="020B0604020202020204" pitchFamily="2" charset="-78"/>
              </a:rPr>
              <a:t>Hallgatói Élet- Keleti és tavaszi napok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7AFD3B8B-3E73-41D9-8E9D-0D4E52A26F33}"/>
              </a:ext>
            </a:extLst>
          </p:cNvPr>
          <p:cNvSpPr txBox="1"/>
          <p:nvPr/>
        </p:nvSpPr>
        <p:spPr>
          <a:xfrm>
            <a:off x="40514" y="1254670"/>
            <a:ext cx="587586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dirty="0">
                <a:latin typeface="Cabin" pitchFamily="2" charset="-18"/>
              </a:rPr>
              <a:t>Hagyományokhoz hű rendezvényünk, minden félévben</a:t>
            </a:r>
          </a:p>
          <a:p>
            <a:endParaRPr lang="hu-HU" sz="2400" dirty="0">
              <a:latin typeface="Cabin" pitchFamily="2" charset="-1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dirty="0">
                <a:latin typeface="Cabin" pitchFamily="2" charset="-18"/>
              </a:rPr>
              <a:t>Sportversenyek: Foci, csocsó, </a:t>
            </a:r>
            <a:r>
              <a:rPr lang="hu-HU" sz="2400" dirty="0" err="1">
                <a:latin typeface="Cabin" pitchFamily="2" charset="-18"/>
              </a:rPr>
              <a:t>beerpong</a:t>
            </a:r>
            <a:r>
              <a:rPr lang="hu-HU" sz="2400" dirty="0">
                <a:latin typeface="Cabin" pitchFamily="2" charset="-18"/>
              </a:rPr>
              <a:t>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400" dirty="0">
              <a:latin typeface="Cabin" pitchFamily="2" charset="-1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dirty="0">
                <a:latin typeface="Cabin" pitchFamily="2" charset="-18"/>
              </a:rPr>
              <a:t>Társasjátékok, csapatversenyek</a:t>
            </a:r>
          </a:p>
          <a:p>
            <a:endParaRPr lang="hu-HU" sz="2400" dirty="0">
              <a:latin typeface="Cabin" pitchFamily="2" charset="-1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dirty="0">
                <a:latin typeface="Cabin" pitchFamily="2" charset="-18"/>
              </a:rPr>
              <a:t>Kitelepülő cégek sok-sok </a:t>
            </a:r>
            <a:r>
              <a:rPr lang="hu-HU" sz="2400" dirty="0" err="1">
                <a:latin typeface="Cabin" pitchFamily="2" charset="-18"/>
              </a:rPr>
              <a:t>repi</a:t>
            </a:r>
            <a:r>
              <a:rPr lang="hu-HU" sz="2400" dirty="0">
                <a:latin typeface="Cabin" pitchFamily="2" charset="-18"/>
              </a:rPr>
              <a:t> ajándékkal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400" dirty="0">
              <a:latin typeface="Cabin" pitchFamily="2" charset="-1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dirty="0">
                <a:latin typeface="Cabin" pitchFamily="2" charset="-18"/>
              </a:rPr>
              <a:t>Az udvaron sörsátor, benne büfével</a:t>
            </a:r>
          </a:p>
          <a:p>
            <a:endParaRPr lang="hu-HU" sz="2400" dirty="0">
              <a:latin typeface="Cabin" pitchFamily="2" charset="-18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F8CC72EC-37E4-4798-86E4-160AA3EB27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7204" y="3262060"/>
            <a:ext cx="1834688" cy="2752704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1ABF8200-1B2B-4DC6-92A8-791B6A76B9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3600" y="1128900"/>
            <a:ext cx="2222500" cy="3334564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BFF97B79-BB79-4B68-88E3-F304EB908E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0731" y="1176019"/>
            <a:ext cx="2953471" cy="1968500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E8411390-E4F5-4C7D-AFAC-B6D8ABF62A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87466" y="3262058"/>
            <a:ext cx="1834689" cy="275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93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AF5529D0-6D91-46AC-9A6D-102B3AFD3116}"/>
              </a:ext>
            </a:extLst>
          </p:cNvPr>
          <p:cNvSpPr/>
          <p:nvPr/>
        </p:nvSpPr>
        <p:spPr>
          <a:xfrm>
            <a:off x="0" y="6071016"/>
            <a:ext cx="12192000" cy="786984"/>
          </a:xfrm>
          <a:prstGeom prst="rect">
            <a:avLst/>
          </a:prstGeom>
          <a:solidFill>
            <a:srgbClr val="00BFA5"/>
          </a:solidFill>
          <a:ln>
            <a:solidFill>
              <a:srgbClr val="00BF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Ábra 6">
            <a:extLst>
              <a:ext uri="{FF2B5EF4-FFF2-40B4-BE49-F238E27FC236}">
                <a16:creationId xmlns:a16="http://schemas.microsoft.com/office/drawing/2014/main" id="{CE770DFE-8B53-487A-BC2A-5BDDA4FD3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31892" y="6183520"/>
            <a:ext cx="2390775" cy="561975"/>
          </a:xfrm>
          <a:prstGeom prst="rect">
            <a:avLst/>
          </a:prstGeom>
        </p:spPr>
      </p:pic>
      <p:pic>
        <p:nvPicPr>
          <p:cNvPr id="9" name="Kép 8" descr="A képen szöveg látható&#10;&#10;Automatikusan generált leírás">
            <a:extLst>
              <a:ext uri="{FF2B5EF4-FFF2-40B4-BE49-F238E27FC236}">
                <a16:creationId xmlns:a16="http://schemas.microsoft.com/office/drawing/2014/main" id="{49F00A03-C328-4ACC-9136-AFA8B717D7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" y="6137626"/>
            <a:ext cx="2573867" cy="653762"/>
          </a:xfrm>
          <a:prstGeom prst="rect">
            <a:avLst/>
          </a:prstGeom>
        </p:spPr>
      </p:pic>
      <p:sp>
        <p:nvSpPr>
          <p:cNvPr id="6" name="Cím 5">
            <a:extLst>
              <a:ext uri="{FF2B5EF4-FFF2-40B4-BE49-F238E27FC236}">
                <a16:creationId xmlns:a16="http://schemas.microsoft.com/office/drawing/2014/main" id="{393B72A2-B1B0-4CE5-86ED-5388B165A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166" y="-56376"/>
            <a:ext cx="10625667" cy="1185276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hu-HU" sz="6600">
                <a:latin typeface="Bebas Neue" panose="020B0606020202050201" pitchFamily="34" charset="-18"/>
                <a:cs typeface="Aldhabi" panose="020B0604020202020204" pitchFamily="2" charset="-78"/>
              </a:rPr>
              <a:t>Hallgatói Élet-menedzserbál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7AFD3B8B-3E73-41D9-8E9D-0D4E52A26F33}"/>
              </a:ext>
            </a:extLst>
          </p:cNvPr>
          <p:cNvSpPr txBox="1"/>
          <p:nvPr/>
        </p:nvSpPr>
        <p:spPr>
          <a:xfrm>
            <a:off x="67733" y="1701748"/>
            <a:ext cx="58758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400" b="1">
                <a:latin typeface="Cabin" pitchFamily="2" charset="-18"/>
              </a:rPr>
              <a:t>Legnívósabb rendezvényünk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400" b="1">
                <a:latin typeface="Cabin" pitchFamily="2" charset="-18"/>
              </a:rPr>
              <a:t>Hagyományőrző korsóavató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400" b="1">
                <a:latin typeface="Cabin" pitchFamily="2" charset="-18"/>
              </a:rPr>
              <a:t>Tanárokkal közösen tartott szakestély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400" b="1">
                <a:latin typeface="Cabin" pitchFamily="2" charset="-18"/>
              </a:rPr>
              <a:t>Korlátlan étel-ital</a:t>
            </a:r>
          </a:p>
          <a:p>
            <a:endParaRPr lang="hu-HU" sz="2400">
              <a:latin typeface="Cabin" pitchFamily="2" charset="-18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F150C87E-0B9D-4317-8771-944FEA3B7F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5228" y="1079500"/>
            <a:ext cx="3494709" cy="2330408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0E09452A-7A4A-4886-9BA3-F84F89E066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5228" y="3536342"/>
            <a:ext cx="3494710" cy="2330408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D65A033D-C00C-4174-A521-F1ABF64E411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129" t="-822" r="24438" b="1"/>
          <a:stretch/>
        </p:blipFill>
        <p:spPr>
          <a:xfrm>
            <a:off x="5599372" y="1600200"/>
            <a:ext cx="258045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57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AF5529D0-6D91-46AC-9A6D-102B3AFD3116}"/>
              </a:ext>
            </a:extLst>
          </p:cNvPr>
          <p:cNvSpPr/>
          <p:nvPr/>
        </p:nvSpPr>
        <p:spPr>
          <a:xfrm>
            <a:off x="0" y="6071016"/>
            <a:ext cx="12192000" cy="786984"/>
          </a:xfrm>
          <a:prstGeom prst="rect">
            <a:avLst/>
          </a:prstGeom>
          <a:solidFill>
            <a:srgbClr val="00BFA5"/>
          </a:solidFill>
          <a:ln>
            <a:solidFill>
              <a:srgbClr val="00BF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Ábra 6">
            <a:extLst>
              <a:ext uri="{FF2B5EF4-FFF2-40B4-BE49-F238E27FC236}">
                <a16:creationId xmlns:a16="http://schemas.microsoft.com/office/drawing/2014/main" id="{CE770DFE-8B53-487A-BC2A-5BDDA4FD3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31892" y="6183520"/>
            <a:ext cx="2390775" cy="561975"/>
          </a:xfrm>
          <a:prstGeom prst="rect">
            <a:avLst/>
          </a:prstGeom>
        </p:spPr>
      </p:pic>
      <p:pic>
        <p:nvPicPr>
          <p:cNvPr id="9" name="Kép 8" descr="A képen szöveg látható&#10;&#10;Automatikusan generált leírás">
            <a:extLst>
              <a:ext uri="{FF2B5EF4-FFF2-40B4-BE49-F238E27FC236}">
                <a16:creationId xmlns:a16="http://schemas.microsoft.com/office/drawing/2014/main" id="{49F00A03-C328-4ACC-9136-AFA8B717D7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" y="6137626"/>
            <a:ext cx="2573867" cy="653762"/>
          </a:xfrm>
          <a:prstGeom prst="rect">
            <a:avLst/>
          </a:prstGeom>
        </p:spPr>
      </p:pic>
      <p:sp>
        <p:nvSpPr>
          <p:cNvPr id="6" name="Cím 5">
            <a:extLst>
              <a:ext uri="{FF2B5EF4-FFF2-40B4-BE49-F238E27FC236}">
                <a16:creationId xmlns:a16="http://schemas.microsoft.com/office/drawing/2014/main" id="{393B72A2-B1B0-4CE5-86ED-5388B165A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166" y="-56376"/>
            <a:ext cx="10625667" cy="1185276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hu-HU" sz="6600" dirty="0">
                <a:latin typeface="Bebas Neue" panose="020B0606020202050201" pitchFamily="34" charset="-18"/>
                <a:cs typeface="Aldhabi" panose="020B0604020202020204" pitchFamily="2" charset="-78"/>
              </a:rPr>
              <a:t>Hallgatói Élet - </a:t>
            </a:r>
            <a:r>
              <a:rPr lang="hu-HU" sz="6600" dirty="0" err="1">
                <a:latin typeface="Bebas Neue" panose="020B0606020202050201" pitchFamily="34" charset="-18"/>
                <a:cs typeface="Aldhabi" panose="020B0604020202020204" pitchFamily="2" charset="-78"/>
              </a:rPr>
              <a:t>gólyahajó</a:t>
            </a:r>
            <a:endParaRPr lang="hu-HU" sz="6600" dirty="0">
              <a:latin typeface="Bebas Neue" panose="020B0606020202050201" pitchFamily="34" charset="-18"/>
              <a:cs typeface="Aldhabi" panose="020B0604020202020204" pitchFamily="2" charset="-78"/>
            </a:endParaRPr>
          </a:p>
        </p:txBody>
      </p:sp>
      <p:pic>
        <p:nvPicPr>
          <p:cNvPr id="11" name="Kép 10" descr="A képen személy, kültéri, személyek, csoport látható&#10;&#10;Automatikusan generált leírás">
            <a:extLst>
              <a:ext uri="{FF2B5EF4-FFF2-40B4-BE49-F238E27FC236}">
                <a16:creationId xmlns:a16="http://schemas.microsoft.com/office/drawing/2014/main" id="{6A685B88-0A4A-4CE3-8865-01937DC1FF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1" b="3"/>
          <a:stretch/>
        </p:blipFill>
        <p:spPr>
          <a:xfrm>
            <a:off x="67733" y="1489657"/>
            <a:ext cx="6050260" cy="4091667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90DCBDF4-FFCE-425A-A628-0C20DFF2CF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999" y="1489657"/>
            <a:ext cx="6047756" cy="409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10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AF5529D0-6D91-46AC-9A6D-102B3AFD3116}"/>
              </a:ext>
            </a:extLst>
          </p:cNvPr>
          <p:cNvSpPr/>
          <p:nvPr/>
        </p:nvSpPr>
        <p:spPr>
          <a:xfrm>
            <a:off x="0" y="6071016"/>
            <a:ext cx="12192000" cy="786984"/>
          </a:xfrm>
          <a:prstGeom prst="rect">
            <a:avLst/>
          </a:prstGeom>
          <a:solidFill>
            <a:srgbClr val="00BFA5"/>
          </a:solidFill>
          <a:ln>
            <a:solidFill>
              <a:srgbClr val="00BF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Ábra 6">
            <a:extLst>
              <a:ext uri="{FF2B5EF4-FFF2-40B4-BE49-F238E27FC236}">
                <a16:creationId xmlns:a16="http://schemas.microsoft.com/office/drawing/2014/main" id="{CE770DFE-8B53-487A-BC2A-5BDDA4FD3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31892" y="6183520"/>
            <a:ext cx="2390775" cy="561975"/>
          </a:xfrm>
          <a:prstGeom prst="rect">
            <a:avLst/>
          </a:prstGeom>
        </p:spPr>
      </p:pic>
      <p:pic>
        <p:nvPicPr>
          <p:cNvPr id="9" name="Kép 8" descr="A képen szöveg látható&#10;&#10;Automatikusan generált leírás">
            <a:extLst>
              <a:ext uri="{FF2B5EF4-FFF2-40B4-BE49-F238E27FC236}">
                <a16:creationId xmlns:a16="http://schemas.microsoft.com/office/drawing/2014/main" id="{49F00A03-C328-4ACC-9136-AFA8B717D7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" y="6137626"/>
            <a:ext cx="2573867" cy="653762"/>
          </a:xfrm>
          <a:prstGeom prst="rect">
            <a:avLst/>
          </a:prstGeom>
        </p:spPr>
      </p:pic>
      <p:sp>
        <p:nvSpPr>
          <p:cNvPr id="6" name="Cím 5">
            <a:extLst>
              <a:ext uri="{FF2B5EF4-FFF2-40B4-BE49-F238E27FC236}">
                <a16:creationId xmlns:a16="http://schemas.microsoft.com/office/drawing/2014/main" id="{393B72A2-B1B0-4CE5-86ED-5388B165A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166" y="-56376"/>
            <a:ext cx="10625667" cy="1185276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hu-HU" sz="6600">
                <a:latin typeface="Bebas Neue" panose="020B0606020202050201" pitchFamily="34" charset="-18"/>
                <a:cs typeface="Aldhabi" panose="020B0604020202020204" pitchFamily="2" charset="-78"/>
              </a:rPr>
              <a:t>Hallgatói Élet - gólyabál</a:t>
            </a:r>
          </a:p>
        </p:txBody>
      </p:sp>
      <p:pic>
        <p:nvPicPr>
          <p:cNvPr id="8" name="Kép 7" descr="A képen állapot, jelenet, tömeg, esemény látható&#10;&#10;Automatikusan generált leírás">
            <a:extLst>
              <a:ext uri="{FF2B5EF4-FFF2-40B4-BE49-F238E27FC236}">
                <a16:creationId xmlns:a16="http://schemas.microsoft.com/office/drawing/2014/main" id="{1773CACE-4428-4FF5-90A9-06F91890F5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5"/>
          <a:stretch/>
        </p:blipFill>
        <p:spPr>
          <a:xfrm>
            <a:off x="67733" y="1383166"/>
            <a:ext cx="6050260" cy="4091667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0AFD13C7-1695-4E28-A2F7-38D95FC29F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1740" y="1436403"/>
            <a:ext cx="6050260" cy="403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7693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AD3A5C286AD71B4C863536C16296C7B3" ma:contentTypeVersion="13" ma:contentTypeDescription="Új dokumentum létrehozása." ma:contentTypeScope="" ma:versionID="98063a896834732c47b47de9a1b9b9ef">
  <xsd:schema xmlns:xsd="http://www.w3.org/2001/XMLSchema" xmlns:xs="http://www.w3.org/2001/XMLSchema" xmlns:p="http://schemas.microsoft.com/office/2006/metadata/properties" xmlns:ns2="78de8bbd-f36f-48c1-a9a4-edc048d798da" xmlns:ns3="03798208-7357-4a79-8305-bd0b9bd9bc43" targetNamespace="http://schemas.microsoft.com/office/2006/metadata/properties" ma:root="true" ma:fieldsID="0ec12273a6e4d1c1ebe9f0833362f72a" ns2:_="" ns3:_="">
    <xsd:import namespace="78de8bbd-f36f-48c1-a9a4-edc048d798da"/>
    <xsd:import namespace="03798208-7357-4a79-8305-bd0b9bd9bc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de8bbd-f36f-48c1-a9a4-edc048d798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Képcímkék" ma:readOnly="false" ma:fieldId="{5cf76f15-5ced-4ddc-b409-7134ff3c332f}" ma:taxonomyMulti="true" ma:sspId="81fdf5ea-129c-422e-b789-1a66b7cb617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798208-7357-4a79-8305-bd0b9bd9bc43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f2685937-a1bd-4f06-beec-8ced17851069}" ma:internalName="TaxCatchAll" ma:showField="CatchAllData" ma:web="03798208-7357-4a79-8305-bd0b9bd9bc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3798208-7357-4a79-8305-bd0b9bd9bc43" xsi:nil="true"/>
    <lcf76f155ced4ddcb4097134ff3c332f xmlns="78de8bbd-f36f-48c1-a9a4-edc048d798d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529C679-D4D1-4A19-A963-3C21394343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1E2A456-13C0-41C2-9D97-09DAF7FC0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de8bbd-f36f-48c1-a9a4-edc048d798da"/>
    <ds:schemaRef ds:uri="03798208-7357-4a79-8305-bd0b9bd9bc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7269C05-CB79-47E8-8B8E-D64D5F2E0487}">
  <ds:schemaRefs>
    <ds:schemaRef ds:uri="http://schemas.microsoft.com/office/2006/metadata/properties"/>
    <ds:schemaRef ds:uri="http://schemas.microsoft.com/office/infopath/2007/PartnerControls"/>
    <ds:schemaRef ds:uri="03798208-7357-4a79-8305-bd0b9bd9bc43"/>
    <ds:schemaRef ds:uri="78de8bbd-f36f-48c1-a9a4-edc048d798d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488</Words>
  <Application>Microsoft Office PowerPoint</Application>
  <PresentationFormat>Szélesvásznú</PresentationFormat>
  <Paragraphs>78</Paragraphs>
  <Slides>14</Slides>
  <Notes>9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15" baseType="lpstr">
      <vt:lpstr>Office-téma</vt:lpstr>
      <vt:lpstr>Óbudai Egyetem  Keleti Károly Gazdasági Kar</vt:lpstr>
      <vt:lpstr>Miről is lesz szó?</vt:lpstr>
      <vt:lpstr>Hallgatói Önkormányzat</vt:lpstr>
      <vt:lpstr>Hallgatói Önkormányzat</vt:lpstr>
      <vt:lpstr>Miért fontos az első félév?</vt:lpstr>
      <vt:lpstr>Hallgatói Élet- Keleti és tavaszi napok</vt:lpstr>
      <vt:lpstr>Hallgatói Élet-menedzserbál</vt:lpstr>
      <vt:lpstr>Hallgatói Élet - gólyahajó</vt:lpstr>
      <vt:lpstr>Hallgatói Élet - gólyabál</vt:lpstr>
      <vt:lpstr>Hallgatói Élet – további bulik évközben</vt:lpstr>
      <vt:lpstr>KELETI KIN</vt:lpstr>
      <vt:lpstr>KELETI KIN</vt:lpstr>
      <vt:lpstr>KGK HÖK elérhetőségei</vt:lpstr>
      <vt:lpstr>Köszönjük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Óbudai Egyetem  Keleti Károly Gazdasági Kar</dc:title>
  <dc:creator>Füredi Anita</dc:creator>
  <cp:lastModifiedBy>Márton Rónai</cp:lastModifiedBy>
  <cp:revision>46</cp:revision>
  <dcterms:created xsi:type="dcterms:W3CDTF">2021-12-19T18:38:28Z</dcterms:created>
  <dcterms:modified xsi:type="dcterms:W3CDTF">2025-09-02T08:04:02Z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0x010100AD3A5C286AD71B4C863536C16296C7B3</vt:lpwstr>
  </property>
</Properties>
</file>