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5" r:id="rId2"/>
    <p:sldMasterId id="2147483712" r:id="rId3"/>
    <p:sldMasterId id="2147483729" r:id="rId4"/>
    <p:sldMasterId id="2147483767" r:id="rId5"/>
  </p:sldMasterIdLst>
  <p:notesMasterIdLst>
    <p:notesMasterId r:id="rId32"/>
  </p:notesMasterIdLst>
  <p:sldIdLst>
    <p:sldId id="312" r:id="rId6"/>
    <p:sldId id="313" r:id="rId7"/>
    <p:sldId id="314" r:id="rId8"/>
    <p:sldId id="318" r:id="rId9"/>
    <p:sldId id="316" r:id="rId10"/>
    <p:sldId id="315" r:id="rId11"/>
    <p:sldId id="317" r:id="rId12"/>
    <p:sldId id="319" r:id="rId13"/>
    <p:sldId id="320" r:id="rId14"/>
    <p:sldId id="321" r:id="rId15"/>
    <p:sldId id="322" r:id="rId16"/>
    <p:sldId id="324" r:id="rId17"/>
    <p:sldId id="323" r:id="rId18"/>
    <p:sldId id="272" r:id="rId19"/>
    <p:sldId id="306" r:id="rId20"/>
    <p:sldId id="300" r:id="rId21"/>
    <p:sldId id="301" r:id="rId22"/>
    <p:sldId id="302" r:id="rId23"/>
    <p:sldId id="303" r:id="rId24"/>
    <p:sldId id="304" r:id="rId25"/>
    <p:sldId id="305" r:id="rId26"/>
    <p:sldId id="307" r:id="rId27"/>
    <p:sldId id="308" r:id="rId28"/>
    <p:sldId id="311" r:id="rId29"/>
    <p:sldId id="309"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94D"/>
    <a:srgbClr val="151F39"/>
    <a:srgbClr val="9AD1F0"/>
    <a:srgbClr val="FCAF17"/>
    <a:srgbClr val="D8B1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7"/>
    <p:restoredTop sz="94721"/>
  </p:normalViewPr>
  <p:slideViewPr>
    <p:cSldViewPr snapToGrid="0" snapToObjects="1">
      <p:cViewPr varScale="1">
        <p:scale>
          <a:sx n="108" d="100"/>
          <a:sy n="108" d="100"/>
        </p:scale>
        <p:origin x="6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Tansz&#233;k\Tant&#225;rgyak\Kutat&#225;sm&#243;dszertan\Seg&#233;danyagok\Pointeres%20felm&#233;r&#233;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097222222222225"/>
          <c:y val="5.7870370370370385E-2"/>
          <c:w val="0.52222222222222159"/>
          <c:h val="0.87037037037037146"/>
        </c:manualLayout>
      </c:layout>
      <c:pieChart>
        <c:varyColors val="1"/>
        <c:ser>
          <c:idx val="0"/>
          <c:order val="0"/>
          <c:explosion val="10"/>
          <c:dPt>
            <c:idx val="3"/>
            <c:bubble3D val="0"/>
            <c:explosion val="33"/>
            <c:extLst>
              <c:ext xmlns:c16="http://schemas.microsoft.com/office/drawing/2014/chart" uri="{C3380CC4-5D6E-409C-BE32-E72D297353CC}">
                <c16:uniqueId val="{00000001-9EA4-4E52-AADE-791FE60F6E86}"/>
              </c:ext>
            </c:extLst>
          </c:dPt>
          <c:dPt>
            <c:idx val="4"/>
            <c:bubble3D val="0"/>
            <c:explosion val="42"/>
            <c:extLst>
              <c:ext xmlns:c16="http://schemas.microsoft.com/office/drawing/2014/chart" uri="{C3380CC4-5D6E-409C-BE32-E72D297353CC}">
                <c16:uniqueId val="{00000003-9EA4-4E52-AADE-791FE60F6E86}"/>
              </c:ext>
            </c:extLst>
          </c:dPt>
          <c:dLbls>
            <c:dLbl>
              <c:idx val="0"/>
              <c:layout>
                <c:manualLayout>
                  <c:x val="5.8333333333333494E-2"/>
                  <c:y val="0"/>
                </c:manualLayout>
              </c:layout>
              <c:tx>
                <c:rich>
                  <a:bodyPr/>
                  <a:lstStyle/>
                  <a:p>
                    <a:fld id="{3F4FC92A-4801-4B90-9B47-EB59F568A584}" type="CATEGORYNAME">
                      <a:rPr lang="en-US">
                        <a:solidFill>
                          <a:srgbClr val="002060"/>
                        </a:solidFill>
                      </a:rPr>
                      <a:pPr/>
                      <a:t>[KATEGÓRIA NEVE]</a:t>
                    </a:fld>
                    <a:r>
                      <a:rPr lang="en-US" baseline="0" dirty="0"/>
                      <a:t>
</a:t>
                    </a:r>
                    <a:fld id="{E5315213-17A8-48A5-84A0-18909FCDD46E}" type="PERCENTAGE">
                      <a:rPr lang="en-US" baseline="0">
                        <a:solidFill>
                          <a:srgbClr val="002060"/>
                        </a:solidFill>
                      </a:rPr>
                      <a:pPr/>
                      <a:t>[SZÁZALÉK]</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A4-4E52-AADE-791FE60F6E86}"/>
                </c:ext>
              </c:extLst>
            </c:dLbl>
            <c:dLbl>
              <c:idx val="1"/>
              <c:tx>
                <c:rich>
                  <a:bodyPr/>
                  <a:lstStyle/>
                  <a:p>
                    <a:fld id="{556289AD-8375-4751-94B5-451D099F661B}" type="CATEGORYNAME">
                      <a:rPr lang="en-US">
                        <a:solidFill>
                          <a:srgbClr val="002060"/>
                        </a:solidFill>
                      </a:rPr>
                      <a:pPr/>
                      <a:t>[KATEGÓRIA NEVE]</a:t>
                    </a:fld>
                    <a:r>
                      <a:rPr lang="en-US" baseline="0" dirty="0"/>
                      <a:t>
</a:t>
                    </a:r>
                    <a:fld id="{4E5A9C09-B160-4CE1-A848-D732EF09F95B}" type="PERCENTAGE">
                      <a:rPr lang="en-US" baseline="0">
                        <a:solidFill>
                          <a:srgbClr val="002060"/>
                        </a:solidFill>
                      </a:rPr>
                      <a:pPr/>
                      <a:t>[SZÁZALÉK]</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95-4F43-A4C2-D0B29F055296}"/>
                </c:ext>
              </c:extLst>
            </c:dLbl>
            <c:dLbl>
              <c:idx val="2"/>
              <c:tx>
                <c:rich>
                  <a:bodyPr/>
                  <a:lstStyle/>
                  <a:p>
                    <a:fld id="{1B70A5DE-05E2-433B-A39D-C97A05535299}" type="CATEGORYNAME">
                      <a:rPr lang="en-US">
                        <a:solidFill>
                          <a:srgbClr val="002060"/>
                        </a:solidFill>
                      </a:rPr>
                      <a:pPr/>
                      <a:t>[KATEGÓRIA NEVE]</a:t>
                    </a:fld>
                    <a:r>
                      <a:rPr lang="en-US" baseline="0" dirty="0"/>
                      <a:t>
</a:t>
                    </a:r>
                    <a:fld id="{336D70C9-D2C5-47D7-8DAE-18B640CBCBD0}" type="PERCENTAGE">
                      <a:rPr lang="en-US" baseline="0"/>
                      <a:pPr/>
                      <a:t>[SZÁZALÉK]</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95-4F43-A4C2-D0B29F055296}"/>
                </c:ext>
              </c:extLst>
            </c:dLbl>
            <c:dLbl>
              <c:idx val="3"/>
              <c:tx>
                <c:rich>
                  <a:bodyPr/>
                  <a:lstStyle/>
                  <a:p>
                    <a:fld id="{74DCF899-16C4-44EA-9A37-C40BA411AD07}" type="CATEGORYNAME">
                      <a:rPr lang="en-US">
                        <a:solidFill>
                          <a:srgbClr val="002060"/>
                        </a:solidFill>
                      </a:rPr>
                      <a:pPr/>
                      <a:t>[KATEGÓRIA NEVE]</a:t>
                    </a:fld>
                    <a:r>
                      <a:rPr lang="en-US" baseline="0" dirty="0"/>
                      <a:t>
</a:t>
                    </a:r>
                    <a:fld id="{3CE6A18E-28B1-4233-8430-0EB53F32E716}" type="PERCENTAGE">
                      <a:rPr lang="en-US" baseline="0">
                        <a:solidFill>
                          <a:srgbClr val="002060"/>
                        </a:solidFill>
                      </a:rPr>
                      <a:pPr/>
                      <a:t>[SZÁZALÉK]</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A4-4E52-AADE-791FE60F6E86}"/>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Munka1!$B$96:$B$99</c:f>
              <c:strCache>
                <c:ptCount val="4"/>
                <c:pt idx="0">
                  <c:v>5 ezer forint alatt</c:v>
                </c:pt>
                <c:pt idx="1">
                  <c:v>5 és 10 ezer forint között</c:v>
                </c:pt>
                <c:pt idx="2">
                  <c:v>10 és 15 ezer forint között</c:v>
                </c:pt>
                <c:pt idx="3">
                  <c:v>20 ezer forint felett</c:v>
                </c:pt>
              </c:strCache>
            </c:strRef>
          </c:cat>
          <c:val>
            <c:numRef>
              <c:f>Munka1!$C$96:$C$99</c:f>
              <c:numCache>
                <c:formatCode>General</c:formatCode>
                <c:ptCount val="4"/>
                <c:pt idx="0">
                  <c:v>25</c:v>
                </c:pt>
                <c:pt idx="1">
                  <c:v>40</c:v>
                </c:pt>
                <c:pt idx="2">
                  <c:v>30</c:v>
                </c:pt>
                <c:pt idx="3">
                  <c:v>5</c:v>
                </c:pt>
              </c:numCache>
            </c:numRef>
          </c:val>
          <c:extLst>
            <c:ext xmlns:c16="http://schemas.microsoft.com/office/drawing/2014/chart" uri="{C3380CC4-5D6E-409C-BE32-E72D297353CC}">
              <c16:uniqueId val="{00000005-9EA4-4E52-AADE-791FE60F6E86}"/>
            </c:ext>
          </c:extLst>
        </c:ser>
        <c:dLbls>
          <c:showLegendKey val="0"/>
          <c:showVal val="0"/>
          <c:showCatName val="0"/>
          <c:showSerName val="0"/>
          <c:showPercent val="0"/>
          <c:showBubbleSize val="0"/>
          <c:showLeaderLines val="0"/>
        </c:dLbls>
        <c:firstSliceAng val="110"/>
      </c:pieChart>
    </c:plotArea>
    <c:plotVisOnly val="1"/>
    <c:dispBlanksAs val="gap"/>
    <c:showDLblsOverMax val="0"/>
  </c:chart>
  <c:txPr>
    <a:bodyPr/>
    <a:lstStyle/>
    <a:p>
      <a:pPr>
        <a:defRPr sz="1400">
          <a:solidFill>
            <a:srgbClr val="002060"/>
          </a:solidFill>
          <a:latin typeface="Franklin Gothic Medium" panose="020B0603020102020204" pitchFamily="34" charset="0"/>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rgbClr val="002060"/>
              </a:solidFill>
              <a:latin typeface="Franklin Gothic Medium" panose="020B0603020102020204" pitchFamily="34" charset="0"/>
              <a:ea typeface="+mn-ea"/>
              <a:cs typeface="+mn-cs"/>
            </a:defRPr>
          </a:pPr>
          <a:endParaRPr lang="hu-HU"/>
        </a:p>
      </c:txPr>
    </c:title>
    <c:autoTitleDeleted val="0"/>
    <c:plotArea>
      <c:layout/>
      <c:areaChart>
        <c:grouping val="stacked"/>
        <c:varyColors val="0"/>
        <c:ser>
          <c:idx val="0"/>
          <c:order val="0"/>
          <c:tx>
            <c:strRef>
              <c:f>Munka1!$B$1</c:f>
              <c:strCache>
                <c:ptCount val="1"/>
                <c:pt idx="0">
                  <c:v>1. adatsor</c:v>
                </c:pt>
              </c:strCache>
            </c:strRef>
          </c:tx>
          <c:spPr>
            <a:solidFill>
              <a:schemeClr val="accent1"/>
            </a:solidFill>
            <a:ln>
              <a:noFill/>
            </a:ln>
            <a:effectLst/>
          </c:spPr>
          <c:cat>
            <c:strRef>
              <c:f>Munka1!$A$2:$A$5</c:f>
              <c:strCache>
                <c:ptCount val="4"/>
                <c:pt idx="0">
                  <c:v>Kategória 1</c:v>
                </c:pt>
                <c:pt idx="1">
                  <c:v>Kategória 2</c:v>
                </c:pt>
                <c:pt idx="2">
                  <c:v>Kategória 3</c:v>
                </c:pt>
                <c:pt idx="3">
                  <c:v>Kategória 4</c:v>
                </c:pt>
              </c:strCache>
            </c:strRef>
          </c:cat>
          <c:val>
            <c:numRef>
              <c:f>Munka1!$B$2:$B$5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EE-4B4D-BAF4-18F457B75EEF}"/>
            </c:ext>
          </c:extLst>
        </c:ser>
        <c:ser>
          <c:idx val="1"/>
          <c:order val="1"/>
          <c:tx>
            <c:strRef>
              <c:f>Munka1!$C$1</c:f>
              <c:strCache>
                <c:ptCount val="1"/>
                <c:pt idx="0">
                  <c:v>2. adatsor</c:v>
                </c:pt>
              </c:strCache>
            </c:strRef>
          </c:tx>
          <c:spPr>
            <a:solidFill>
              <a:schemeClr val="accent2"/>
            </a:solidFill>
            <a:ln>
              <a:noFill/>
            </a:ln>
            <a:effectLst/>
          </c:spPr>
          <c:cat>
            <c:strRef>
              <c:f>Munka1!$A$2:$A$5</c:f>
              <c:strCache>
                <c:ptCount val="4"/>
                <c:pt idx="0">
                  <c:v>Kategória 1</c:v>
                </c:pt>
                <c:pt idx="1">
                  <c:v>Kategória 2</c:v>
                </c:pt>
                <c:pt idx="2">
                  <c:v>Kategória 3</c:v>
                </c:pt>
                <c:pt idx="3">
                  <c:v>Kategória 4</c:v>
                </c:pt>
              </c:strCache>
            </c:strRef>
          </c:cat>
          <c:val>
            <c:numRef>
              <c:f>Munka1!$C$2:$C$5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EE-4B4D-BAF4-18F457B75EEF}"/>
            </c:ext>
          </c:extLst>
        </c:ser>
        <c:dLbls>
          <c:showLegendKey val="0"/>
          <c:showVal val="0"/>
          <c:showCatName val="0"/>
          <c:showSerName val="0"/>
          <c:showPercent val="0"/>
          <c:showBubbleSize val="0"/>
        </c:dLbls>
        <c:axId val="211805032"/>
        <c:axId val="172927536"/>
      </c:areaChart>
      <c:barChart>
        <c:barDir val="col"/>
        <c:grouping val="clustered"/>
        <c:varyColors val="0"/>
        <c:ser>
          <c:idx val="2"/>
          <c:order val="2"/>
          <c:tx>
            <c:strRef>
              <c:f>Munka1!$D$1</c:f>
              <c:strCache>
                <c:ptCount val="1"/>
                <c:pt idx="0">
                  <c:v>3. adatsor</c:v>
                </c:pt>
              </c:strCache>
            </c:strRef>
          </c:tx>
          <c:spPr>
            <a:solidFill>
              <a:schemeClr val="accent3"/>
            </a:solidFill>
            <a:ln>
              <a:noFill/>
            </a:ln>
            <a:effectLst/>
          </c:spPr>
          <c:invertIfNegative val="0"/>
          <c:cat>
            <c:strRef>
              <c:f>Munka1!$A$2:$A$5</c:f>
              <c:strCache>
                <c:ptCount val="4"/>
                <c:pt idx="0">
                  <c:v>Kategória 1</c:v>
                </c:pt>
                <c:pt idx="1">
                  <c:v>Kategória 2</c:v>
                </c:pt>
                <c:pt idx="2">
                  <c:v>Kategória 3</c:v>
                </c:pt>
                <c:pt idx="3">
                  <c:v>Kategória 4</c:v>
                </c:pt>
              </c:strCache>
            </c:strRef>
          </c:cat>
          <c:val>
            <c:numRef>
              <c:f>Munka1!$D$2:$D$5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9EE-4B4D-BAF4-18F457B75EEF}"/>
            </c:ext>
          </c:extLst>
        </c:ser>
        <c:dLbls>
          <c:showLegendKey val="0"/>
          <c:showVal val="0"/>
          <c:showCatName val="0"/>
          <c:showSerName val="0"/>
          <c:showPercent val="0"/>
          <c:showBubbleSize val="0"/>
        </c:dLbls>
        <c:gapWidth val="219"/>
        <c:overlap val="-27"/>
        <c:axId val="211805032"/>
        <c:axId val="172927536"/>
      </c:barChart>
      <c:catAx>
        <c:axId val="21180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172927536"/>
        <c:crosses val="autoZero"/>
        <c:auto val="1"/>
        <c:lblAlgn val="ctr"/>
        <c:lblOffset val="100"/>
        <c:noMultiLvlLbl val="0"/>
      </c:catAx>
      <c:valAx>
        <c:axId val="17292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11805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legend>
    <c:plotVisOnly val="1"/>
    <c:dispBlanksAs val="gap"/>
    <c:showDLblsOverMax val="0"/>
  </c:chart>
  <c:spPr>
    <a:noFill/>
    <a:ln>
      <a:noFill/>
    </a:ln>
    <a:effectLst/>
  </c:spPr>
  <c:txPr>
    <a:bodyPr/>
    <a:lstStyle/>
    <a:p>
      <a:pPr>
        <a:defRPr sz="1400">
          <a:solidFill>
            <a:srgbClr val="002060"/>
          </a:solidFill>
          <a:latin typeface="Franklin Gothic Medium" panose="020B0603020102020204" pitchFamily="34" charset="0"/>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hu-HU"/>
        </a:p>
      </c:txPr>
    </c:title>
    <c:autoTitleDeleted val="0"/>
    <c:view3D>
      <c:rotX val="9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Chart>
        <c:wireframe val="1"/>
        <c:ser>
          <c:idx val="0"/>
          <c:order val="0"/>
          <c:tx>
            <c:strRef>
              <c:f>Munka1!$B$1</c:f>
              <c:strCache>
                <c:ptCount val="1"/>
                <c:pt idx="0">
                  <c:v>1. adatsor</c:v>
                </c:pt>
              </c:strCache>
            </c:strRef>
          </c:tx>
          <c:spPr>
            <a:ln w="9525" cap="rnd">
              <a:solidFill>
                <a:schemeClr val="accent1"/>
              </a:solidFill>
              <a:round/>
            </a:ln>
            <a:effectLst/>
          </c:spPr>
          <c:cat>
            <c:strRef>
              <c:f>Munka1!$A$2:$A$5</c:f>
              <c:strCache>
                <c:ptCount val="4"/>
                <c:pt idx="0">
                  <c:v>Kategória 1</c:v>
                </c:pt>
                <c:pt idx="1">
                  <c:v>Kategória 2</c:v>
                </c:pt>
                <c:pt idx="2">
                  <c:v>Kategória 3</c:v>
                </c:pt>
                <c:pt idx="3">
                  <c:v>Kategória 4</c:v>
                </c:pt>
              </c:strCache>
            </c:strRef>
          </c:cat>
          <c:val>
            <c:numRef>
              <c:f>Munka1!$B$2:$B$5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1A-4D38-A9FB-DF3E2EB87EBD}"/>
            </c:ext>
          </c:extLst>
        </c:ser>
        <c:ser>
          <c:idx val="1"/>
          <c:order val="1"/>
          <c:tx>
            <c:strRef>
              <c:f>Munka1!$C$1</c:f>
              <c:strCache>
                <c:ptCount val="1"/>
                <c:pt idx="0">
                  <c:v>2. adatsor</c:v>
                </c:pt>
              </c:strCache>
            </c:strRef>
          </c:tx>
          <c:spPr>
            <a:ln w="9525" cap="rnd">
              <a:solidFill>
                <a:schemeClr val="accent2"/>
              </a:solidFill>
              <a:round/>
            </a:ln>
            <a:effectLst/>
          </c:spPr>
          <c:cat>
            <c:strRef>
              <c:f>Munka1!$A$2:$A$5</c:f>
              <c:strCache>
                <c:ptCount val="4"/>
                <c:pt idx="0">
                  <c:v>Kategória 1</c:v>
                </c:pt>
                <c:pt idx="1">
                  <c:v>Kategória 2</c:v>
                </c:pt>
                <c:pt idx="2">
                  <c:v>Kategória 3</c:v>
                </c:pt>
                <c:pt idx="3">
                  <c:v>Kategória 4</c:v>
                </c:pt>
              </c:strCache>
            </c:strRef>
          </c:cat>
          <c:val>
            <c:numRef>
              <c:f>Munka1!$C$2:$C$5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1A-4D38-A9FB-DF3E2EB87EBD}"/>
            </c:ext>
          </c:extLst>
        </c:ser>
        <c:ser>
          <c:idx val="2"/>
          <c:order val="2"/>
          <c:tx>
            <c:strRef>
              <c:f>Munka1!$D$1</c:f>
              <c:strCache>
                <c:ptCount val="1"/>
                <c:pt idx="0">
                  <c:v>3. adatsor</c:v>
                </c:pt>
              </c:strCache>
            </c:strRef>
          </c:tx>
          <c:spPr>
            <a:ln w="9525" cap="rnd">
              <a:solidFill>
                <a:schemeClr val="accent3"/>
              </a:solidFill>
              <a:round/>
            </a:ln>
            <a:effectLst/>
          </c:spPr>
          <c:cat>
            <c:strRef>
              <c:f>Munka1!$A$2:$A$5</c:f>
              <c:strCache>
                <c:ptCount val="4"/>
                <c:pt idx="0">
                  <c:v>Kategória 1</c:v>
                </c:pt>
                <c:pt idx="1">
                  <c:v>Kategória 2</c:v>
                </c:pt>
                <c:pt idx="2">
                  <c:v>Kategória 3</c:v>
                </c:pt>
                <c:pt idx="3">
                  <c:v>Kategória 4</c:v>
                </c:pt>
              </c:strCache>
            </c:strRef>
          </c:cat>
          <c:val>
            <c:numRef>
              <c:f>Munka1!$D$2:$D$5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1A-4D38-A9FB-DF3E2EB87EBD}"/>
            </c:ext>
          </c:extLst>
        </c:ser>
        <c:bandFmts>
          <c:bandFmt>
            <c:idx val="0"/>
            <c:spPr>
              <a:ln w="9525" cap="rnd">
                <a:solidFill>
                  <a:schemeClr val="accent1"/>
                </a:solidFill>
                <a:round/>
              </a:ln>
              <a:effectLst/>
            </c:spPr>
          </c:bandFmt>
          <c:bandFmt>
            <c:idx val="1"/>
            <c:spPr>
              <a:ln w="9525" cap="rnd">
                <a:solidFill>
                  <a:schemeClr val="accent2"/>
                </a:solidFill>
                <a:round/>
              </a:ln>
              <a:effectLst/>
            </c:spPr>
          </c:bandFmt>
          <c:bandFmt>
            <c:idx val="2"/>
            <c:spPr>
              <a:ln w="9525" cap="rnd">
                <a:solidFill>
                  <a:schemeClr val="accent3"/>
                </a:solidFill>
                <a:round/>
              </a:ln>
              <a:effectLst/>
            </c:spPr>
          </c:bandFmt>
          <c:bandFmt>
            <c:idx val="3"/>
            <c:spPr>
              <a:ln w="9525" cap="rnd">
                <a:solidFill>
                  <a:schemeClr val="accent4"/>
                </a:solidFill>
                <a:round/>
              </a:ln>
              <a:effectLst/>
            </c:spPr>
          </c:bandFmt>
          <c:bandFmt>
            <c:idx val="4"/>
            <c:spPr>
              <a:ln w="9525" cap="rnd">
                <a:solidFill>
                  <a:schemeClr val="accent5"/>
                </a:solidFill>
                <a:round/>
              </a:ln>
              <a:effectLst/>
            </c:spPr>
          </c:bandFmt>
          <c:bandFmt>
            <c:idx val="5"/>
            <c:spPr>
              <a:ln w="9525" cap="rnd">
                <a:solidFill>
                  <a:schemeClr val="accent6"/>
                </a:solidFill>
                <a:round/>
              </a:ln>
              <a:effectLst/>
            </c:spPr>
          </c:bandFmt>
          <c:bandFmt>
            <c:idx val="6"/>
            <c:spPr>
              <a:ln w="9525" cap="rnd">
                <a:solidFill>
                  <a:schemeClr val="accent1">
                    <a:lumMod val="60000"/>
                  </a:schemeClr>
                </a:solidFill>
                <a:round/>
              </a:ln>
              <a:effectLst/>
            </c:spPr>
          </c:bandFmt>
          <c:bandFmt>
            <c:idx val="7"/>
            <c:spPr>
              <a:ln w="9525" cap="rnd">
                <a:solidFill>
                  <a:schemeClr val="accent2">
                    <a:lumMod val="60000"/>
                  </a:schemeClr>
                </a:solidFill>
                <a:round/>
              </a:ln>
              <a:effectLst/>
            </c:spPr>
          </c:bandFmt>
          <c:bandFmt>
            <c:idx val="8"/>
            <c:spPr>
              <a:ln w="9525" cap="rnd">
                <a:solidFill>
                  <a:schemeClr val="accent3">
                    <a:lumMod val="60000"/>
                  </a:schemeClr>
                </a:solidFill>
                <a:round/>
              </a:ln>
              <a:effectLst/>
            </c:spPr>
          </c:bandFmt>
          <c:bandFmt>
            <c:idx val="9"/>
            <c:spPr>
              <a:ln w="9525" cap="rnd">
                <a:solidFill>
                  <a:schemeClr val="accent4">
                    <a:lumMod val="60000"/>
                  </a:schemeClr>
                </a:solidFill>
                <a:round/>
              </a:ln>
              <a:effectLst/>
            </c:spPr>
          </c:bandFmt>
          <c:bandFmt>
            <c:idx val="10"/>
            <c:spPr>
              <a:ln w="9525" cap="rnd">
                <a:solidFill>
                  <a:schemeClr val="accent5">
                    <a:lumMod val="60000"/>
                  </a:schemeClr>
                </a:solidFill>
                <a:round/>
              </a:ln>
              <a:effectLst/>
            </c:spPr>
          </c:bandFmt>
          <c:bandFmt>
            <c:idx val="11"/>
            <c:spPr>
              <a:ln w="9525" cap="rnd">
                <a:solidFill>
                  <a:schemeClr val="accent6">
                    <a:lumMod val="60000"/>
                  </a:schemeClr>
                </a:solidFill>
                <a:round/>
              </a:ln>
              <a:effectLst/>
            </c:spPr>
          </c:bandFmt>
          <c:bandFmt>
            <c:idx val="12"/>
            <c:spPr>
              <a:ln w="9525" cap="rnd">
                <a:solidFill>
                  <a:schemeClr val="accent1">
                    <a:lumMod val="80000"/>
                    <a:lumOff val="20000"/>
                  </a:schemeClr>
                </a:solidFill>
                <a:round/>
              </a:ln>
              <a:effectLst/>
            </c:spPr>
          </c:bandFmt>
          <c:bandFmt>
            <c:idx val="13"/>
            <c:spPr>
              <a:ln w="9525" cap="rnd">
                <a:solidFill>
                  <a:schemeClr val="accent2">
                    <a:lumMod val="80000"/>
                    <a:lumOff val="20000"/>
                  </a:schemeClr>
                </a:solidFill>
                <a:round/>
              </a:ln>
              <a:effectLst/>
            </c:spPr>
          </c:bandFmt>
          <c:bandFmt>
            <c:idx val="14"/>
            <c:spPr>
              <a:ln w="9525" cap="rnd">
                <a:solidFill>
                  <a:schemeClr val="accent3">
                    <a:lumMod val="80000"/>
                    <a:lumOff val="20000"/>
                  </a:schemeClr>
                </a:solidFill>
                <a:round/>
              </a:ln>
              <a:effectLst/>
            </c:spPr>
          </c:bandFmt>
        </c:bandFmts>
        <c:axId val="270408712"/>
        <c:axId val="270409104"/>
        <c:axId val="174773456"/>
      </c:surfaceChart>
      <c:catAx>
        <c:axId val="270408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270409104"/>
        <c:crosses val="autoZero"/>
        <c:auto val="1"/>
        <c:lblAlgn val="ctr"/>
        <c:lblOffset val="100"/>
        <c:noMultiLvlLbl val="0"/>
      </c:catAx>
      <c:valAx>
        <c:axId val="27040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vert="horz"/>
          <a:lstStyle/>
          <a:p>
            <a:pPr>
              <a:defRPr/>
            </a:pPr>
            <a:endParaRPr lang="hu-HU"/>
          </a:p>
        </c:txPr>
        <c:crossAx val="270408712"/>
        <c:crosses val="autoZero"/>
        <c:crossBetween val="midCat"/>
      </c:valAx>
      <c:serAx>
        <c:axId val="17477345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270409104"/>
        <c:crosses val="autoZero"/>
      </c:serAx>
      <c:spPr>
        <a:noFill/>
        <a:ln>
          <a:noFill/>
        </a:ln>
        <a:effectLst/>
      </c:spPr>
    </c:plotArea>
    <c:legend>
      <c:legendPos val="b"/>
      <c:overlay val="0"/>
      <c:spPr>
        <a:noFill/>
        <a:ln>
          <a:noFill/>
        </a:ln>
        <a:effectLst/>
      </c:spPr>
      <c:txPr>
        <a:bodyPr rot="0" vert="horz"/>
        <a:lstStyle/>
        <a:p>
          <a:pPr rtl="0">
            <a:defRPr/>
          </a:pPr>
          <a:endParaRPr lang="hu-HU"/>
        </a:p>
      </c:txPr>
    </c:legend>
    <c:plotVisOnly val="1"/>
    <c:dispBlanksAs val="zero"/>
    <c:showDLblsOverMax val="0"/>
  </c:chart>
  <c:spPr>
    <a:noFill/>
    <a:ln>
      <a:noFill/>
    </a:ln>
    <a:effectLst/>
  </c:spPr>
  <c:txPr>
    <a:bodyPr/>
    <a:lstStyle/>
    <a:p>
      <a:pPr>
        <a:defRPr sz="1400" b="0">
          <a:solidFill>
            <a:srgbClr val="002060"/>
          </a:solidFill>
          <a:latin typeface="Franklin Gothic Medium" panose="020B0603020102020204" pitchFamily="34" charset="0"/>
        </a:defRPr>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rgbClr val="002060"/>
              </a:solidFill>
              <a:latin typeface="Franklin Gothic Medium" panose="020B0603020102020204" pitchFamily="34" charset="0"/>
              <a:ea typeface="+mn-ea"/>
              <a:cs typeface="+mn-cs"/>
            </a:defRPr>
          </a:pPr>
          <a:endParaRPr lang="hu-HU"/>
        </a:p>
      </c:txPr>
    </c:title>
    <c:autoTitleDeleted val="0"/>
    <c:plotArea>
      <c:layout/>
      <c:barChart>
        <c:barDir val="col"/>
        <c:grouping val="clustered"/>
        <c:varyColors val="0"/>
        <c:ser>
          <c:idx val="0"/>
          <c:order val="0"/>
          <c:tx>
            <c:strRef>
              <c:f>Munka1!$B$1</c:f>
              <c:strCache>
                <c:ptCount val="1"/>
                <c:pt idx="0">
                  <c:v>Mennyiség</c:v>
                </c:pt>
              </c:strCache>
            </c:strRef>
          </c:tx>
          <c:spPr>
            <a:solidFill>
              <a:schemeClr val="accent1"/>
            </a:solidFill>
            <a:ln w="19050">
              <a:noFill/>
            </a:ln>
            <a:effectLst/>
          </c:spPr>
          <c:invertIfNegative val="0"/>
          <c:cat>
            <c:numRef>
              <c:f>Munka1!$A$2:$A$6</c:f>
              <c:numCache>
                <c:formatCode>m/d/yyyy</c:formatCode>
                <c:ptCount val="5"/>
                <c:pt idx="0">
                  <c:v>37261</c:v>
                </c:pt>
                <c:pt idx="1">
                  <c:v>37262</c:v>
                </c:pt>
                <c:pt idx="2">
                  <c:v>37263</c:v>
                </c:pt>
                <c:pt idx="3">
                  <c:v>37264</c:v>
                </c:pt>
                <c:pt idx="4">
                  <c:v>37265</c:v>
                </c:pt>
              </c:numCache>
            </c:numRef>
          </c:cat>
          <c:val>
            <c:numRef>
              <c:f>Munka1!$B$2:$B$6</c:f>
              <c:numCache>
                <c:formatCode>General</c:formatCode>
                <c:ptCount val="5"/>
                <c:pt idx="0">
                  <c:v>70</c:v>
                </c:pt>
                <c:pt idx="1">
                  <c:v>120</c:v>
                </c:pt>
                <c:pt idx="2">
                  <c:v>150</c:v>
                </c:pt>
                <c:pt idx="3">
                  <c:v>135</c:v>
                </c:pt>
                <c:pt idx="4">
                  <c:v>148</c:v>
                </c:pt>
              </c:numCache>
            </c:numRef>
          </c:val>
          <c:extLst>
            <c:ext xmlns:c16="http://schemas.microsoft.com/office/drawing/2014/chart" uri="{C3380CC4-5D6E-409C-BE32-E72D297353CC}">
              <c16:uniqueId val="{00000000-2064-45CC-9E25-5B7BC58B7B1C}"/>
            </c:ext>
          </c:extLst>
        </c:ser>
        <c:dLbls>
          <c:showLegendKey val="0"/>
          <c:showVal val="0"/>
          <c:showCatName val="0"/>
          <c:showSerName val="0"/>
          <c:showPercent val="0"/>
          <c:showBubbleSize val="0"/>
        </c:dLbls>
        <c:gapWidth val="150"/>
        <c:axId val="206991400"/>
        <c:axId val="268004096"/>
      </c:barChart>
      <c:stockChart>
        <c:ser>
          <c:idx val="1"/>
          <c:order val="1"/>
          <c:tx>
            <c:strRef>
              <c:f>Munka1!$C$1</c:f>
              <c:strCache>
                <c:ptCount val="1"/>
                <c:pt idx="0">
                  <c:v>Nyitó</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Munka1!$C$2:$C$6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1-2064-45CC-9E25-5B7BC58B7B1C}"/>
            </c:ext>
          </c:extLst>
        </c:ser>
        <c:ser>
          <c:idx val="2"/>
          <c:order val="2"/>
          <c:tx>
            <c:strRef>
              <c:f>Munka1!$D$1</c:f>
              <c:strCache>
                <c:ptCount val="1"/>
                <c:pt idx="0">
                  <c:v>Maximum</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Munka1!$D$2:$D$6</c:f>
              <c:numCache>
                <c:formatCode>General</c:formatCode>
                <c:ptCount val="5"/>
                <c:pt idx="0">
                  <c:v>55</c:v>
                </c:pt>
                <c:pt idx="1">
                  <c:v>57</c:v>
                </c:pt>
                <c:pt idx="2">
                  <c:v>57</c:v>
                </c:pt>
                <c:pt idx="3">
                  <c:v>58</c:v>
                </c:pt>
                <c:pt idx="4">
                  <c:v>58</c:v>
                </c:pt>
              </c:numCache>
            </c:numRef>
          </c:val>
          <c:smooth val="0"/>
          <c:extLst>
            <c:ext xmlns:c16="http://schemas.microsoft.com/office/drawing/2014/chart" uri="{C3380CC4-5D6E-409C-BE32-E72D297353CC}">
              <c16:uniqueId val="{00000002-2064-45CC-9E25-5B7BC58B7B1C}"/>
            </c:ext>
          </c:extLst>
        </c:ser>
        <c:ser>
          <c:idx val="3"/>
          <c:order val="3"/>
          <c:tx>
            <c:strRef>
              <c:f>Munka1!$E$1</c:f>
              <c:strCache>
                <c:ptCount val="1"/>
                <c:pt idx="0">
                  <c:v>Minimum</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Munka1!$E$2:$E$6</c:f>
              <c:numCache>
                <c:formatCode>General</c:formatCode>
                <c:ptCount val="5"/>
                <c:pt idx="0">
                  <c:v>11</c:v>
                </c:pt>
                <c:pt idx="1">
                  <c:v>12</c:v>
                </c:pt>
                <c:pt idx="2">
                  <c:v>13</c:v>
                </c:pt>
                <c:pt idx="3">
                  <c:v>11</c:v>
                </c:pt>
                <c:pt idx="4">
                  <c:v>25</c:v>
                </c:pt>
              </c:numCache>
            </c:numRef>
          </c:val>
          <c:smooth val="0"/>
          <c:extLst>
            <c:ext xmlns:c16="http://schemas.microsoft.com/office/drawing/2014/chart" uri="{C3380CC4-5D6E-409C-BE32-E72D297353CC}">
              <c16:uniqueId val="{00000003-2064-45CC-9E25-5B7BC58B7B1C}"/>
            </c:ext>
          </c:extLst>
        </c:ser>
        <c:ser>
          <c:idx val="4"/>
          <c:order val="4"/>
          <c:tx>
            <c:strRef>
              <c:f>Munka1!$F$1</c:f>
              <c:strCache>
                <c:ptCount val="1"/>
                <c:pt idx="0">
                  <c:v>Záró</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Munka1!$F$2:$F$6</c:f>
              <c:numCache>
                <c:formatCode>General</c:formatCode>
                <c:ptCount val="5"/>
                <c:pt idx="0">
                  <c:v>25</c:v>
                </c:pt>
                <c:pt idx="1">
                  <c:v>38</c:v>
                </c:pt>
                <c:pt idx="2">
                  <c:v>50</c:v>
                </c:pt>
                <c:pt idx="3">
                  <c:v>35</c:v>
                </c:pt>
                <c:pt idx="4">
                  <c:v>43</c:v>
                </c:pt>
              </c:numCache>
            </c:numRef>
          </c:val>
          <c:smooth val="0"/>
          <c:extLst>
            <c:ext xmlns:c16="http://schemas.microsoft.com/office/drawing/2014/chart" uri="{C3380CC4-5D6E-409C-BE32-E72D297353CC}">
              <c16:uniqueId val="{00000004-2064-45CC-9E25-5B7BC58B7B1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268004488"/>
        <c:axId val="268004880"/>
      </c:stockChart>
      <c:dateAx>
        <c:axId val="20699140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68004096"/>
        <c:crosses val="autoZero"/>
        <c:auto val="1"/>
        <c:lblOffset val="100"/>
        <c:baseTimeUnit val="days"/>
      </c:dateAx>
      <c:valAx>
        <c:axId val="268004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06991400"/>
        <c:crosses val="autoZero"/>
        <c:crossBetween val="between"/>
      </c:valAx>
      <c:valAx>
        <c:axId val="268004880"/>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68004488"/>
        <c:crosses val="max"/>
        <c:crossBetween val="between"/>
      </c:valAx>
      <c:dateAx>
        <c:axId val="268004488"/>
        <c:scaling>
          <c:orientation val="minMax"/>
        </c:scaling>
        <c:delete val="1"/>
        <c:axPos val="b"/>
        <c:numFmt formatCode="m/d/yyyy" sourceLinked="1"/>
        <c:majorTickMark val="out"/>
        <c:minorTickMark val="none"/>
        <c:tickLblPos val="nextTo"/>
        <c:crossAx val="26800488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legend>
    <c:plotVisOnly val="1"/>
    <c:dispBlanksAs val="gap"/>
    <c:showDLblsOverMax val="0"/>
  </c:chart>
  <c:spPr>
    <a:noFill/>
    <a:ln>
      <a:noFill/>
    </a:ln>
    <a:effectLst/>
  </c:spPr>
  <c:txPr>
    <a:bodyPr/>
    <a:lstStyle/>
    <a:p>
      <a:pPr>
        <a:defRPr sz="1400">
          <a:solidFill>
            <a:srgbClr val="002060"/>
          </a:solidFill>
          <a:latin typeface="Franklin Gothic Medium" panose="020B0603020102020204" pitchFamily="34" charset="0"/>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1CC1C-E04F-5746-9273-0C628152FE6F}"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3923D-B9BF-9F44-A2FF-065E37B81C79}" type="slidenum">
              <a:rPr lang="en-US" smtClean="0"/>
              <a:t>‹#›</a:t>
            </a:fld>
            <a:endParaRPr lang="en-US"/>
          </a:p>
        </p:txBody>
      </p:sp>
    </p:spTree>
    <p:extLst>
      <p:ext uri="{BB962C8B-B14F-4D97-AF65-F5344CB8AC3E}">
        <p14:creationId xmlns:p14="http://schemas.microsoft.com/office/powerpoint/2010/main" val="245365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923D-B9BF-9F44-A2FF-065E37B81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63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4A3923D-B9BF-9F44-A2FF-065E37B81C79}" type="slidenum">
              <a:rPr lang="en-US" smtClean="0"/>
              <a:t>26</a:t>
            </a:fld>
            <a:endParaRPr lang="en-US"/>
          </a:p>
        </p:txBody>
      </p:sp>
    </p:spTree>
    <p:extLst>
      <p:ext uri="{BB962C8B-B14F-4D97-AF65-F5344CB8AC3E}">
        <p14:creationId xmlns:p14="http://schemas.microsoft.com/office/powerpoint/2010/main" val="175797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4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53258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itle 1">
            <a:extLst>
              <a:ext uri="{FF2B5EF4-FFF2-40B4-BE49-F238E27FC236}">
                <a16:creationId xmlns:a16="http://schemas.microsoft.com/office/drawing/2014/main" id="{F344D521-68E2-C749-A9F2-60A3C2607105}"/>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9" name="Text Placeholder 5">
            <a:extLst>
              <a:ext uri="{FF2B5EF4-FFF2-40B4-BE49-F238E27FC236}">
                <a16:creationId xmlns:a16="http://schemas.microsoft.com/office/drawing/2014/main" id="{BC526D04-089F-244B-A268-711014C05416}"/>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22080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43836EB-766A-534F-BC98-A335FAD9B554}"/>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9" name="Title 1">
            <a:extLst>
              <a:ext uri="{FF2B5EF4-FFF2-40B4-BE49-F238E27FC236}">
                <a16:creationId xmlns:a16="http://schemas.microsoft.com/office/drawing/2014/main" id="{19F10F20-35A6-ED40-9E2D-1BA07143F720}"/>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10" name="Text Placeholder 5">
            <a:extLst>
              <a:ext uri="{FF2B5EF4-FFF2-40B4-BE49-F238E27FC236}">
                <a16:creationId xmlns:a16="http://schemas.microsoft.com/office/drawing/2014/main" id="{DB11E014-B156-CD4D-B9F4-89FEC375B5B9}"/>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50104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9AD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DBF7A55-9880-3C43-B0CB-B0B25AAE040D}"/>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solidFill>
                  <a:srgbClr val="151F3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43410C58-1586-BA41-83F6-2A9D940C98A5}"/>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82C0782F-43EC-1642-8533-41A1B4084945}"/>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18270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5" name="Title 1">
            <a:extLst>
              <a:ext uri="{FF2B5EF4-FFF2-40B4-BE49-F238E27FC236}">
                <a16:creationId xmlns:a16="http://schemas.microsoft.com/office/drawing/2014/main" id="{13B22455-15EF-9F4A-8944-649986A0615D}"/>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D3B78C12-7B56-EB47-8169-D4C23F005A72}"/>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61874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20097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0593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3/3/2025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422439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48647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28094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7C1BC3-E15F-D34B-BD28-F312B456A483}"/>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4" name="Text Placeholder 5">
            <a:extLst>
              <a:ext uri="{FF2B5EF4-FFF2-40B4-BE49-F238E27FC236}">
                <a16:creationId xmlns:a16="http://schemas.microsoft.com/office/drawing/2014/main" id="{679759E2-B98B-5C46-9D45-1A01AB96D624}"/>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526411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33874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1760950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DE6A3-B10C-404C-BF18-0CEA514C730B}"/>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18" name="Text Placeholder 17">
            <a:extLst>
              <a:ext uri="{FF2B5EF4-FFF2-40B4-BE49-F238E27FC236}">
                <a16:creationId xmlns:a16="http://schemas.microsoft.com/office/drawing/2014/main" id="{6E7C5F65-E688-C44D-B885-54F94A878896}"/>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3" name="Text Placeholder 17">
            <a:extLst>
              <a:ext uri="{FF2B5EF4-FFF2-40B4-BE49-F238E27FC236}">
                <a16:creationId xmlns:a16="http://schemas.microsoft.com/office/drawing/2014/main" id="{3D50DA09-5E37-6E42-89A9-4C1475290890}"/>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4" name="Text Placeholder 17">
            <a:extLst>
              <a:ext uri="{FF2B5EF4-FFF2-40B4-BE49-F238E27FC236}">
                <a16:creationId xmlns:a16="http://schemas.microsoft.com/office/drawing/2014/main" id="{38D02627-B6B2-DB44-915E-A33E4A4D2E73}"/>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93020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86282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2304802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42858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FEE5F48-7E9E-3344-95A6-888280517080}"/>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F4F70779-D3A3-3F42-B1A3-2A64CC15129E}"/>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4DA728C8-7909-7349-AF65-927D93833BCB}"/>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475361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9AD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6030408-977E-D047-99A9-EF2FB63037F6}"/>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solidFill>
                  <a:srgbClr val="151F3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BF723265-71EE-1044-933D-610CE9DDAB7A}"/>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F4E90D23-247A-EE46-8AC0-0876ABD70376}"/>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297155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15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FEB594C-28EC-D24F-B2E5-3A157560B509}"/>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6B40FC90-3A93-CC4F-BDBD-612B4698F525}"/>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AFCAAE3A-B1BE-E545-9E1E-1408EE67114E}"/>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67501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6A1DBF87-7255-594B-B8D5-7346664AC274}"/>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243520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5" name="Title 1">
            <a:extLst>
              <a:ext uri="{FF2B5EF4-FFF2-40B4-BE49-F238E27FC236}">
                <a16:creationId xmlns:a16="http://schemas.microsoft.com/office/drawing/2014/main" id="{BFC5EAA2-9B6A-E64A-8911-60ED04B45634}"/>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E24820C9-8081-0D4C-BC75-9F8EAD16AA68}"/>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023459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45974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5443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3/3/2025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4239414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189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4027850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387014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2723459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4F8D7F-90CE-8F40-ABFC-EA424E711037}"/>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9" name="Title 1">
            <a:extLst>
              <a:ext uri="{FF2B5EF4-FFF2-40B4-BE49-F238E27FC236}">
                <a16:creationId xmlns:a16="http://schemas.microsoft.com/office/drawing/2014/main" id="{103D028F-85E4-8C48-BB8B-072AE25016E1}"/>
              </a:ext>
            </a:extLst>
          </p:cNvPr>
          <p:cNvSpPr txBox="1">
            <a:spLocks/>
          </p:cNvSpPr>
          <p:nvPr userDrawn="1"/>
        </p:nvSpPr>
        <p:spPr>
          <a:xfrm>
            <a:off x="838200" y="3859451"/>
            <a:ext cx="10515600" cy="556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200" b="0" i="0" dirty="0">
                <a:latin typeface="Open Sans Light" panose="020B0606030504020204" pitchFamily="34" charset="0"/>
                <a:ea typeface="Open Sans Light" panose="020B0606030504020204" pitchFamily="34" charset="0"/>
                <a:cs typeface="Open Sans Light" panose="020B0606030504020204" pitchFamily="34" charset="0"/>
              </a:rPr>
              <a:t>Click to edit Master title style</a:t>
            </a:r>
          </a:p>
        </p:txBody>
      </p:sp>
    </p:spTree>
    <p:extLst>
      <p:ext uri="{BB962C8B-B14F-4D97-AF65-F5344CB8AC3E}">
        <p14:creationId xmlns:p14="http://schemas.microsoft.com/office/powerpoint/2010/main" val="1204622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39288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2127006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171450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D9936037-E322-B849-8DB6-B5BAADE0BFA1}"/>
              </a:ext>
            </a:extLst>
          </p:cNvPr>
          <p:cNvSpPr>
            <a:spLocks noGrp="1"/>
          </p:cNvSpPr>
          <p:nvPr>
            <p:ph type="pic" sz="quarter" idx="11"/>
          </p:nvPr>
        </p:nvSpPr>
        <p:spPr>
          <a:xfrm>
            <a:off x="-3048"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212576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482344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349484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15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44E95B7F-ECB4-6248-A0A2-F62D6AC5FF0C}"/>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Tree>
    <p:extLst>
      <p:ext uri="{BB962C8B-B14F-4D97-AF65-F5344CB8AC3E}">
        <p14:creationId xmlns:p14="http://schemas.microsoft.com/office/powerpoint/2010/main" val="453020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614423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281455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154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3/3/2025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4061047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82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215118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3773220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579494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1857933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4F8D7F-90CE-8F40-ABFC-EA424E711037}"/>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9" name="Title 1">
            <a:extLst>
              <a:ext uri="{FF2B5EF4-FFF2-40B4-BE49-F238E27FC236}">
                <a16:creationId xmlns:a16="http://schemas.microsoft.com/office/drawing/2014/main" id="{103D028F-85E4-8C48-BB8B-072AE25016E1}"/>
              </a:ext>
            </a:extLst>
          </p:cNvPr>
          <p:cNvSpPr txBox="1">
            <a:spLocks/>
          </p:cNvSpPr>
          <p:nvPr userDrawn="1"/>
        </p:nvSpPr>
        <p:spPr>
          <a:xfrm>
            <a:off x="838200" y="3859451"/>
            <a:ext cx="10515600" cy="556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200" b="0" i="0" dirty="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rPr>
              <a:t>Click to edit Master title style</a:t>
            </a:r>
          </a:p>
        </p:txBody>
      </p:sp>
    </p:spTree>
    <p:extLst>
      <p:ext uri="{BB962C8B-B14F-4D97-AF65-F5344CB8AC3E}">
        <p14:creationId xmlns:p14="http://schemas.microsoft.com/office/powerpoint/2010/main" val="3880247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30307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171450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D9936037-E322-B849-8DB6-B5BAADE0BFA1}"/>
              </a:ext>
            </a:extLst>
          </p:cNvPr>
          <p:cNvSpPr>
            <a:spLocks noGrp="1"/>
          </p:cNvSpPr>
          <p:nvPr>
            <p:ph type="pic" sz="quarter" idx="11"/>
          </p:nvPr>
        </p:nvSpPr>
        <p:spPr>
          <a:xfrm>
            <a:off x="-3048"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4088209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718305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3363514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15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482B184-CC21-C745-A6DA-72AAACC9E5EB}"/>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Tree>
    <p:extLst>
      <p:ext uri="{BB962C8B-B14F-4D97-AF65-F5344CB8AC3E}">
        <p14:creationId xmlns:p14="http://schemas.microsoft.com/office/powerpoint/2010/main" val="230156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5" name="Text Placeholder 5">
            <a:extLst>
              <a:ext uri="{FF2B5EF4-FFF2-40B4-BE49-F238E27FC236}">
                <a16:creationId xmlns:a16="http://schemas.microsoft.com/office/drawing/2014/main" id="{E3082688-62D6-444E-B064-323A5DC8CB89}"/>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259585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288663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DE6A3-B10C-404C-BF18-0CEA514C730B}"/>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18" name="Text Placeholder 17">
            <a:extLst>
              <a:ext uri="{FF2B5EF4-FFF2-40B4-BE49-F238E27FC236}">
                <a16:creationId xmlns:a16="http://schemas.microsoft.com/office/drawing/2014/main" id="{6E7C5F65-E688-C44D-B885-54F94A878896}"/>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3" name="Text Placeholder 17">
            <a:extLst>
              <a:ext uri="{FF2B5EF4-FFF2-40B4-BE49-F238E27FC236}">
                <a16:creationId xmlns:a16="http://schemas.microsoft.com/office/drawing/2014/main" id="{3D50DA09-5E37-6E42-89A9-4C1475290890}"/>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4" name="Text Placeholder 17">
            <a:extLst>
              <a:ext uri="{FF2B5EF4-FFF2-40B4-BE49-F238E27FC236}">
                <a16:creationId xmlns:a16="http://schemas.microsoft.com/office/drawing/2014/main" id="{38D02627-B6B2-DB44-915E-A33E4A4D2E73}"/>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473460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EA8C6C6-6CC0-2949-B37A-1713BFD91587}"/>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3">
            <a:extLst>
              <a:ext uri="{FF2B5EF4-FFF2-40B4-BE49-F238E27FC236}">
                <a16:creationId xmlns:a16="http://schemas.microsoft.com/office/drawing/2014/main" id="{E1E61ECE-DD11-434A-BFC5-CC3EAAD564C9}"/>
              </a:ext>
            </a:extLst>
          </p:cNvPr>
          <p:cNvSpPr>
            <a:spLocks noGrp="1"/>
          </p:cNvSpPr>
          <p:nvPr>
            <p:ph sz="half" idx="2"/>
          </p:nvPr>
        </p:nvSpPr>
        <p:spPr>
          <a:xfrm>
            <a:off x="839788" y="2767722"/>
            <a:ext cx="5157787"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04E56921-ED46-5D4F-AA8E-D9DFBBDB5605}"/>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5">
            <a:extLst>
              <a:ext uri="{FF2B5EF4-FFF2-40B4-BE49-F238E27FC236}">
                <a16:creationId xmlns:a16="http://schemas.microsoft.com/office/drawing/2014/main" id="{5091BFEA-2E6F-3C48-B971-A2D4052923E2}"/>
              </a:ext>
            </a:extLst>
          </p:cNvPr>
          <p:cNvSpPr>
            <a:spLocks noGrp="1"/>
          </p:cNvSpPr>
          <p:nvPr>
            <p:ph sz="quarter" idx="4"/>
          </p:nvPr>
        </p:nvSpPr>
        <p:spPr>
          <a:xfrm>
            <a:off x="6172200" y="2767722"/>
            <a:ext cx="5183188"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8163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3/3/2025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1062946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1689109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61907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306921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713133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3851888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006418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3097357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34204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4F8D7F-90CE-8F40-ABFC-EA424E711037}"/>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13CDCE40-0EC3-1F4C-9FE1-6A8824F99F47}"/>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183272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400428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172054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3392200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4178759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7C1BC3-E15F-D34B-BD28-F312B456A483}"/>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4" name="Text Placeholder 5">
            <a:extLst>
              <a:ext uri="{FF2B5EF4-FFF2-40B4-BE49-F238E27FC236}">
                <a16:creationId xmlns:a16="http://schemas.microsoft.com/office/drawing/2014/main" id="{679759E2-B98B-5C46-9D45-1A01AB96D624}"/>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5232210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12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5">
            <a:extLst>
              <a:ext uri="{FF2B5EF4-FFF2-40B4-BE49-F238E27FC236}">
                <a16:creationId xmlns:a16="http://schemas.microsoft.com/office/drawing/2014/main" id="{191771B3-2B9D-8048-B51F-9405C1A5D1DC}"/>
              </a:ext>
            </a:extLst>
          </p:cNvPr>
          <p:cNvSpPr>
            <a:spLocks noGrp="1"/>
          </p:cNvSpPr>
          <p:nvPr>
            <p:ph type="body" sz="quarter" idx="11"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10351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1714500"/>
            <a:ext cx="4495800" cy="1234440"/>
          </a:xfrm>
        </p:spPr>
        <p:txBody>
          <a:bodyPr>
            <a:normAutofit/>
          </a:bodyPr>
          <a:lstStyle>
            <a:lvl1pPr>
              <a:defRPr sz="4000"/>
            </a:lvl1p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D9936037-E322-B849-8DB6-B5BAADE0BFA1}"/>
              </a:ext>
            </a:extLst>
          </p:cNvPr>
          <p:cNvSpPr>
            <a:spLocks noGrp="1"/>
          </p:cNvSpPr>
          <p:nvPr>
            <p:ph type="pic" sz="quarter" idx="11"/>
          </p:nvPr>
        </p:nvSpPr>
        <p:spPr>
          <a:xfrm>
            <a:off x="-3048"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51559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emf"/><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3/3/2025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3" name="Picture 2">
            <a:extLst>
              <a:ext uri="{FF2B5EF4-FFF2-40B4-BE49-F238E27FC236}">
                <a16:creationId xmlns:a16="http://schemas.microsoft.com/office/drawing/2014/main" id="{0A7C45AA-1AE1-EF42-B8AA-C1BE170CF522}"/>
              </a:ext>
            </a:extLst>
          </p:cNvPr>
          <p:cNvPicPr>
            <a:picLocks noChangeAspect="1"/>
          </p:cNvPicPr>
          <p:nvPr userDrawn="1"/>
        </p:nvPicPr>
        <p:blipFill>
          <a:blip r:embed="rId19"/>
          <a:stretch>
            <a:fillRect/>
          </a:stretch>
        </p:blipFill>
        <p:spPr>
          <a:xfrm>
            <a:off x="507414" y="633173"/>
            <a:ext cx="1822107" cy="501780"/>
          </a:xfrm>
          <a:prstGeom prst="rect">
            <a:avLst/>
          </a:prstGeom>
        </p:spPr>
      </p:pic>
    </p:spTree>
    <p:extLst>
      <p:ext uri="{BB962C8B-B14F-4D97-AF65-F5344CB8AC3E}">
        <p14:creationId xmlns:p14="http://schemas.microsoft.com/office/powerpoint/2010/main" val="2246316146"/>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765" r:id="rId3"/>
    <p:sldLayoutId id="2147483684" r:id="rId4"/>
    <p:sldLayoutId id="2147483685" r:id="rId5"/>
    <p:sldLayoutId id="2147483686" r:id="rId6"/>
    <p:sldLayoutId id="2147483688" r:id="rId7"/>
    <p:sldLayoutId id="2147483689" r:id="rId8"/>
    <p:sldLayoutId id="2147483711" r:id="rId9"/>
    <p:sldLayoutId id="2147483690" r:id="rId10"/>
    <p:sldLayoutId id="2147483761" r:id="rId11"/>
    <p:sldLayoutId id="2147483746" r:id="rId12"/>
    <p:sldLayoutId id="2147483747"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4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3/3/2025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13" name="Picture 12">
            <a:extLst>
              <a:ext uri="{FF2B5EF4-FFF2-40B4-BE49-F238E27FC236}">
                <a16:creationId xmlns:a16="http://schemas.microsoft.com/office/drawing/2014/main" id="{CE903C85-69BE-E743-BB5D-297DC90D373D}"/>
              </a:ext>
            </a:extLst>
          </p:cNvPr>
          <p:cNvPicPr>
            <a:picLocks noChangeAspect="1"/>
          </p:cNvPicPr>
          <p:nvPr userDrawn="1"/>
        </p:nvPicPr>
        <p:blipFill>
          <a:blip r:embed="rId18"/>
          <a:stretch>
            <a:fillRect/>
          </a:stretch>
        </p:blipFill>
        <p:spPr>
          <a:xfrm>
            <a:off x="507414" y="633173"/>
            <a:ext cx="1822107" cy="501780"/>
          </a:xfrm>
          <a:prstGeom prst="rect">
            <a:avLst/>
          </a:prstGeom>
        </p:spPr>
      </p:pic>
    </p:spTree>
    <p:extLst>
      <p:ext uri="{BB962C8B-B14F-4D97-AF65-F5344CB8AC3E}">
        <p14:creationId xmlns:p14="http://schemas.microsoft.com/office/powerpoint/2010/main" val="23400697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699" r:id="rId4"/>
    <p:sldLayoutId id="2147483700" r:id="rId5"/>
    <p:sldLayoutId id="2147483701" r:id="rId6"/>
    <p:sldLayoutId id="2147483704" r:id="rId7"/>
    <p:sldLayoutId id="2147483705" r:id="rId8"/>
    <p:sldLayoutId id="2147483760" r:id="rId9"/>
    <p:sldLayoutId id="2147483748" r:id="rId10"/>
    <p:sldLayoutId id="2147483749" r:id="rId11"/>
    <p:sldLayoutId id="2147483750" r:id="rId12"/>
    <p:sldLayoutId id="2147483706" r:id="rId13"/>
    <p:sldLayoutId id="2147483707" r:id="rId14"/>
    <p:sldLayoutId id="2147483708" r:id="rId15"/>
    <p:sldLayoutId id="2147483709" r:id="rId16"/>
  </p:sldLayoutIdLst>
  <p:txStyles>
    <p:titleStyle>
      <a:lvl1pPr algn="l" defTabSz="914400" rtl="0" eaLnBrk="1" latinLnBrk="0" hangingPunct="1">
        <a:lnSpc>
          <a:spcPct val="90000"/>
        </a:lnSpc>
        <a:spcBef>
          <a:spcPct val="0"/>
        </a:spcBef>
        <a:buNone/>
        <a:defRPr sz="4000" b="0" i="0" kern="1200">
          <a:solidFill>
            <a:srgbClr val="151F3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3/3/2025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3" name="Picture 2">
            <a:extLst>
              <a:ext uri="{FF2B5EF4-FFF2-40B4-BE49-F238E27FC236}">
                <a16:creationId xmlns:a16="http://schemas.microsoft.com/office/drawing/2014/main" id="{0A7C45AA-1AE1-EF42-B8AA-C1BE170CF522}"/>
              </a:ext>
            </a:extLst>
          </p:cNvPr>
          <p:cNvPicPr>
            <a:picLocks noChangeAspect="1"/>
          </p:cNvPicPr>
          <p:nvPr userDrawn="1"/>
        </p:nvPicPr>
        <p:blipFill>
          <a:blip r:embed="rId16"/>
          <a:stretch>
            <a:fillRect/>
          </a:stretch>
        </p:blipFill>
        <p:spPr>
          <a:xfrm>
            <a:off x="507414" y="633173"/>
            <a:ext cx="1822107" cy="501780"/>
          </a:xfrm>
          <a:prstGeom prst="rect">
            <a:avLst/>
          </a:prstGeom>
        </p:spPr>
      </p:pic>
    </p:spTree>
    <p:extLst>
      <p:ext uri="{BB962C8B-B14F-4D97-AF65-F5344CB8AC3E}">
        <p14:creationId xmlns:p14="http://schemas.microsoft.com/office/powerpoint/2010/main" val="3336414810"/>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20" r:id="rId5"/>
    <p:sldLayoutId id="2147483722" r:id="rId6"/>
    <p:sldLayoutId id="2147483723" r:id="rId7"/>
    <p:sldLayoutId id="2147483724" r:id="rId8"/>
    <p:sldLayoutId id="2147483759" r:id="rId9"/>
    <p:sldLayoutId id="2147483753" r:id="rId10"/>
    <p:sldLayoutId id="2147483725" r:id="rId11"/>
    <p:sldLayoutId id="2147483726" r:id="rId12"/>
    <p:sldLayoutId id="2147483727" r:id="rId13"/>
    <p:sldLayoutId id="2147483728" r:id="rId14"/>
  </p:sldLayoutIdLst>
  <p:txStyles>
    <p:title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3/3/2025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7" name="Picture 6">
            <a:extLst>
              <a:ext uri="{FF2B5EF4-FFF2-40B4-BE49-F238E27FC236}">
                <a16:creationId xmlns:a16="http://schemas.microsoft.com/office/drawing/2014/main" id="{34E593CD-AD13-FC40-9134-AFE14BE8B96E}"/>
              </a:ext>
            </a:extLst>
          </p:cNvPr>
          <p:cNvPicPr>
            <a:picLocks noChangeAspect="1"/>
          </p:cNvPicPr>
          <p:nvPr userDrawn="1"/>
        </p:nvPicPr>
        <p:blipFill>
          <a:blip r:embed="rId16"/>
          <a:stretch>
            <a:fillRect/>
          </a:stretch>
        </p:blipFill>
        <p:spPr>
          <a:xfrm>
            <a:off x="507414" y="633173"/>
            <a:ext cx="1822107" cy="501780"/>
          </a:xfrm>
          <a:prstGeom prst="rect">
            <a:avLst/>
          </a:prstGeom>
        </p:spPr>
      </p:pic>
    </p:spTree>
    <p:extLst>
      <p:ext uri="{BB962C8B-B14F-4D97-AF65-F5344CB8AC3E}">
        <p14:creationId xmlns:p14="http://schemas.microsoft.com/office/powerpoint/2010/main" val="4117862845"/>
      </p:ext>
    </p:extLst>
  </p:cSld>
  <p:clrMap bg1="lt1" tx1="dk1" bg2="lt2" tx2="dk2" accent1="accent1" accent2="accent2" accent3="accent3" accent4="accent4" accent5="accent5" accent6="accent6" hlink="hlink" folHlink="folHlink"/>
  <p:sldLayoutIdLst>
    <p:sldLayoutId id="2147483730" r:id="rId1"/>
    <p:sldLayoutId id="2147483732" r:id="rId2"/>
    <p:sldLayoutId id="2147483733" r:id="rId3"/>
    <p:sldLayoutId id="2147483734" r:id="rId4"/>
    <p:sldLayoutId id="2147483738" r:id="rId5"/>
    <p:sldLayoutId id="2147483739" r:id="rId6"/>
    <p:sldLayoutId id="2147483740" r:id="rId7"/>
    <p:sldLayoutId id="2147483741" r:id="rId8"/>
    <p:sldLayoutId id="2147483762" r:id="rId9"/>
    <p:sldLayoutId id="2147483756" r:id="rId10"/>
    <p:sldLayoutId id="2147483742" r:id="rId11"/>
    <p:sldLayoutId id="2147483743" r:id="rId12"/>
    <p:sldLayoutId id="2147483744" r:id="rId13"/>
    <p:sldLayoutId id="2147483745" r:id="rId14"/>
  </p:sldLayoutIdLst>
  <p:txStyles>
    <p:titleStyle>
      <a:lvl1pPr algn="l" defTabSz="914400" rtl="0" eaLnBrk="1" latinLnBrk="0" hangingPunct="1">
        <a:lnSpc>
          <a:spcPct val="90000"/>
        </a:lnSpc>
        <a:spcBef>
          <a:spcPct val="0"/>
        </a:spcBef>
        <a:buNone/>
        <a:defRPr sz="4000" b="0" i="0" kern="1200">
          <a:solidFill>
            <a:srgbClr val="151F3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46B77-3FC3-A04F-9C6A-B25B169093BF}" type="datetimeFigureOut">
              <a:rPr lang="en-US" smtClean="0"/>
              <a:pPr/>
              <a:t>3/3/2025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ACF1-2035-ED44-A2A6-3FD409EE1DA9}" type="slidenum">
              <a:rPr lang="en-US" smtClean="0"/>
              <a:pPr/>
              <a:t>‹#›</a:t>
            </a:fld>
            <a:endParaRPr lang="en-US" dirty="0"/>
          </a:p>
        </p:txBody>
      </p:sp>
      <p:pic>
        <p:nvPicPr>
          <p:cNvPr id="7" name="Picture 12">
            <a:extLst>
              <a:ext uri="{FF2B5EF4-FFF2-40B4-BE49-F238E27FC236}">
                <a16:creationId xmlns:a16="http://schemas.microsoft.com/office/drawing/2014/main" id="{CE903C85-69BE-E743-BB5D-297DC90D373D}"/>
              </a:ext>
            </a:extLst>
          </p:cNvPr>
          <p:cNvPicPr>
            <a:picLocks noChangeAspect="1"/>
          </p:cNvPicPr>
          <p:nvPr userDrawn="1"/>
        </p:nvPicPr>
        <p:blipFill>
          <a:blip r:embed="rId16"/>
          <a:stretch>
            <a:fillRect/>
          </a:stretch>
        </p:blipFill>
        <p:spPr>
          <a:xfrm>
            <a:off x="507414" y="633173"/>
            <a:ext cx="1822107" cy="501780"/>
          </a:xfrm>
          <a:prstGeom prst="rect">
            <a:avLst/>
          </a:prstGeom>
        </p:spPr>
      </p:pic>
    </p:spTree>
    <p:extLst>
      <p:ext uri="{BB962C8B-B14F-4D97-AF65-F5344CB8AC3E}">
        <p14:creationId xmlns:p14="http://schemas.microsoft.com/office/powerpoint/2010/main" val="412605361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_Feladatlap"/><Relationship Id="rId7" Type="http://schemas.openxmlformats.org/officeDocument/2006/relationships/image" Target="../media/image4.png"/><Relationship Id="rId2" Type="http://schemas.openxmlformats.org/officeDocument/2006/relationships/hyperlink" Target="#_C&#237;mlap"/><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_Titkos&#237;t&#225;si_k&#233;relem"/><Relationship Id="rId4" Type="http://schemas.openxmlformats.org/officeDocument/2006/relationships/hyperlink" Target="#_Hallgat&#243;i_nyilatkoza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18769D-A08F-4527-8BDB-67BC8D625B15}"/>
              </a:ext>
            </a:extLst>
          </p:cNvPr>
          <p:cNvSpPr>
            <a:spLocks noGrp="1"/>
          </p:cNvSpPr>
          <p:nvPr>
            <p:ph type="title"/>
          </p:nvPr>
        </p:nvSpPr>
        <p:spPr>
          <a:xfrm>
            <a:off x="838200" y="1029810"/>
            <a:ext cx="10515600" cy="5486400"/>
          </a:xfrm>
        </p:spPr>
        <p:txBody>
          <a:bodyPr/>
          <a:lstStyle/>
          <a:p>
            <a:pPr algn="ctr"/>
            <a:r>
              <a:rPr lang="hu-HU" b="1" dirty="0">
                <a:solidFill>
                  <a:schemeClr val="accent1">
                    <a:lumMod val="75000"/>
                  </a:schemeClr>
                </a:solidFill>
              </a:rPr>
              <a:t>Szakdolgozat, Diplomamunka, Projektmunka tájékoztató</a:t>
            </a:r>
            <a:br>
              <a:rPr lang="hu-HU" dirty="0">
                <a:solidFill>
                  <a:schemeClr val="accent1">
                    <a:lumMod val="75000"/>
                  </a:schemeClr>
                </a:solidFill>
              </a:rPr>
            </a:br>
            <a:r>
              <a:rPr lang="hu-HU" sz="2400" dirty="0">
                <a:solidFill>
                  <a:schemeClr val="accent1">
                    <a:lumMod val="75000"/>
                  </a:schemeClr>
                </a:solidFill>
              </a:rPr>
              <a:t>Óbudai Egyetem Keleti Károly Gazdasági Kar Közgazdaságtudományi, Pénzügyi és Számviteli Intézet</a:t>
            </a:r>
            <a:br>
              <a:rPr lang="hu-HU" sz="2400" dirty="0">
                <a:solidFill>
                  <a:schemeClr val="accent1">
                    <a:lumMod val="75000"/>
                  </a:schemeClr>
                </a:solidFill>
              </a:rPr>
            </a:br>
            <a:r>
              <a:rPr lang="hu-HU" sz="2400" b="1" dirty="0">
                <a:solidFill>
                  <a:schemeClr val="accent1">
                    <a:lumMod val="75000"/>
                  </a:schemeClr>
                </a:solidFill>
              </a:rPr>
              <a:t>2025</a:t>
            </a:r>
            <a:br>
              <a:rPr lang="hu-HU" sz="2400" dirty="0">
                <a:solidFill>
                  <a:schemeClr val="tx1"/>
                </a:solidFill>
              </a:rPr>
            </a:br>
            <a:br>
              <a:rPr lang="hu-HU" sz="2400" dirty="0">
                <a:solidFill>
                  <a:schemeClr val="accent1">
                    <a:lumMod val="75000"/>
                  </a:schemeClr>
                </a:solidFill>
              </a:rPr>
            </a:br>
            <a:r>
              <a:rPr lang="hu-HU" sz="2400" dirty="0">
                <a:solidFill>
                  <a:schemeClr val="accent1">
                    <a:lumMod val="75000"/>
                  </a:schemeClr>
                </a:solidFill>
              </a:rPr>
              <a:t>https://kgk.uni-obuda.hu/intezetek/kozgazdasagtudomanyi-penzugyi-es-szamviteli-intezet/</a:t>
            </a:r>
            <a:br>
              <a:rPr lang="hu-HU" sz="2400" dirty="0">
                <a:solidFill>
                  <a:schemeClr val="accent1">
                    <a:lumMod val="75000"/>
                  </a:schemeClr>
                </a:solidFill>
              </a:rPr>
            </a:br>
            <a:r>
              <a:rPr lang="hu-HU" sz="1800" dirty="0">
                <a:solidFill>
                  <a:schemeClr val="accent1">
                    <a:lumMod val="75000"/>
                  </a:schemeClr>
                </a:solidFill>
              </a:rPr>
              <a:t>Dr. Mizser Csilla Ilona PhD. Intézetigazgató-helyettes</a:t>
            </a:r>
          </a:p>
        </p:txBody>
      </p:sp>
      <p:pic>
        <p:nvPicPr>
          <p:cNvPr id="3" name="Kép 2">
            <a:extLst>
              <a:ext uri="{FF2B5EF4-FFF2-40B4-BE49-F238E27FC236}">
                <a16:creationId xmlns:a16="http://schemas.microsoft.com/office/drawing/2014/main" id="{BCCA6312-7043-4B49-ADAB-E34318A1C8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74CD9EEB-9DB5-46C4-9437-689D94E42C06}"/>
              </a:ext>
            </a:extLst>
          </p:cNvPr>
          <p:cNvPicPr>
            <a:picLocks noChangeAspect="1"/>
          </p:cNvPicPr>
          <p:nvPr/>
        </p:nvPicPr>
        <p:blipFill>
          <a:blip r:embed="rId3"/>
          <a:stretch>
            <a:fillRect/>
          </a:stretch>
        </p:blipFill>
        <p:spPr>
          <a:xfrm>
            <a:off x="9810750" y="0"/>
            <a:ext cx="2381250" cy="2381250"/>
          </a:xfrm>
          <a:prstGeom prst="rect">
            <a:avLst/>
          </a:prstGeom>
        </p:spPr>
      </p:pic>
      <p:pic>
        <p:nvPicPr>
          <p:cNvPr id="5" name="Kép 4">
            <a:extLst>
              <a:ext uri="{FF2B5EF4-FFF2-40B4-BE49-F238E27FC236}">
                <a16:creationId xmlns:a16="http://schemas.microsoft.com/office/drawing/2014/main" id="{77817750-CFC7-4FA8-A87B-C22A29814FB2}"/>
              </a:ext>
            </a:extLst>
          </p:cNvPr>
          <p:cNvPicPr>
            <a:picLocks noChangeAspect="1"/>
          </p:cNvPicPr>
          <p:nvPr/>
        </p:nvPicPr>
        <p:blipFill>
          <a:blip r:embed="rId4"/>
          <a:stretch>
            <a:fillRect/>
          </a:stretch>
        </p:blipFill>
        <p:spPr>
          <a:xfrm>
            <a:off x="8848725" y="4686300"/>
            <a:ext cx="3343275" cy="2171700"/>
          </a:xfrm>
          <a:prstGeom prst="rect">
            <a:avLst/>
          </a:prstGeom>
        </p:spPr>
      </p:pic>
    </p:spTree>
    <p:extLst>
      <p:ext uri="{BB962C8B-B14F-4D97-AF65-F5344CB8AC3E}">
        <p14:creationId xmlns:p14="http://schemas.microsoft.com/office/powerpoint/2010/main" val="108235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1251751"/>
            <a:ext cx="10756038" cy="4855467"/>
          </a:xfrm>
        </p:spPr>
        <p:txBody>
          <a:bodyPr/>
          <a:lstStyle/>
          <a:p>
            <a:r>
              <a:rPr lang="hu-HU" sz="1400" b="1" u="sng" dirty="0">
                <a:solidFill>
                  <a:schemeClr val="accent1">
                    <a:lumMod val="75000"/>
                  </a:schemeClr>
                </a:solidFill>
              </a:rPr>
              <a:t>8.6. §	(1)	A DOLGOZATOT ajánlott az alábbi tartalmi egységek szerint felépíteni:</a:t>
            </a:r>
            <a:br>
              <a:rPr lang="hu-HU" sz="1400" b="1" u="sng" dirty="0">
                <a:solidFill>
                  <a:schemeClr val="accent1">
                    <a:lumMod val="75000"/>
                  </a:schemeClr>
                </a:solidFill>
              </a:rPr>
            </a:br>
            <a:r>
              <a:rPr lang="hu-HU" sz="1400" b="1" dirty="0">
                <a:solidFill>
                  <a:schemeClr val="accent1">
                    <a:lumMod val="75000"/>
                  </a:schemeClr>
                </a:solidFill>
              </a:rPr>
              <a:t>a)	tartalomjegyzék (oldalszámozással);</a:t>
            </a:r>
            <a:br>
              <a:rPr lang="hu-HU" sz="1400" b="1" dirty="0">
                <a:solidFill>
                  <a:schemeClr val="accent1">
                    <a:lumMod val="75000"/>
                  </a:schemeClr>
                </a:solidFill>
              </a:rPr>
            </a:br>
            <a:r>
              <a:rPr lang="hu-HU" sz="1400" b="1" dirty="0">
                <a:solidFill>
                  <a:schemeClr val="accent1">
                    <a:lumMod val="75000"/>
                  </a:schemeClr>
                </a:solidFill>
              </a:rPr>
              <a:t>b)	bevezetés;</a:t>
            </a:r>
            <a:br>
              <a:rPr lang="hu-HU" sz="1400" b="1" dirty="0">
                <a:solidFill>
                  <a:schemeClr val="accent1">
                    <a:lumMod val="75000"/>
                  </a:schemeClr>
                </a:solidFill>
              </a:rPr>
            </a:br>
            <a:r>
              <a:rPr lang="hu-HU" sz="1400" b="1" dirty="0">
                <a:solidFill>
                  <a:schemeClr val="accent1">
                    <a:lumMod val="75000"/>
                  </a:schemeClr>
                </a:solidFill>
              </a:rPr>
              <a:t>c)	a megoldandó probléma megfogalmazása;</a:t>
            </a:r>
            <a:br>
              <a:rPr lang="hu-HU" sz="1400" b="1" dirty="0">
                <a:solidFill>
                  <a:schemeClr val="accent1">
                    <a:lumMod val="75000"/>
                  </a:schemeClr>
                </a:solidFill>
              </a:rPr>
            </a:br>
            <a:r>
              <a:rPr lang="hu-HU" sz="1400" b="1" dirty="0">
                <a:solidFill>
                  <a:schemeClr val="accent1">
                    <a:lumMod val="75000"/>
                  </a:schemeClr>
                </a:solidFill>
              </a:rPr>
              <a:t>d)	a probléma elemzése, a specifikáció kidolgozása;</a:t>
            </a:r>
            <a:br>
              <a:rPr lang="hu-HU" sz="1400" b="1" dirty="0">
                <a:solidFill>
                  <a:schemeClr val="accent1">
                    <a:lumMod val="75000"/>
                  </a:schemeClr>
                </a:solidFill>
              </a:rPr>
            </a:br>
            <a:r>
              <a:rPr lang="hu-HU" sz="1400" b="1" dirty="0">
                <a:solidFill>
                  <a:schemeClr val="accent1">
                    <a:lumMod val="75000"/>
                  </a:schemeClr>
                </a:solidFill>
              </a:rPr>
              <a:t>e)	az irodalom alapján a lehetséges megközelítési módok és megoldások áttekintése és elemzése;</a:t>
            </a:r>
            <a:br>
              <a:rPr lang="hu-HU" sz="1400" b="1" dirty="0">
                <a:solidFill>
                  <a:schemeClr val="accent1">
                    <a:lumMod val="75000"/>
                  </a:schemeClr>
                </a:solidFill>
              </a:rPr>
            </a:br>
            <a:r>
              <a:rPr lang="hu-HU" sz="1400" b="1" dirty="0">
                <a:solidFill>
                  <a:schemeClr val="accent1">
                    <a:lumMod val="75000"/>
                  </a:schemeClr>
                </a:solidFill>
              </a:rPr>
              <a:t>f)	a megoldási módszer kiválasztása, a választás indoklása;</a:t>
            </a:r>
            <a:br>
              <a:rPr lang="hu-HU" sz="1400" b="1" dirty="0">
                <a:solidFill>
                  <a:schemeClr val="accent1">
                    <a:lumMod val="75000"/>
                  </a:schemeClr>
                </a:solidFill>
              </a:rPr>
            </a:br>
            <a:r>
              <a:rPr lang="hu-HU" sz="1400" b="1" dirty="0">
                <a:solidFill>
                  <a:schemeClr val="accent1">
                    <a:lumMod val="75000"/>
                  </a:schemeClr>
                </a:solidFill>
              </a:rPr>
              <a:t>g)	a részletes specifikáció leírása;</a:t>
            </a:r>
            <a:br>
              <a:rPr lang="hu-HU" sz="1400" b="1" dirty="0">
                <a:solidFill>
                  <a:schemeClr val="accent1">
                    <a:lumMod val="75000"/>
                  </a:schemeClr>
                </a:solidFill>
              </a:rPr>
            </a:br>
            <a:r>
              <a:rPr lang="hu-HU" sz="1400" b="1" dirty="0">
                <a:solidFill>
                  <a:schemeClr val="accent1">
                    <a:lumMod val="75000"/>
                  </a:schemeClr>
                </a:solidFill>
              </a:rPr>
              <a:t>h)	a tervezés során végzett munkafázisok és a tapasztalatok leírása;</a:t>
            </a:r>
            <a:br>
              <a:rPr lang="hu-HU" sz="1400" b="1" dirty="0">
                <a:solidFill>
                  <a:schemeClr val="accent1">
                    <a:lumMod val="75000"/>
                  </a:schemeClr>
                </a:solidFill>
              </a:rPr>
            </a:br>
            <a:r>
              <a:rPr lang="hu-HU" sz="1400" b="1" dirty="0">
                <a:solidFill>
                  <a:schemeClr val="accent1">
                    <a:lumMod val="75000"/>
                  </a:schemeClr>
                </a:solidFill>
              </a:rPr>
              <a:t>i)	a megvalósítás leírása;</a:t>
            </a:r>
            <a:br>
              <a:rPr lang="hu-HU" sz="1400" b="1" dirty="0">
                <a:solidFill>
                  <a:schemeClr val="accent1">
                    <a:lumMod val="75000"/>
                  </a:schemeClr>
                </a:solidFill>
              </a:rPr>
            </a:br>
            <a:r>
              <a:rPr lang="hu-HU" sz="1400" b="1" dirty="0">
                <a:solidFill>
                  <a:schemeClr val="accent1">
                    <a:lumMod val="75000"/>
                  </a:schemeClr>
                </a:solidFill>
              </a:rPr>
              <a:t>j)	a megvalósítás elemzése, alkalmazásának és továbbfejlesztési lehetőségeinek számbavétele;</a:t>
            </a:r>
            <a:br>
              <a:rPr lang="hu-HU" sz="1400" b="1" dirty="0">
                <a:solidFill>
                  <a:schemeClr val="accent1">
                    <a:lumMod val="75000"/>
                  </a:schemeClr>
                </a:solidFill>
              </a:rPr>
            </a:br>
            <a:r>
              <a:rPr lang="hu-HU" sz="1400" b="1" dirty="0">
                <a:solidFill>
                  <a:schemeClr val="accent1">
                    <a:lumMod val="75000"/>
                  </a:schemeClr>
                </a:solidFill>
              </a:rPr>
              <a:t>k)	rövid tartalmi összefoglaló; terjedelmének meghatározása (1500-2500 karakter);</a:t>
            </a:r>
            <a:br>
              <a:rPr lang="hu-HU" sz="1400" b="1" dirty="0">
                <a:solidFill>
                  <a:schemeClr val="accent1">
                    <a:lumMod val="75000"/>
                  </a:schemeClr>
                </a:solidFill>
              </a:rPr>
            </a:br>
            <a:r>
              <a:rPr lang="hu-HU" sz="1400" b="1" dirty="0">
                <a:solidFill>
                  <a:schemeClr val="accent1">
                    <a:lumMod val="75000"/>
                  </a:schemeClr>
                </a:solidFill>
              </a:rPr>
              <a:t>l)	idegen nyelvű tartalmi összefoglaló (angolul, németül, oroszul vagy franciául);</a:t>
            </a:r>
            <a:br>
              <a:rPr lang="hu-HU" sz="1400" b="1" dirty="0">
                <a:solidFill>
                  <a:schemeClr val="accent1">
                    <a:lumMod val="75000"/>
                  </a:schemeClr>
                </a:solidFill>
              </a:rPr>
            </a:br>
            <a:r>
              <a:rPr lang="hu-HU" sz="1400" b="1" dirty="0">
                <a:solidFill>
                  <a:schemeClr val="accent1">
                    <a:lumMod val="75000"/>
                  </a:schemeClr>
                </a:solidFill>
              </a:rPr>
              <a:t>m)	irodalomjegyzék.</a:t>
            </a:r>
            <a:br>
              <a:rPr lang="hu-HU" sz="1400" b="1" dirty="0">
                <a:solidFill>
                  <a:schemeClr val="accent1">
                    <a:lumMod val="75000"/>
                  </a:schemeClr>
                </a:solidFill>
              </a:rPr>
            </a:br>
            <a:br>
              <a:rPr lang="hu-HU" sz="1400" b="1" dirty="0">
                <a:solidFill>
                  <a:schemeClr val="accent1">
                    <a:lumMod val="75000"/>
                  </a:schemeClr>
                </a:solidFill>
              </a:rPr>
            </a:br>
            <a:r>
              <a:rPr lang="hu-HU" sz="1400" b="1" dirty="0">
                <a:solidFill>
                  <a:schemeClr val="accent1">
                    <a:lumMod val="75000"/>
                  </a:schemeClr>
                </a:solidFill>
              </a:rPr>
              <a:t>(2)	A záródolgozat terjedelme legalább 15 oldal, mely legalább 20000 karakternyi szöveget tartalmaz (szóközökkel együtt).</a:t>
            </a:r>
            <a:br>
              <a:rPr lang="hu-HU" sz="1400" b="1" dirty="0">
                <a:solidFill>
                  <a:schemeClr val="accent1">
                    <a:lumMod val="75000"/>
                  </a:schemeClr>
                </a:solidFill>
              </a:rPr>
            </a:br>
            <a:br>
              <a:rPr lang="hu-HU" sz="1400" b="1" dirty="0">
                <a:solidFill>
                  <a:schemeClr val="accent1">
                    <a:lumMod val="75000"/>
                  </a:schemeClr>
                </a:solidFill>
              </a:rPr>
            </a:br>
            <a:r>
              <a:rPr lang="hu-HU" sz="1400" b="1" u="sng" dirty="0">
                <a:solidFill>
                  <a:schemeClr val="accent1">
                    <a:lumMod val="75000"/>
                  </a:schemeClr>
                </a:solidFill>
              </a:rPr>
              <a:t>(3)	A szakdolgozat/diplomaterv terjedelme legalább 40 oldal, mely legalább 60000 karakternyi szöveget tartalmaz (szóközökkel együtt).</a:t>
            </a:r>
            <a:br>
              <a:rPr lang="hu-HU" sz="1400" b="1" u="sng" dirty="0">
                <a:solidFill>
                  <a:schemeClr val="accent1">
                    <a:lumMod val="75000"/>
                  </a:schemeClr>
                </a:solidFill>
              </a:rPr>
            </a:br>
            <a:br>
              <a:rPr lang="hu-HU" sz="1400" b="1" u="sng" dirty="0">
                <a:solidFill>
                  <a:schemeClr val="accent1">
                    <a:lumMod val="75000"/>
                  </a:schemeClr>
                </a:solidFill>
              </a:rPr>
            </a:br>
            <a:r>
              <a:rPr lang="hu-HU" sz="1400" b="1" u="sng" dirty="0">
                <a:solidFill>
                  <a:schemeClr val="accent1">
                    <a:lumMod val="75000"/>
                  </a:schemeClr>
                </a:solidFill>
              </a:rPr>
              <a:t>(4)	A diplomamunka terjedelme legalább 60 oldal, mely legalább 80000 karakternyi szöveget tartalmaz (szóközökkel együtt).</a:t>
            </a:r>
            <a:br>
              <a:rPr lang="hu-HU" sz="1800" b="1" u="sng"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9066040" y="0"/>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56066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r>
              <a:rPr lang="hu-HU" sz="1600" b="1" u="sng" dirty="0">
                <a:solidFill>
                  <a:schemeClr val="accent1">
                    <a:lumMod val="75000"/>
                  </a:schemeClr>
                </a:solidFill>
              </a:rPr>
              <a:t>8.6.§ (6)	</a:t>
            </a:r>
            <a:r>
              <a:rPr lang="hu-HU" sz="1600" b="1" i="1" dirty="0">
                <a:solidFill>
                  <a:schemeClr val="accent1">
                    <a:lumMod val="75000"/>
                  </a:schemeClr>
                </a:solidFill>
                <a:effectLst>
                  <a:outerShdw blurRad="38100" dist="38100" dir="2700000" algn="tl">
                    <a:srgbClr val="000000">
                      <a:alpha val="43137"/>
                    </a:srgbClr>
                  </a:outerShdw>
                </a:effectLst>
              </a:rPr>
              <a:t>A DOLGOZAT szövegezésében gondosan ügyelni kell </a:t>
            </a:r>
            <a:r>
              <a:rPr lang="hu-HU" sz="1600" b="1" dirty="0">
                <a:solidFill>
                  <a:schemeClr val="accent1">
                    <a:lumMod val="75000"/>
                  </a:schemeClr>
                </a:solidFill>
              </a:rPr>
              <a:t>a magyar műszaki és/vagy gazdasági szaknyelv helyes használatára. Kerülni kell a felesleges rövidítéseket és a szakmai zsargon kifejezéseit. Törekedni kell a szakszerű, de olvasmányos, gördülékeny fogalmazásra. A helyesírási hibák nagymértékben rontják a dolgozat színvonalát. </a:t>
            </a:r>
            <a:br>
              <a:rPr lang="hu-HU" sz="1600" b="1" dirty="0">
                <a:solidFill>
                  <a:schemeClr val="accent1">
                    <a:lumMod val="75000"/>
                  </a:schemeClr>
                </a:solidFill>
              </a:rPr>
            </a:br>
            <a:br>
              <a:rPr lang="hu-HU" sz="1600" b="1" dirty="0">
                <a:solidFill>
                  <a:schemeClr val="accent1">
                    <a:lumMod val="75000"/>
                  </a:schemeClr>
                </a:solidFill>
              </a:rPr>
            </a:br>
            <a:r>
              <a:rPr lang="hu-HU" sz="1600" b="1" dirty="0">
                <a:solidFill>
                  <a:srgbClr val="FF0000"/>
                </a:solidFill>
              </a:rPr>
              <a:t>8.7. §	(1)	</a:t>
            </a:r>
            <a:r>
              <a:rPr lang="hu-HU" sz="1600" b="1" u="sng" dirty="0">
                <a:solidFill>
                  <a:srgbClr val="FF0000"/>
                </a:solidFill>
              </a:rPr>
              <a:t>A DOLGOZAT önálló munka, </a:t>
            </a:r>
            <a:r>
              <a:rPr lang="hu-HU" sz="1600" b="1" dirty="0">
                <a:solidFill>
                  <a:srgbClr val="FF0000"/>
                </a:solidFill>
              </a:rPr>
              <a:t>melyhez a szakirodalom ismerete és felhasználása szükséges. Minden irodalmi hivatkozást pontosan meg kell	jelölni egyértelművé téve, hogy az nem saját eredmény. Más szellemi	termékével való visszaélés felismerésére és megakadályozására a konzulens, a bíráló és a záróvizsga-bizottság tagjai kiemelten figyelmet	fordítanak.</a:t>
            </a:r>
            <a:br>
              <a:rPr lang="hu-HU" sz="1600" b="1" dirty="0">
                <a:solidFill>
                  <a:srgbClr val="FF0000"/>
                </a:solidFill>
              </a:rPr>
            </a:br>
            <a:r>
              <a:rPr lang="hu-HU" sz="1600" b="1" dirty="0">
                <a:solidFill>
                  <a:srgbClr val="FF0000"/>
                </a:solidFill>
              </a:rPr>
              <a:t>(2)	A szó szerinti idézeteket idézőjelben, a forrásnak a szövegbe vagy lábjegyzetbe illesztett megjelölésével kell alkalmazni, egyébként az irodalomjegyzékben szabványos formátumban kell jelezni a felhasznált forrásmunkákat.</a:t>
            </a:r>
            <a:br>
              <a:rPr lang="hu-HU" sz="1600" b="1" dirty="0">
                <a:solidFill>
                  <a:srgbClr val="FF0000"/>
                </a:solidFill>
              </a:rPr>
            </a:br>
            <a:r>
              <a:rPr lang="hu-HU" sz="1600" b="1" dirty="0">
                <a:solidFill>
                  <a:srgbClr val="FF0000"/>
                </a:solidFill>
              </a:rPr>
              <a:t>(3)	A felhasznált ábrák, képek, adatok forrását is kötelezően fel kell tüntetni.</a:t>
            </a:r>
            <a:br>
              <a:rPr lang="hu-HU" sz="1600" b="1" dirty="0">
                <a:solidFill>
                  <a:srgbClr val="FF0000"/>
                </a:solidFill>
              </a:rPr>
            </a:br>
            <a:r>
              <a:rPr lang="hu-HU" sz="1600" b="1" dirty="0">
                <a:solidFill>
                  <a:srgbClr val="FF0000"/>
                </a:solidFill>
              </a:rPr>
              <a:t>(4)	A felhasznált irodalomra való hivatkozáskor az </a:t>
            </a:r>
            <a:r>
              <a:rPr lang="hu-HU" sz="1600" b="1" dirty="0" err="1">
                <a:solidFill>
                  <a:srgbClr val="FF0000"/>
                </a:solidFill>
              </a:rPr>
              <a:t>irodalomjegyzékbeli</a:t>
            </a:r>
            <a:r>
              <a:rPr lang="hu-HU" sz="1600" b="1" dirty="0">
                <a:solidFill>
                  <a:srgbClr val="FF0000"/>
                </a:solidFill>
              </a:rPr>
              <a:t> sorszám szögletes zárójelben való feltüntetése célszerű (pl. [4]).</a:t>
            </a:r>
            <a:br>
              <a:rPr lang="hu-HU" sz="1800" b="1"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1871561"/>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144499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B8C3FED-ECED-4AEE-B9C4-7E43614D42E7}"/>
              </a:ext>
            </a:extLst>
          </p:cNvPr>
          <p:cNvPicPr>
            <a:picLocks noChangeAspect="1"/>
          </p:cNvPicPr>
          <p:nvPr/>
        </p:nvPicPr>
        <p:blipFill rotWithShape="1">
          <a:blip r:embed="rId2"/>
          <a:srcRect t="11745" r="2544" b="7415"/>
          <a:stretch/>
        </p:blipFill>
        <p:spPr>
          <a:xfrm>
            <a:off x="319596" y="1083076"/>
            <a:ext cx="8504808" cy="3968318"/>
          </a:xfrm>
          <a:prstGeom prst="rect">
            <a:avLst/>
          </a:prstGeom>
        </p:spPr>
      </p:pic>
      <p:sp>
        <p:nvSpPr>
          <p:cNvPr id="2" name="Cím 1">
            <a:extLst>
              <a:ext uri="{FF2B5EF4-FFF2-40B4-BE49-F238E27FC236}">
                <a16:creationId xmlns:a16="http://schemas.microsoft.com/office/drawing/2014/main" id="{58835925-D3AF-4D23-B0D0-94F337F2FFA2}"/>
              </a:ext>
            </a:extLst>
          </p:cNvPr>
          <p:cNvSpPr>
            <a:spLocks noGrp="1"/>
          </p:cNvSpPr>
          <p:nvPr>
            <p:ph type="title"/>
          </p:nvPr>
        </p:nvSpPr>
        <p:spPr>
          <a:xfrm>
            <a:off x="8735627" y="3150950"/>
            <a:ext cx="2867487" cy="556101"/>
          </a:xfrm>
        </p:spPr>
        <p:txBody>
          <a:bodyPr/>
          <a:lstStyle/>
          <a:p>
            <a:r>
              <a:rPr lang="hu-HU" dirty="0">
                <a:solidFill>
                  <a:schemeClr val="tx1"/>
                </a:solidFill>
              </a:rPr>
              <a:t>PLAG.HU</a:t>
            </a:r>
          </a:p>
        </p:txBody>
      </p:sp>
    </p:spTree>
    <p:extLst>
      <p:ext uri="{BB962C8B-B14F-4D97-AF65-F5344CB8AC3E}">
        <p14:creationId xmlns:p14="http://schemas.microsoft.com/office/powerpoint/2010/main" val="255652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985421"/>
            <a:ext cx="10756038" cy="5121797"/>
          </a:xfrm>
        </p:spPr>
        <p:txBody>
          <a:bodyPr/>
          <a:lstStyle/>
          <a:p>
            <a:br>
              <a:rPr lang="hu-HU" sz="1400" b="1" dirty="0">
                <a:solidFill>
                  <a:schemeClr val="accent1">
                    <a:lumMod val="75000"/>
                  </a:schemeClr>
                </a:solidFill>
              </a:rPr>
            </a:br>
            <a:br>
              <a:rPr lang="hu-HU" sz="1400" b="1" dirty="0">
                <a:solidFill>
                  <a:schemeClr val="accent1">
                    <a:lumMod val="75000"/>
                  </a:schemeClr>
                </a:solidFill>
              </a:rPr>
            </a:br>
            <a:br>
              <a:rPr lang="hu-HU" sz="1400" b="1" dirty="0">
                <a:solidFill>
                  <a:schemeClr val="accent1">
                    <a:lumMod val="75000"/>
                  </a:schemeClr>
                </a:solidFill>
              </a:rPr>
            </a:br>
            <a:br>
              <a:rPr lang="hu-HU" sz="1400" b="1" dirty="0">
                <a:solidFill>
                  <a:schemeClr val="accent1">
                    <a:lumMod val="75000"/>
                  </a:schemeClr>
                </a:solidFill>
              </a:rPr>
            </a:br>
            <a:br>
              <a:rPr lang="hu-HU" sz="1400" b="1" dirty="0">
                <a:solidFill>
                  <a:schemeClr val="accent1">
                    <a:lumMod val="75000"/>
                  </a:schemeClr>
                </a:solidFill>
              </a:rPr>
            </a:br>
            <a:r>
              <a:rPr lang="hu-HU" sz="1400" b="1" u="sng" dirty="0">
                <a:solidFill>
                  <a:schemeClr val="accent1">
                    <a:lumMod val="75000"/>
                  </a:schemeClr>
                </a:solidFill>
              </a:rPr>
              <a:t>BEADÁS, ELFOGADÁS ÉS BÍRÁLAT</a:t>
            </a:r>
            <a:br>
              <a:rPr lang="hu-HU" sz="1400" b="1" u="sng" dirty="0">
                <a:solidFill>
                  <a:schemeClr val="accent1">
                    <a:lumMod val="75000"/>
                  </a:schemeClr>
                </a:solidFill>
              </a:rPr>
            </a:br>
            <a:r>
              <a:rPr lang="hu-HU" sz="1400" b="1" u="sng" dirty="0">
                <a:solidFill>
                  <a:schemeClr val="accent1">
                    <a:lumMod val="75000"/>
                  </a:schemeClr>
                </a:solidFill>
              </a:rPr>
              <a:t>A szakdolgozat/diplomamunka/záródolgozat beadásának és elfogadásának eljárási rendje</a:t>
            </a:r>
            <a:br>
              <a:rPr lang="hu-HU" sz="1400" b="1" dirty="0">
                <a:solidFill>
                  <a:schemeClr val="accent1">
                    <a:lumMod val="75000"/>
                  </a:schemeClr>
                </a:solidFill>
              </a:rPr>
            </a:br>
            <a:br>
              <a:rPr lang="hu-HU" sz="1400" b="1" dirty="0">
                <a:solidFill>
                  <a:schemeClr val="accent1">
                    <a:lumMod val="75000"/>
                  </a:schemeClr>
                </a:solidFill>
              </a:rPr>
            </a:br>
            <a:r>
              <a:rPr lang="hu-HU" sz="1400" b="1" dirty="0">
                <a:solidFill>
                  <a:schemeClr val="accent1">
                    <a:lumMod val="75000"/>
                  </a:schemeClr>
                </a:solidFill>
              </a:rPr>
              <a:t>8.9. §	(1)	Alap- vagy mesterképzés esetén a belső (kari) konzulens először ellenőrzi, 	hogy a hallgató teljesítette a Szakdolgozat/Diplomaterv/Diplomamunka	tantárgyat. Amennyiben nem, a hallgató nem jogosult dolgozat beadására.</a:t>
            </a:r>
            <a:br>
              <a:rPr lang="hu-HU" sz="1400" b="1" dirty="0">
                <a:solidFill>
                  <a:schemeClr val="accent1">
                    <a:lumMod val="75000"/>
                  </a:schemeClr>
                </a:solidFill>
              </a:rPr>
            </a:br>
            <a:r>
              <a:rPr lang="hu-HU" sz="1400" b="1" dirty="0">
                <a:solidFill>
                  <a:schemeClr val="accent1">
                    <a:lumMod val="75000"/>
                  </a:schemeClr>
                </a:solidFill>
              </a:rPr>
              <a:t>(2)	A belső (kari) konzulens a PORTÁLRA belépve ellenőrzi, hogy a feltöltött DOLGOZAT </a:t>
            </a:r>
            <a:r>
              <a:rPr lang="hu-HU" sz="1400" b="1" dirty="0" err="1">
                <a:solidFill>
                  <a:schemeClr val="accent1">
                    <a:lumMod val="75000"/>
                  </a:schemeClr>
                </a:solidFill>
              </a:rPr>
              <a:t>hiánytalanul</a:t>
            </a:r>
            <a:r>
              <a:rPr lang="hu-HU" sz="1400" b="1" dirty="0">
                <a:solidFill>
                  <a:schemeClr val="accent1">
                    <a:lumMod val="75000"/>
                  </a:schemeClr>
                </a:solidFill>
              </a:rPr>
              <a:t>, a végső formájában került feltöltésre. Amennyiben hiányt, problémát talál, felveszi a kapcsolatot a hallgatóval, s pótlásra, javításra kötelezheti.</a:t>
            </a:r>
            <a:br>
              <a:rPr lang="hu-HU" sz="1400" b="1" dirty="0">
                <a:solidFill>
                  <a:schemeClr val="accent1">
                    <a:lumMod val="75000"/>
                  </a:schemeClr>
                </a:solidFill>
              </a:rPr>
            </a:br>
            <a:r>
              <a:rPr lang="hu-HU" sz="1400" b="1" dirty="0">
                <a:solidFill>
                  <a:schemeClr val="accent1">
                    <a:lumMod val="75000"/>
                  </a:schemeClr>
                </a:solidFill>
              </a:rPr>
              <a:t>(3)	Amennyiben rendben találja, a DOLGOZATOT feltölti a plágium ellenőrző programba.</a:t>
            </a:r>
            <a:br>
              <a:rPr lang="hu-HU" sz="1400" b="1" dirty="0">
                <a:solidFill>
                  <a:schemeClr val="accent1">
                    <a:lumMod val="75000"/>
                  </a:schemeClr>
                </a:solidFill>
              </a:rPr>
            </a:br>
            <a:r>
              <a:rPr lang="hu-HU" sz="1400" b="1" dirty="0">
                <a:solidFill>
                  <a:schemeClr val="accent1">
                    <a:lumMod val="75000"/>
                  </a:schemeClr>
                </a:solidFill>
              </a:rPr>
              <a:t>(4)	A plágiumellenőrzés elkészültéről a belső (kari) konzulens e-mailben kap értesítést, a kapott elemzést a </a:t>
            </a:r>
            <a:r>
              <a:rPr lang="hu-HU" sz="1400" b="1" dirty="0" err="1">
                <a:solidFill>
                  <a:schemeClr val="accent1">
                    <a:lumMod val="75000"/>
                  </a:schemeClr>
                </a:solidFill>
              </a:rPr>
              <a:t>PORTÁLon</a:t>
            </a:r>
            <a:r>
              <a:rPr lang="hu-HU" sz="1400" b="1" dirty="0">
                <a:solidFill>
                  <a:schemeClr val="accent1">
                    <a:lumMod val="75000"/>
                  </a:schemeClr>
                </a:solidFill>
              </a:rPr>
              <a:t> tekintheti meg.</a:t>
            </a:r>
            <a:br>
              <a:rPr lang="hu-HU" sz="1400" b="1" dirty="0">
                <a:solidFill>
                  <a:schemeClr val="accent1">
                    <a:lumMod val="75000"/>
                  </a:schemeClr>
                </a:solidFill>
              </a:rPr>
            </a:br>
            <a:r>
              <a:rPr lang="hu-HU" sz="1400" b="1" dirty="0">
                <a:solidFill>
                  <a:schemeClr val="accent1">
                    <a:lumMod val="75000"/>
                  </a:schemeClr>
                </a:solidFill>
              </a:rPr>
              <a:t>(5)	A (3)-(4) bekezdések alól kivételt képeznek a diplomatervek, melyek esetén a plágium ellenőrzés ilyen módon nem kötelező.</a:t>
            </a:r>
            <a:br>
              <a:rPr lang="hu-HU" sz="1400" b="1" dirty="0">
                <a:solidFill>
                  <a:schemeClr val="accent1">
                    <a:lumMod val="75000"/>
                  </a:schemeClr>
                </a:solidFill>
              </a:rPr>
            </a:br>
            <a:r>
              <a:rPr lang="hu-HU" sz="1400" b="1" dirty="0">
                <a:solidFill>
                  <a:schemeClr val="accent1">
                    <a:lumMod val="75000"/>
                  </a:schemeClr>
                </a:solidFill>
              </a:rPr>
              <a:t>(6)	A belső (kari) konzulens</a:t>
            </a:r>
            <a:br>
              <a:rPr lang="hu-HU" sz="1400" b="1" dirty="0">
                <a:solidFill>
                  <a:schemeClr val="accent1">
                    <a:lumMod val="75000"/>
                  </a:schemeClr>
                </a:solidFill>
              </a:rPr>
            </a:br>
            <a:r>
              <a:rPr lang="hu-HU" sz="1400" b="1" dirty="0">
                <a:solidFill>
                  <a:schemeClr val="accent1">
                    <a:lumMod val="75000"/>
                  </a:schemeClr>
                </a:solidFill>
              </a:rPr>
              <a:t>a)	20%-os plágiumig saját hatáskörben;</a:t>
            </a:r>
            <a:br>
              <a:rPr lang="hu-HU" sz="1400" b="1" dirty="0">
                <a:solidFill>
                  <a:schemeClr val="accent1">
                    <a:lumMod val="75000"/>
                  </a:schemeClr>
                </a:solidFill>
              </a:rPr>
            </a:br>
            <a:r>
              <a:rPr lang="hu-HU" sz="1400" b="1" dirty="0">
                <a:solidFill>
                  <a:schemeClr val="accent1">
                    <a:lumMod val="75000"/>
                  </a:schemeClr>
                </a:solidFill>
              </a:rPr>
              <a:t>b)	(az ún. „önplágium” esetén felül) 20% feletti plágium esetén dékáni hatáskörben – azaz a dékánnal vagy a dékán által kijelölt személlyel történt konzultációt követően –</a:t>
            </a:r>
            <a:br>
              <a:rPr lang="hu-HU" sz="1400" b="1" dirty="0">
                <a:solidFill>
                  <a:schemeClr val="accent1">
                    <a:lumMod val="75000"/>
                  </a:schemeClr>
                </a:solidFill>
              </a:rPr>
            </a:br>
            <a:r>
              <a:rPr lang="hu-HU" sz="1400" b="1" dirty="0">
                <a:solidFill>
                  <a:schemeClr val="accent1">
                    <a:lumMod val="75000"/>
                  </a:schemeClr>
                </a:solidFill>
              </a:rPr>
              <a:t>fogadhatja el a plágium ellenőrzés eredményét.</a:t>
            </a:r>
            <a:br>
              <a:rPr lang="hu-HU" sz="1400" b="1" dirty="0">
                <a:solidFill>
                  <a:schemeClr val="accent1">
                    <a:lumMod val="75000"/>
                  </a:schemeClr>
                </a:solidFill>
              </a:rPr>
            </a:br>
            <a:r>
              <a:rPr lang="hu-HU" sz="1400" b="1" dirty="0">
                <a:solidFill>
                  <a:schemeClr val="accent1">
                    <a:lumMod val="75000"/>
                  </a:schemeClr>
                </a:solidFill>
              </a:rPr>
              <a:t>(7)	A belső (kari) konzulens kinyomtatja az elemzés összefoglaló oldalát, amelyre aláírásával hitelesítve ráírja a döntését:</a:t>
            </a:r>
            <a:br>
              <a:rPr lang="hu-HU" sz="1400" b="1" dirty="0">
                <a:solidFill>
                  <a:schemeClr val="accent1">
                    <a:lumMod val="75000"/>
                  </a:schemeClr>
                </a:solidFill>
              </a:rPr>
            </a:br>
            <a:r>
              <a:rPr lang="hu-HU" sz="1400" b="1" dirty="0">
                <a:solidFill>
                  <a:schemeClr val="accent1">
                    <a:lumMod val="75000"/>
                  </a:schemeClr>
                </a:solidFill>
              </a:rPr>
              <a:t>a)	„A DOLGOZAT bírálatra kiadható.”</a:t>
            </a:r>
            <a:br>
              <a:rPr lang="hu-HU" sz="1400" b="1" dirty="0">
                <a:solidFill>
                  <a:schemeClr val="accent1">
                    <a:lumMod val="75000"/>
                  </a:schemeClr>
                </a:solidFill>
              </a:rPr>
            </a:br>
            <a:r>
              <a:rPr lang="hu-HU" sz="1400" b="1" dirty="0">
                <a:solidFill>
                  <a:schemeClr val="accent1">
                    <a:lumMod val="75000"/>
                  </a:schemeClr>
                </a:solidFill>
              </a:rPr>
              <a:t>b)	„A DOLGOZAT nem adható be.”</a:t>
            </a:r>
            <a:br>
              <a:rPr lang="hu-HU" sz="1400" b="1" dirty="0">
                <a:solidFill>
                  <a:schemeClr val="accent1">
                    <a:lumMod val="75000"/>
                  </a:schemeClr>
                </a:solidFill>
              </a:rPr>
            </a:br>
            <a:r>
              <a:rPr lang="hu-HU" sz="1400" b="1" dirty="0">
                <a:solidFill>
                  <a:schemeClr val="accent1">
                    <a:lumMod val="75000"/>
                  </a:schemeClr>
                </a:solidFill>
              </a:rPr>
              <a:t>(8)	A belső (kari) konzulens döntéséről minden esetben értesíti a hallgatót, illetve a kinyomtatott és aláírt plágium elemzést átadja a tanszéki/intézeti oktatási ügyintézőnek.</a:t>
            </a:r>
            <a:br>
              <a:rPr lang="hu-HU" sz="1600" b="1" u="sng" dirty="0">
                <a:solidFill>
                  <a:schemeClr val="accent1">
                    <a:lumMod val="75000"/>
                  </a:schemeClr>
                </a:solidFill>
              </a:rPr>
            </a:br>
            <a:br>
              <a:rPr lang="hu-HU" sz="1800" b="1"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spTree>
    <p:extLst>
      <p:ext uri="{BB962C8B-B14F-4D97-AF65-F5344CB8AC3E}">
        <p14:creationId xmlns:p14="http://schemas.microsoft.com/office/powerpoint/2010/main" val="362149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047A-40B1-4E46-80BD-4C0081F89145}"/>
              </a:ext>
            </a:extLst>
          </p:cNvPr>
          <p:cNvSpPr>
            <a:spLocks noGrp="1"/>
          </p:cNvSpPr>
          <p:nvPr>
            <p:ph type="title"/>
          </p:nvPr>
        </p:nvSpPr>
        <p:spPr>
          <a:xfrm>
            <a:off x="970671" y="2211308"/>
            <a:ext cx="10515600" cy="967990"/>
          </a:xfrm>
        </p:spPr>
        <p:txBody>
          <a:bodyPr vert="horz" lIns="91440" tIns="45720" rIns="91440" bIns="45720" rtlCol="0" anchor="ctr">
            <a:noAutofit/>
          </a:bodyPr>
          <a:lstStyle/>
          <a:p>
            <a:r>
              <a:rPr lang="hu-HU" sz="3600" b="1" dirty="0">
                <a:solidFill>
                  <a:srgbClr val="002060"/>
                </a:solidFill>
                <a:latin typeface="Franklin Gothic Demi Cond" panose="020B0706030402020204" pitchFamily="34" charset="0"/>
              </a:rPr>
              <a:t>Hallgató neve; Neptun kódja</a:t>
            </a:r>
            <a:endParaRPr lang="en-US" sz="3600" b="1" dirty="0">
              <a:solidFill>
                <a:srgbClr val="002060"/>
              </a:solidFill>
              <a:latin typeface="Franklin Gothic Demi Cond" panose="020B0706030402020204" pitchFamily="34" charset="0"/>
            </a:endParaRPr>
          </a:p>
        </p:txBody>
      </p:sp>
      <p:sp>
        <p:nvSpPr>
          <p:cNvPr id="4" name="Title 1">
            <a:extLst>
              <a:ext uri="{FF2B5EF4-FFF2-40B4-BE49-F238E27FC236}">
                <a16:creationId xmlns:a16="http://schemas.microsoft.com/office/drawing/2014/main" id="{7BCC8090-158F-4DE6-9E1F-5FD359C050B8}"/>
              </a:ext>
            </a:extLst>
          </p:cNvPr>
          <p:cNvSpPr txBox="1">
            <a:spLocks/>
          </p:cNvSpPr>
          <p:nvPr/>
        </p:nvSpPr>
        <p:spPr>
          <a:xfrm>
            <a:off x="838200" y="6187754"/>
            <a:ext cx="10515600" cy="556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endParaRPr lang="en-US" sz="2000" dirty="0"/>
          </a:p>
        </p:txBody>
      </p:sp>
      <p:sp>
        <p:nvSpPr>
          <p:cNvPr id="5" name="Szövegdoboz 4">
            <a:extLst>
              <a:ext uri="{FF2B5EF4-FFF2-40B4-BE49-F238E27FC236}">
                <a16:creationId xmlns:a16="http://schemas.microsoft.com/office/drawing/2014/main" id="{F386660D-7CB7-4288-8D40-1648006AD727}"/>
              </a:ext>
            </a:extLst>
          </p:cNvPr>
          <p:cNvSpPr txBox="1"/>
          <p:nvPr/>
        </p:nvSpPr>
        <p:spPr>
          <a:xfrm>
            <a:off x="838200" y="3154590"/>
            <a:ext cx="10515600" cy="584775"/>
          </a:xfrm>
          <a:prstGeom prst="rect">
            <a:avLst/>
          </a:prstGeom>
          <a:noFill/>
        </p:spPr>
        <p:txBody>
          <a:bodyPr wrap="square" rtlCol="0">
            <a:spAutoFit/>
          </a:bodyPr>
          <a:lstStyle/>
          <a:p>
            <a:pPr algn="ctr"/>
            <a:r>
              <a:rPr lang="hu-HU" sz="3200" dirty="0">
                <a:solidFill>
                  <a:srgbClr val="002060"/>
                </a:solidFill>
                <a:latin typeface="Franklin Gothic Medium" panose="020B0603020102020204" pitchFamily="34" charset="0"/>
              </a:rPr>
              <a:t>Szakdolgozat / Diplomadolgozat címe</a:t>
            </a:r>
          </a:p>
        </p:txBody>
      </p:sp>
      <p:sp>
        <p:nvSpPr>
          <p:cNvPr id="7" name="Title 1">
            <a:extLst>
              <a:ext uri="{FF2B5EF4-FFF2-40B4-BE49-F238E27FC236}">
                <a16:creationId xmlns:a16="http://schemas.microsoft.com/office/drawing/2014/main" id="{48FB8B48-E271-4B5B-AA7D-63607D673AB2}"/>
              </a:ext>
            </a:extLst>
          </p:cNvPr>
          <p:cNvSpPr txBox="1">
            <a:spLocks/>
          </p:cNvSpPr>
          <p:nvPr/>
        </p:nvSpPr>
        <p:spPr>
          <a:xfrm>
            <a:off x="970671" y="5329982"/>
            <a:ext cx="10515600" cy="1528018"/>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000" b="0" i="0">
                <a:solidFill>
                  <a:srgbClr val="002060"/>
                </a:solidFill>
                <a:latin typeface="Franklin Gothic Medium" panose="020B0603020102020204" pitchFamily="34" charset="0"/>
                <a:ea typeface="Open Sans" panose="020B0606030504020204" pitchFamily="34" charset="0"/>
                <a:cs typeface="Open Sans" panose="020B0606030504020204" pitchFamily="34" charset="0"/>
              </a:defRPr>
            </a:lvl1pPr>
          </a:lstStyle>
          <a:p>
            <a:br>
              <a:rPr lang="hu-HU" dirty="0"/>
            </a:br>
            <a:r>
              <a:rPr lang="hu-HU" dirty="0"/>
              <a:t> </a:t>
            </a:r>
            <a:br>
              <a:rPr lang="hu-HU" dirty="0"/>
            </a:br>
            <a:r>
              <a:rPr lang="hu-HU" sz="1800" dirty="0"/>
              <a:t>Keleti Károly Gazdasági Kar</a:t>
            </a:r>
            <a:br>
              <a:rPr lang="hu-HU" sz="1800" dirty="0"/>
            </a:br>
            <a:r>
              <a:rPr lang="hu-HU" sz="1800" dirty="0"/>
              <a:t>Szak: </a:t>
            </a:r>
          </a:p>
          <a:p>
            <a:r>
              <a:rPr lang="hu-HU" sz="1800" dirty="0"/>
              <a:t>Konzulens: </a:t>
            </a:r>
            <a:br>
              <a:rPr lang="hu-HU" sz="1800" dirty="0"/>
            </a:br>
            <a:r>
              <a:rPr lang="hu-HU" sz="1800" dirty="0"/>
              <a:t>Budapest, 202X.</a:t>
            </a:r>
            <a:br>
              <a:rPr lang="hu-HU" dirty="0"/>
            </a:br>
            <a:endParaRPr lang="en-US" dirty="0"/>
          </a:p>
        </p:txBody>
      </p:sp>
      <p:sp>
        <p:nvSpPr>
          <p:cNvPr id="3" name="Title 1">
            <a:extLst>
              <a:ext uri="{FF2B5EF4-FFF2-40B4-BE49-F238E27FC236}">
                <a16:creationId xmlns:a16="http://schemas.microsoft.com/office/drawing/2014/main" id="{2D3625EE-3B1C-0FFC-9CD1-FFF8640F2606}"/>
              </a:ext>
            </a:extLst>
          </p:cNvPr>
          <p:cNvSpPr txBox="1">
            <a:spLocks/>
          </p:cNvSpPr>
          <p:nvPr/>
        </p:nvSpPr>
        <p:spPr>
          <a:xfrm>
            <a:off x="1438274" y="521237"/>
            <a:ext cx="10372725" cy="788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hu-HU" sz="2400" dirty="0">
                <a:solidFill>
                  <a:srgbClr val="002060"/>
                </a:solidFill>
                <a:latin typeface="Franklin Gothic Demi Cond" panose="020B0706030402020204" pitchFamily="34" charset="0"/>
              </a:rPr>
              <a:t>Szakdolgozat / Diplomamunka prezentáció</a:t>
            </a:r>
            <a:endParaRPr lang="en-US" sz="2400" dirty="0">
              <a:solidFill>
                <a:srgbClr val="002060"/>
              </a:solidFill>
              <a:latin typeface="Franklin Gothic Demi Cond" panose="020B0706030402020204" pitchFamily="34" charset="0"/>
            </a:endParaRPr>
          </a:p>
        </p:txBody>
      </p:sp>
      <p:pic>
        <p:nvPicPr>
          <p:cNvPr id="10" name="Kép 9">
            <a:extLst>
              <a:ext uri="{FF2B5EF4-FFF2-40B4-BE49-F238E27FC236}">
                <a16:creationId xmlns:a16="http://schemas.microsoft.com/office/drawing/2014/main" id="{A479A602-8B89-A076-2F4B-DA5CE37472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spTree>
    <p:extLst>
      <p:ext uri="{BB962C8B-B14F-4D97-AF65-F5344CB8AC3E}">
        <p14:creationId xmlns:p14="http://schemas.microsoft.com/office/powerpoint/2010/main" val="414678946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A3640D5-6EE2-368A-B945-06B8F4BCCB44}"/>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2400" b="1" i="0" u="none" strike="noStrike" kern="1200" cap="none" spc="0" normalizeH="0" baseline="0" noProof="0" dirty="0">
                <a:ln>
                  <a:noFill/>
                </a:ln>
                <a:solidFill>
                  <a:srgbClr val="002060"/>
                </a:solidFill>
                <a:effectLst/>
                <a:uLnTx/>
                <a:uFillTx/>
                <a:latin typeface="Franklin Gothic Demi" panose="020B0703020102020204" pitchFamily="34" charset="0"/>
              </a:rPr>
              <a:t>Problémafelvetés, célkitűzések</a:t>
            </a:r>
            <a:endParaRPr kumimoji="0" lang="en-US" sz="2400" b="1" i="0" u="none" strike="noStrike" kern="1200" cap="none" spc="0" normalizeH="0" baseline="0" noProof="0" dirty="0">
              <a:ln>
                <a:noFill/>
              </a:ln>
              <a:solidFill>
                <a:srgbClr val="002060"/>
              </a:solidFill>
              <a:effectLst/>
              <a:uLnTx/>
              <a:uFillTx/>
              <a:latin typeface="Franklin Gothic Demi" panose="020B0703020102020204" pitchFamily="34" charset="0"/>
            </a:endParaRPr>
          </a:p>
        </p:txBody>
      </p:sp>
      <p:sp>
        <p:nvSpPr>
          <p:cNvPr id="7" name="Lekerekített téglalap 12">
            <a:extLst>
              <a:ext uri="{FF2B5EF4-FFF2-40B4-BE49-F238E27FC236}">
                <a16:creationId xmlns:a16="http://schemas.microsoft.com/office/drawing/2014/main" id="{E57CB01A-D161-3509-C555-F5001BBEC9E1}"/>
              </a:ext>
            </a:extLst>
          </p:cNvPr>
          <p:cNvSpPr/>
          <p:nvPr/>
        </p:nvSpPr>
        <p:spPr>
          <a:xfrm>
            <a:off x="509211" y="1478646"/>
            <a:ext cx="2160240" cy="873313"/>
          </a:xfrm>
          <a:prstGeom prst="roundRect">
            <a:avLst>
              <a:gd name="adj" fmla="val 0"/>
            </a:avLst>
          </a:prstGeom>
          <a:solidFill>
            <a:srgbClr val="1D294D"/>
          </a:solidFill>
          <a:ln>
            <a:solidFill>
              <a:srgbClr val="002060"/>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8307AB8A-467A-2DC6-9238-109B7F6B8E80}"/>
              </a:ext>
            </a:extLst>
          </p:cNvPr>
          <p:cNvSpPr/>
          <p:nvPr/>
        </p:nvSpPr>
        <p:spPr>
          <a:xfrm>
            <a:off x="509211" y="2558766"/>
            <a:ext cx="2160240" cy="873313"/>
          </a:xfrm>
          <a:prstGeom prst="roundRect">
            <a:avLst>
              <a:gd name="adj" fmla="val 0"/>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2CECAFA4-6822-EFA9-3FFE-5779BD0BE941}"/>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0" name="Lekerekített téglalap 20">
            <a:extLst>
              <a:ext uri="{FF2B5EF4-FFF2-40B4-BE49-F238E27FC236}">
                <a16:creationId xmlns:a16="http://schemas.microsoft.com/office/drawing/2014/main" id="{7D0C8C10-7F34-C035-E717-0766A6979B12}"/>
              </a:ext>
            </a:extLst>
          </p:cNvPr>
          <p:cNvSpPr/>
          <p:nvPr/>
        </p:nvSpPr>
        <p:spPr>
          <a:xfrm>
            <a:off x="509211" y="4719006"/>
            <a:ext cx="2160240" cy="873313"/>
          </a:xfrm>
          <a:prstGeom prst="roundRect">
            <a:avLst>
              <a:gd name="adj" fmla="val 8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Elemzés és eredmények</a:t>
            </a:r>
          </a:p>
        </p:txBody>
      </p:sp>
      <p:sp>
        <p:nvSpPr>
          <p:cNvPr id="11" name="Lekerekített téglalap 21">
            <a:extLst>
              <a:ext uri="{FF2B5EF4-FFF2-40B4-BE49-F238E27FC236}">
                <a16:creationId xmlns:a16="http://schemas.microsoft.com/office/drawing/2014/main" id="{FE169AD8-441D-421E-7A44-C20AB4BE8C29}"/>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12" name="Content Placeholder 4">
            <a:extLst>
              <a:ext uri="{FF2B5EF4-FFF2-40B4-BE49-F238E27FC236}">
                <a16:creationId xmlns:a16="http://schemas.microsoft.com/office/drawing/2014/main" id="{45633F0F-E5A4-C7FB-64A8-E0137D8844C0}"/>
              </a:ext>
            </a:extLst>
          </p:cNvPr>
          <p:cNvSpPr txBox="1">
            <a:spLocks/>
          </p:cNvSpPr>
          <p:nvPr/>
        </p:nvSpPr>
        <p:spPr>
          <a:xfrm>
            <a:off x="3246120" y="1359314"/>
            <a:ext cx="894588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0" i="0" u="none" strike="noStrike" kern="1200" cap="none" spc="0" normalizeH="0" baseline="0" noProof="0" dirty="0">
              <a:ln>
                <a:noFill/>
              </a:ln>
              <a:solidFill>
                <a:srgbClr val="002060"/>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A szakdolgozat/diplomadolgozat célja 1-2 mondatban megfogalmazva.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Miért választotta ezt a témát?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Mi a téma aktualitása? (tudományos, szakmai és mindennapi megközelítésben)</a:t>
            </a: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 felállított hipotéziseket, úgy azokat is tüntesse fel itt!)</a:t>
            </a: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R</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öviden, tételesen, egymás alá helyezve: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t>
            </a:r>
            <a:r>
              <a:rPr kumimoji="0" lang="hu-HU" sz="2000" b="0" i="0" u="none" strike="noStrike" kern="1200" cap="none" spc="0" normalizeH="0" baseline="-2500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1</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t>
            </a:r>
            <a:r>
              <a:rPr kumimoji="0" lang="hu-HU" sz="2000" b="0" i="0" u="none" strike="noStrike" kern="1200" cap="none" spc="0" normalizeH="0" baseline="-2500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2</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a:t>
            </a: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H</a:t>
            </a:r>
            <a:r>
              <a:rPr lang="hu-HU" sz="2000" baseline="-25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3</a:t>
            </a: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a:t>
            </a: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 nem voltak hipotézisek, ez a rész törlendő. Ha nem fér ki, nyisson új diát!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54044450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kerekített téglalap 12">
            <a:extLst>
              <a:ext uri="{FF2B5EF4-FFF2-40B4-BE49-F238E27FC236}">
                <a16:creationId xmlns:a16="http://schemas.microsoft.com/office/drawing/2014/main" id="{DD0878FE-1262-4684-AEC8-A4C27433D0AD}"/>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15" name="Lekerekített téglalap 18">
            <a:extLst>
              <a:ext uri="{FF2B5EF4-FFF2-40B4-BE49-F238E27FC236}">
                <a16:creationId xmlns:a16="http://schemas.microsoft.com/office/drawing/2014/main" id="{39C057CC-E826-476A-BC7F-CD650C98A7F2}"/>
              </a:ext>
            </a:extLst>
          </p:cNvPr>
          <p:cNvSpPr/>
          <p:nvPr/>
        </p:nvSpPr>
        <p:spPr>
          <a:xfrm>
            <a:off x="509211" y="2558766"/>
            <a:ext cx="2160240" cy="873313"/>
          </a:xfrm>
          <a:prstGeom prst="roundRect">
            <a:avLst>
              <a:gd name="adj" fmla="val 0"/>
            </a:avLst>
          </a:prstGeom>
          <a:solidFill>
            <a:srgbClr val="151F39"/>
          </a:solidFill>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Elméleti háttér</a:t>
            </a:r>
          </a:p>
        </p:txBody>
      </p:sp>
      <p:sp>
        <p:nvSpPr>
          <p:cNvPr id="16" name="Lekerekített téglalap 19">
            <a:extLst>
              <a:ext uri="{FF2B5EF4-FFF2-40B4-BE49-F238E27FC236}">
                <a16:creationId xmlns:a16="http://schemas.microsoft.com/office/drawing/2014/main" id="{1953DEE6-11E6-4B29-B84B-261F63D86EE5}"/>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7" name="Lekerekített téglalap 20">
            <a:extLst>
              <a:ext uri="{FF2B5EF4-FFF2-40B4-BE49-F238E27FC236}">
                <a16:creationId xmlns:a16="http://schemas.microsoft.com/office/drawing/2014/main" id="{6B0DB297-CBBD-41C4-A619-4F37F026850A}"/>
              </a:ext>
            </a:extLst>
          </p:cNvPr>
          <p:cNvSpPr/>
          <p:nvPr/>
        </p:nvSpPr>
        <p:spPr>
          <a:xfrm>
            <a:off x="509211" y="4719006"/>
            <a:ext cx="2160240" cy="873313"/>
          </a:xfrm>
          <a:prstGeom prst="roundRect">
            <a:avLst>
              <a:gd name="adj" fmla="val 8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Elemzés és eredmények</a:t>
            </a:r>
          </a:p>
        </p:txBody>
      </p:sp>
      <p:sp>
        <p:nvSpPr>
          <p:cNvPr id="18" name="Lekerekített téglalap 21">
            <a:extLst>
              <a:ext uri="{FF2B5EF4-FFF2-40B4-BE49-F238E27FC236}">
                <a16:creationId xmlns:a16="http://schemas.microsoft.com/office/drawing/2014/main" id="{8AA4C133-FFB1-4899-ADD8-1DF51B8470B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20" name="Content Placeholder 4">
            <a:extLst>
              <a:ext uri="{FF2B5EF4-FFF2-40B4-BE49-F238E27FC236}">
                <a16:creationId xmlns:a16="http://schemas.microsoft.com/office/drawing/2014/main" id="{FD6400AE-B3E1-4805-B71B-2BD70F3DF1F3}"/>
              </a:ext>
            </a:extLst>
          </p:cNvPr>
          <p:cNvSpPr txBox="1">
            <a:spLocks/>
          </p:cNvSpPr>
          <p:nvPr/>
        </p:nvSpPr>
        <p:spPr>
          <a:xfrm>
            <a:off x="3246120" y="1359314"/>
            <a:ext cx="855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0" i="0" u="none" strike="noStrike" kern="1200" cap="none" spc="0" normalizeH="0" baseline="0" noProof="0" dirty="0">
              <a:ln>
                <a:noFill/>
              </a:ln>
              <a:solidFill>
                <a:srgbClr val="002060"/>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Első gondolat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Második gondolat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Harmadik gondolat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Nem kell fogalmakat bemutatnia!</a:t>
            </a: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Azt írja le, hogy mit mutatott be a szak</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irodalom segítségével, milyen forrásokat használt fel (például hazai vagy külföldi szerzők)! </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Címszavakban fogalmazzon inkább! </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Hány hivatkozást (forrást) használt fel?</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Összegezze röviden a szakirodalmak jellegét és minőségét! </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Mi a legfőbb következtetés ezekből? Mi a szakirodalmi munka eredménye?</a:t>
            </a:r>
          </a:p>
        </p:txBody>
      </p:sp>
      <p:sp>
        <p:nvSpPr>
          <p:cNvPr id="5" name="Text Placeholder 1">
            <a:extLst>
              <a:ext uri="{FF2B5EF4-FFF2-40B4-BE49-F238E27FC236}">
                <a16:creationId xmlns:a16="http://schemas.microsoft.com/office/drawing/2014/main" id="{3F8DA6E3-4C28-90AC-A4DA-32B5A7B2562F}"/>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Elméleti háttér rövid bemutatása</a:t>
            </a:r>
            <a:endParaRPr lang="en-US" dirty="0"/>
          </a:p>
        </p:txBody>
      </p:sp>
    </p:spTree>
    <p:extLst>
      <p:ext uri="{BB962C8B-B14F-4D97-AF65-F5344CB8AC3E}">
        <p14:creationId xmlns:p14="http://schemas.microsoft.com/office/powerpoint/2010/main" val="94653810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kerekített téglalap 12">
            <a:extLst>
              <a:ext uri="{FF2B5EF4-FFF2-40B4-BE49-F238E27FC236}">
                <a16:creationId xmlns:a16="http://schemas.microsoft.com/office/drawing/2014/main" id="{DD0878FE-1262-4684-AEC8-A4C27433D0AD}"/>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15" name="Lekerekített téglalap 18">
            <a:extLst>
              <a:ext uri="{FF2B5EF4-FFF2-40B4-BE49-F238E27FC236}">
                <a16:creationId xmlns:a16="http://schemas.microsoft.com/office/drawing/2014/main" id="{39C057CC-E826-476A-BC7F-CD650C98A7F2}"/>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16" name="Lekerekített téglalap 19">
            <a:extLst>
              <a:ext uri="{FF2B5EF4-FFF2-40B4-BE49-F238E27FC236}">
                <a16:creationId xmlns:a16="http://schemas.microsoft.com/office/drawing/2014/main" id="{1953DEE6-11E6-4B29-B84B-261F63D86EE5}"/>
              </a:ext>
            </a:extLst>
          </p:cNvPr>
          <p:cNvSpPr/>
          <p:nvPr/>
        </p:nvSpPr>
        <p:spPr>
          <a:xfrm>
            <a:off x="509211" y="3638886"/>
            <a:ext cx="2160240" cy="873313"/>
          </a:xfrm>
          <a:prstGeom prst="roundRect">
            <a:avLst>
              <a:gd name="adj" fmla="val 0"/>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Anyag és módszer</a:t>
            </a:r>
          </a:p>
        </p:txBody>
      </p:sp>
      <p:sp>
        <p:nvSpPr>
          <p:cNvPr id="17" name="Lekerekített téglalap 20">
            <a:extLst>
              <a:ext uri="{FF2B5EF4-FFF2-40B4-BE49-F238E27FC236}">
                <a16:creationId xmlns:a16="http://schemas.microsoft.com/office/drawing/2014/main" id="{6B0DB297-CBBD-41C4-A619-4F37F026850A}"/>
              </a:ext>
            </a:extLst>
          </p:cNvPr>
          <p:cNvSpPr/>
          <p:nvPr/>
        </p:nvSpPr>
        <p:spPr>
          <a:xfrm>
            <a:off x="509211" y="4719006"/>
            <a:ext cx="2160240" cy="873313"/>
          </a:xfrm>
          <a:prstGeom prst="roundRect">
            <a:avLst>
              <a:gd name="adj" fmla="val 8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Elemzés és eredmények</a:t>
            </a:r>
          </a:p>
        </p:txBody>
      </p:sp>
      <p:sp>
        <p:nvSpPr>
          <p:cNvPr id="18" name="Lekerekített téglalap 21">
            <a:extLst>
              <a:ext uri="{FF2B5EF4-FFF2-40B4-BE49-F238E27FC236}">
                <a16:creationId xmlns:a16="http://schemas.microsoft.com/office/drawing/2014/main" id="{8AA4C133-FFB1-4899-ADD8-1DF51B8470B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20" name="Content Placeholder 4">
            <a:extLst>
              <a:ext uri="{FF2B5EF4-FFF2-40B4-BE49-F238E27FC236}">
                <a16:creationId xmlns:a16="http://schemas.microsoft.com/office/drawing/2014/main" id="{FD6400AE-B3E1-4805-B71B-2BD70F3DF1F3}"/>
              </a:ext>
            </a:extLst>
          </p:cNvPr>
          <p:cNvSpPr txBox="1">
            <a:spLocks/>
          </p:cNvSpPr>
          <p:nvPr/>
        </p:nvSpPr>
        <p:spPr>
          <a:xfrm>
            <a:off x="3246120" y="1796592"/>
            <a:ext cx="80772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vizsgálati módszereket alkalmazott?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Mekkora volt a minta/ki volt az interjúalany?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Miért ezeket a módszereket választotta?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Mit vizsgált?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elemzési megoldásokat használt?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típusú kérdéseket tett fel? Miért?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Mennyire voltak kiértékelhetők a válaszok?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Volt-e valamilyen nehezítő tényező a kutatások során?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Mennyire tekinthető reprezentatívnak a kutatás?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formában gyűjtötte az adatok (például online vagy offline)?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stb. </a:t>
            </a:r>
          </a:p>
        </p:txBody>
      </p:sp>
      <p:sp>
        <p:nvSpPr>
          <p:cNvPr id="5" name="Text Placeholder 1">
            <a:extLst>
              <a:ext uri="{FF2B5EF4-FFF2-40B4-BE49-F238E27FC236}">
                <a16:creationId xmlns:a16="http://schemas.microsoft.com/office/drawing/2014/main" id="{90902839-DA32-4DAE-6343-74C4D8B7EBC7}"/>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Vizsgálati módszerek bemutatása</a:t>
            </a:r>
            <a:endParaRPr lang="en-US" dirty="0"/>
          </a:p>
        </p:txBody>
      </p:sp>
    </p:spTree>
    <p:extLst>
      <p:ext uri="{BB962C8B-B14F-4D97-AF65-F5344CB8AC3E}">
        <p14:creationId xmlns:p14="http://schemas.microsoft.com/office/powerpoint/2010/main" val="209952593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kerekített téglalap 12">
            <a:extLst>
              <a:ext uri="{FF2B5EF4-FFF2-40B4-BE49-F238E27FC236}">
                <a16:creationId xmlns:a16="http://schemas.microsoft.com/office/drawing/2014/main" id="{DD0878FE-1262-4684-AEC8-A4C27433D0AD}"/>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15" name="Lekerekített téglalap 18">
            <a:extLst>
              <a:ext uri="{FF2B5EF4-FFF2-40B4-BE49-F238E27FC236}">
                <a16:creationId xmlns:a16="http://schemas.microsoft.com/office/drawing/2014/main" id="{39C057CC-E826-476A-BC7F-CD650C98A7F2}"/>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16" name="Lekerekített téglalap 19">
            <a:extLst>
              <a:ext uri="{FF2B5EF4-FFF2-40B4-BE49-F238E27FC236}">
                <a16:creationId xmlns:a16="http://schemas.microsoft.com/office/drawing/2014/main" id="{1953DEE6-11E6-4B29-B84B-261F63D86EE5}"/>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7" name="Lekerekített téglalap 20">
            <a:extLst>
              <a:ext uri="{FF2B5EF4-FFF2-40B4-BE49-F238E27FC236}">
                <a16:creationId xmlns:a16="http://schemas.microsoft.com/office/drawing/2014/main" id="{6B0DB297-CBBD-41C4-A619-4F37F026850A}"/>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18" name="Lekerekített téglalap 21">
            <a:extLst>
              <a:ext uri="{FF2B5EF4-FFF2-40B4-BE49-F238E27FC236}">
                <a16:creationId xmlns:a16="http://schemas.microsoft.com/office/drawing/2014/main" id="{8AA4C133-FFB1-4899-ADD8-1DF51B8470B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graphicFrame>
        <p:nvGraphicFramePr>
          <p:cNvPr id="9" name="Tartalom helye 5">
            <a:extLst>
              <a:ext uri="{FF2B5EF4-FFF2-40B4-BE49-F238E27FC236}">
                <a16:creationId xmlns:a16="http://schemas.microsoft.com/office/drawing/2014/main" id="{AC6F354F-4C85-4C5B-9933-EC13685FB4E5}"/>
              </a:ext>
            </a:extLst>
          </p:cNvPr>
          <p:cNvGraphicFramePr>
            <a:graphicFrameLocks/>
          </p:cNvGraphicFramePr>
          <p:nvPr/>
        </p:nvGraphicFramePr>
        <p:xfrm>
          <a:off x="4072731" y="1320712"/>
          <a:ext cx="6130925" cy="5184775"/>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9">
            <a:extLst>
              <a:ext uri="{FF2B5EF4-FFF2-40B4-BE49-F238E27FC236}">
                <a16:creationId xmlns:a16="http://schemas.microsoft.com/office/drawing/2014/main" id="{ADDEAB9B-45CD-4AD5-9D89-D98E0706A652}"/>
              </a:ext>
            </a:extLst>
          </p:cNvPr>
          <p:cNvSpPr txBox="1"/>
          <p:nvPr/>
        </p:nvSpPr>
        <p:spPr>
          <a:xfrm>
            <a:off x="9623725" y="6303107"/>
            <a:ext cx="20661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5" name="Text Placeholder 1">
            <a:extLst>
              <a:ext uri="{FF2B5EF4-FFF2-40B4-BE49-F238E27FC236}">
                <a16:creationId xmlns:a16="http://schemas.microsoft.com/office/drawing/2014/main" id="{BF028FA4-26E2-0752-13F4-791397232E17}"/>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I.</a:t>
            </a:r>
            <a:endParaRPr lang="en-US" dirty="0"/>
          </a:p>
        </p:txBody>
      </p:sp>
    </p:spTree>
    <p:extLst>
      <p:ext uri="{BB962C8B-B14F-4D97-AF65-F5344CB8AC3E}">
        <p14:creationId xmlns:p14="http://schemas.microsoft.com/office/powerpoint/2010/main" val="256658622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FEF4EBB1-D746-485A-80FF-9E3138B565BA}"/>
              </a:ext>
            </a:extLst>
          </p:cNvPr>
          <p:cNvGraphicFramePr/>
          <p:nvPr/>
        </p:nvGraphicFramePr>
        <p:xfrm>
          <a:off x="4364514" y="1463715"/>
          <a:ext cx="6096000" cy="4824461"/>
        </p:xfrm>
        <a:graphic>
          <a:graphicData uri="http://schemas.openxmlformats.org/drawingml/2006/chart">
            <c:chart xmlns:c="http://schemas.openxmlformats.org/drawingml/2006/chart" xmlns:r="http://schemas.openxmlformats.org/officeDocument/2006/relationships" r:id="rId2"/>
          </a:graphicData>
        </a:graphic>
      </p:graphicFrame>
      <p:sp>
        <p:nvSpPr>
          <p:cNvPr id="4" name="Szövegdoboz 3">
            <a:extLst>
              <a:ext uri="{FF2B5EF4-FFF2-40B4-BE49-F238E27FC236}">
                <a16:creationId xmlns:a16="http://schemas.microsoft.com/office/drawing/2014/main" id="{16617950-B549-1FF8-8573-5BB98F88F7FD}"/>
              </a:ext>
            </a:extLst>
          </p:cNvPr>
          <p:cNvSpPr txBox="1"/>
          <p:nvPr/>
        </p:nvSpPr>
        <p:spPr>
          <a:xfrm>
            <a:off x="9623725" y="6303107"/>
            <a:ext cx="206614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7" name="Text Placeholder 1">
            <a:extLst>
              <a:ext uri="{FF2B5EF4-FFF2-40B4-BE49-F238E27FC236}">
                <a16:creationId xmlns:a16="http://schemas.microsoft.com/office/drawing/2014/main" id="{16612584-9F95-BEA0-B72E-6E5115C6DABC}"/>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a:t>
            </a:r>
            <a:r>
              <a:rPr lang="hu-HU"/>
              <a:t>II.</a:t>
            </a:r>
            <a:endParaRPr lang="en-US" dirty="0"/>
          </a:p>
        </p:txBody>
      </p:sp>
      <p:sp>
        <p:nvSpPr>
          <p:cNvPr id="8" name="Lekerekített téglalap 12">
            <a:extLst>
              <a:ext uri="{FF2B5EF4-FFF2-40B4-BE49-F238E27FC236}">
                <a16:creationId xmlns:a16="http://schemas.microsoft.com/office/drawing/2014/main" id="{3F7C0A4F-F0DE-3AE8-F3EC-AA1B0E45E39F}"/>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9" name="Lekerekített téglalap 18">
            <a:extLst>
              <a:ext uri="{FF2B5EF4-FFF2-40B4-BE49-F238E27FC236}">
                <a16:creationId xmlns:a16="http://schemas.microsoft.com/office/drawing/2014/main" id="{6B8631CD-E450-4487-EEB9-806D93CA3255}"/>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21" name="Lekerekített téglalap 19">
            <a:extLst>
              <a:ext uri="{FF2B5EF4-FFF2-40B4-BE49-F238E27FC236}">
                <a16:creationId xmlns:a16="http://schemas.microsoft.com/office/drawing/2014/main" id="{824839CF-A58A-863D-9EC6-AB6B997E43E4}"/>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22" name="Lekerekített téglalap 20">
            <a:extLst>
              <a:ext uri="{FF2B5EF4-FFF2-40B4-BE49-F238E27FC236}">
                <a16:creationId xmlns:a16="http://schemas.microsoft.com/office/drawing/2014/main" id="{09BDC7F2-0A68-003D-5E9F-EB54B188EF33}"/>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23" name="Lekerekített téglalap 21">
            <a:extLst>
              <a:ext uri="{FF2B5EF4-FFF2-40B4-BE49-F238E27FC236}">
                <a16:creationId xmlns:a16="http://schemas.microsoft.com/office/drawing/2014/main" id="{ACBDACCE-2EDF-F42F-466E-8E4792C1048D}"/>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Tree>
    <p:extLst>
      <p:ext uri="{BB962C8B-B14F-4D97-AF65-F5344CB8AC3E}">
        <p14:creationId xmlns:p14="http://schemas.microsoft.com/office/powerpoint/2010/main" val="286882521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838200" y="1748901"/>
            <a:ext cx="10515600" cy="4163627"/>
          </a:xfrm>
        </p:spPr>
        <p:txBody>
          <a:bodyPr/>
          <a:lstStyle/>
          <a:p>
            <a:r>
              <a:rPr lang="hu-HU" sz="1400" b="1" u="sng" dirty="0">
                <a:solidFill>
                  <a:schemeClr val="accent1">
                    <a:lumMod val="75000"/>
                  </a:schemeClr>
                </a:solidFill>
              </a:rPr>
              <a:t>Szabályozás:</a:t>
            </a:r>
            <a:br>
              <a:rPr lang="hu-HU" sz="1400" dirty="0">
                <a:solidFill>
                  <a:schemeClr val="accent1">
                    <a:lumMod val="75000"/>
                  </a:schemeClr>
                </a:solidFill>
              </a:rPr>
            </a:br>
            <a:r>
              <a:rPr lang="hu-HU" sz="1400" b="1" dirty="0">
                <a:solidFill>
                  <a:schemeClr val="accent1">
                    <a:lumMod val="75000"/>
                  </a:schemeClr>
                </a:solidFill>
              </a:rPr>
              <a:t>A szakdolgozat, illetve diplomamunka írásának szabályairól </a:t>
            </a:r>
            <a:br>
              <a:rPr lang="hu-HU" sz="1400" b="1" dirty="0">
                <a:solidFill>
                  <a:schemeClr val="accent1">
                    <a:lumMod val="75000"/>
                  </a:schemeClr>
                </a:solidFill>
              </a:rPr>
            </a:br>
            <a:r>
              <a:rPr lang="hu-HU" sz="1400" b="1" dirty="0">
                <a:solidFill>
                  <a:schemeClr val="accent1">
                    <a:lumMod val="75000"/>
                  </a:schemeClr>
                </a:solidFill>
              </a:rPr>
              <a:t>a Tanulmányi Ügyrend illetve a Tanulmányi- és Vizsgaszabályzat </a:t>
            </a:r>
            <a:br>
              <a:rPr lang="hu-HU" sz="1400" b="1" dirty="0">
                <a:solidFill>
                  <a:schemeClr val="accent1">
                    <a:lumMod val="75000"/>
                  </a:schemeClr>
                </a:solidFill>
              </a:rPr>
            </a:br>
            <a:r>
              <a:rPr lang="hu-HU" sz="1400" b="1" dirty="0">
                <a:solidFill>
                  <a:schemeClr val="accent1">
                    <a:lumMod val="75000"/>
                  </a:schemeClr>
                </a:solidFill>
              </a:rPr>
              <a:t>rendelkezik.</a:t>
            </a:r>
            <a:br>
              <a:rPr lang="hu-HU" sz="1400" b="1" dirty="0">
                <a:solidFill>
                  <a:schemeClr val="accent1">
                    <a:lumMod val="75000"/>
                  </a:schemeClr>
                </a:solidFill>
              </a:rPr>
            </a:br>
            <a:br>
              <a:rPr lang="hu-HU" sz="1400" dirty="0">
                <a:solidFill>
                  <a:schemeClr val="accent1">
                    <a:lumMod val="75000"/>
                  </a:schemeClr>
                </a:solidFill>
              </a:rPr>
            </a:br>
            <a:r>
              <a:rPr lang="hu-HU" sz="1400" dirty="0">
                <a:solidFill>
                  <a:schemeClr val="accent1">
                    <a:lumMod val="75000"/>
                  </a:schemeClr>
                </a:solidFill>
              </a:rPr>
              <a:t>A meghirdetett témák </a:t>
            </a:r>
            <a:r>
              <a:rPr lang="hu-HU" sz="1400" dirty="0" err="1">
                <a:solidFill>
                  <a:schemeClr val="accent1">
                    <a:lumMod val="75000"/>
                  </a:schemeClr>
                </a:solidFill>
              </a:rPr>
              <a:t>intézetenként</a:t>
            </a:r>
            <a:r>
              <a:rPr lang="hu-HU" sz="1400" dirty="0">
                <a:solidFill>
                  <a:schemeClr val="accent1">
                    <a:lumMod val="75000"/>
                  </a:schemeClr>
                </a:solidFill>
              </a:rPr>
              <a:t>: 2024. október 15-ig</a:t>
            </a:r>
            <a:br>
              <a:rPr lang="hu-HU" sz="1400" dirty="0">
                <a:solidFill>
                  <a:schemeClr val="accent1">
                    <a:lumMod val="75000"/>
                  </a:schemeClr>
                </a:solidFill>
              </a:rPr>
            </a:br>
            <a:r>
              <a:rPr lang="hu-HU" sz="1400" dirty="0">
                <a:solidFill>
                  <a:schemeClr val="accent1">
                    <a:lumMod val="75000"/>
                  </a:schemeClr>
                </a:solidFill>
              </a:rPr>
              <a:t>A témákra való jelentkezés a </a:t>
            </a:r>
            <a:r>
              <a:rPr lang="hu-HU" sz="1400" dirty="0" err="1">
                <a:solidFill>
                  <a:schemeClr val="accent1">
                    <a:lumMod val="75000"/>
                  </a:schemeClr>
                </a:solidFill>
              </a:rPr>
              <a:t>Neptunon</a:t>
            </a:r>
            <a:r>
              <a:rPr lang="hu-HU" sz="1400" dirty="0">
                <a:solidFill>
                  <a:schemeClr val="accent1">
                    <a:lumMod val="75000"/>
                  </a:schemeClr>
                </a:solidFill>
              </a:rPr>
              <a:t> keresztül történik! </a:t>
            </a:r>
            <a:br>
              <a:rPr lang="hu-HU" sz="1400" dirty="0">
                <a:solidFill>
                  <a:schemeClr val="accent1">
                    <a:lumMod val="75000"/>
                  </a:schemeClr>
                </a:solidFill>
              </a:rPr>
            </a:br>
            <a:r>
              <a:rPr lang="hu-HU" sz="1400" dirty="0">
                <a:solidFill>
                  <a:schemeClr val="accent1">
                    <a:lumMod val="75000"/>
                  </a:schemeClr>
                </a:solidFill>
              </a:rPr>
              <a:t>Mikor: 2025. március elejétől</a:t>
            </a:r>
            <a:br>
              <a:rPr lang="hu-HU" sz="1400" dirty="0">
                <a:solidFill>
                  <a:schemeClr val="accent1">
                    <a:lumMod val="75000"/>
                  </a:schemeClr>
                </a:solidFill>
              </a:rPr>
            </a:br>
            <a:br>
              <a:rPr lang="hu-HU" sz="1400" dirty="0">
                <a:solidFill>
                  <a:schemeClr val="accent1">
                    <a:lumMod val="75000"/>
                  </a:schemeClr>
                </a:solidFill>
              </a:rPr>
            </a:br>
            <a:r>
              <a:rPr lang="hu-HU" sz="1400" dirty="0">
                <a:solidFill>
                  <a:schemeClr val="accent1">
                    <a:lumMod val="75000"/>
                  </a:schemeClr>
                </a:solidFill>
              </a:rPr>
              <a:t>Szakdolgozat teljes leadás (papír alapon és digitális feltöltéssel) </a:t>
            </a:r>
            <a:br>
              <a:rPr lang="hu-HU" sz="1400" dirty="0">
                <a:solidFill>
                  <a:schemeClr val="accent1">
                    <a:lumMod val="75000"/>
                  </a:schemeClr>
                </a:solidFill>
              </a:rPr>
            </a:br>
            <a:r>
              <a:rPr lang="hu-HU" sz="1400" b="1" u="sng" dirty="0">
                <a:solidFill>
                  <a:schemeClr val="accent1">
                    <a:lumMod val="75000"/>
                  </a:schemeClr>
                </a:solidFill>
              </a:rPr>
              <a:t>HATÁRIDŐ: 2025. május 15. (csütörtök) papír alapon: KPSZI-ben, </a:t>
            </a:r>
            <a:br>
              <a:rPr lang="hu-HU" sz="1400" b="1" u="sng" dirty="0">
                <a:solidFill>
                  <a:schemeClr val="accent1">
                    <a:lumMod val="75000"/>
                  </a:schemeClr>
                </a:solidFill>
              </a:rPr>
            </a:br>
            <a:r>
              <a:rPr lang="hu-HU" sz="1400" b="1" u="sng" dirty="0">
                <a:solidFill>
                  <a:schemeClr val="accent1">
                    <a:lumMod val="75000"/>
                  </a:schemeClr>
                </a:solidFill>
              </a:rPr>
              <a:t>16:00 óráig</a:t>
            </a:r>
            <a:br>
              <a:rPr lang="hu-HU" sz="1400" dirty="0">
                <a:solidFill>
                  <a:schemeClr val="accent1">
                    <a:lumMod val="75000"/>
                  </a:schemeClr>
                </a:solidFill>
              </a:rPr>
            </a:br>
            <a:br>
              <a:rPr lang="hu-HU" sz="1400" b="1" dirty="0">
                <a:solidFill>
                  <a:schemeClr val="accent1">
                    <a:lumMod val="75000"/>
                  </a:schemeClr>
                </a:solidFill>
              </a:rPr>
            </a:br>
            <a:r>
              <a:rPr lang="hu-HU" sz="1400" b="1" dirty="0">
                <a:solidFill>
                  <a:schemeClr val="accent1">
                    <a:lumMod val="75000"/>
                  </a:schemeClr>
                </a:solidFill>
              </a:rPr>
              <a:t>Diplomamunka portál, DIPO: diploma.uni-obuda.hu</a:t>
            </a:r>
            <a:br>
              <a:rPr lang="hu-HU" sz="1400" dirty="0">
                <a:solidFill>
                  <a:schemeClr val="accent1">
                    <a:lumMod val="75000"/>
                  </a:schemeClr>
                </a:solidFill>
              </a:rPr>
            </a:br>
            <a:r>
              <a:rPr lang="hu-HU" sz="1400" dirty="0">
                <a:solidFill>
                  <a:schemeClr val="accent1">
                    <a:lumMod val="75000"/>
                  </a:schemeClr>
                </a:solidFill>
              </a:rPr>
              <a:t>https://kgk.uni-obuda.hu/szakdolgozat-diplomamunka/</a:t>
            </a:r>
            <a:br>
              <a:rPr lang="hu-HU" sz="1400" dirty="0">
                <a:solidFill>
                  <a:schemeClr val="accent1">
                    <a:lumMod val="75000"/>
                  </a:schemeClr>
                </a:solidFill>
              </a:rPr>
            </a:br>
            <a:r>
              <a:rPr lang="hu-HU" sz="1200" dirty="0">
                <a:solidFill>
                  <a:schemeClr val="accent1">
                    <a:lumMod val="75000"/>
                  </a:schemeClr>
                </a:solidFill>
              </a:rPr>
              <a:t>Az elkészült szakdolgozat illetve diplomamunka pdf formátumban feltöltendő </a:t>
            </a:r>
            <a:br>
              <a:rPr lang="hu-HU" sz="1200" dirty="0">
                <a:solidFill>
                  <a:schemeClr val="accent1">
                    <a:lumMod val="75000"/>
                  </a:schemeClr>
                </a:solidFill>
              </a:rPr>
            </a:br>
            <a:r>
              <a:rPr lang="hu-HU" sz="1200" dirty="0">
                <a:solidFill>
                  <a:schemeClr val="accent1">
                    <a:lumMod val="75000"/>
                  </a:schemeClr>
                </a:solidFill>
              </a:rPr>
              <a:t>az egyetemi portálon plagizálás ellenőrzése és archiválás céljából. </a:t>
            </a:r>
            <a:br>
              <a:rPr lang="hu-HU" sz="1200" dirty="0">
                <a:solidFill>
                  <a:schemeClr val="accent1">
                    <a:lumMod val="75000"/>
                  </a:schemeClr>
                </a:solidFill>
              </a:rPr>
            </a:br>
            <a:r>
              <a:rPr lang="hu-HU" sz="1200" dirty="0">
                <a:solidFill>
                  <a:schemeClr val="accent1">
                    <a:lumMod val="75000"/>
                  </a:schemeClr>
                </a:solidFill>
              </a:rPr>
              <a:t>A fájloknak minden, a bekötött változatban szereplő oldalt tartalmazniuk kell!</a:t>
            </a: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6" name="Kép 5">
            <a:extLst>
              <a:ext uri="{FF2B5EF4-FFF2-40B4-BE49-F238E27FC236}">
                <a16:creationId xmlns:a16="http://schemas.microsoft.com/office/drawing/2014/main" id="{ECB58215-7EF0-47CD-886B-48B315708B43}"/>
              </a:ext>
            </a:extLst>
          </p:cNvPr>
          <p:cNvPicPr>
            <a:picLocks noChangeAspect="1"/>
          </p:cNvPicPr>
          <p:nvPr/>
        </p:nvPicPr>
        <p:blipFill rotWithShape="1">
          <a:blip r:embed="rId3"/>
          <a:srcRect l="33562" t="2749" r="18511" b="7160"/>
          <a:stretch/>
        </p:blipFill>
        <p:spPr>
          <a:xfrm>
            <a:off x="7756124" y="0"/>
            <a:ext cx="4166586" cy="3935579"/>
          </a:xfrm>
          <a:prstGeom prst="rect">
            <a:avLst/>
          </a:prstGeom>
        </p:spPr>
      </p:pic>
      <p:pic>
        <p:nvPicPr>
          <p:cNvPr id="7" name="Kép 6">
            <a:extLst>
              <a:ext uri="{FF2B5EF4-FFF2-40B4-BE49-F238E27FC236}">
                <a16:creationId xmlns:a16="http://schemas.microsoft.com/office/drawing/2014/main" id="{DF253BC5-DDFD-4394-8AD2-9FE840A97FC2}"/>
              </a:ext>
            </a:extLst>
          </p:cNvPr>
          <p:cNvPicPr>
            <a:picLocks noChangeAspect="1"/>
          </p:cNvPicPr>
          <p:nvPr/>
        </p:nvPicPr>
        <p:blipFill rotWithShape="1">
          <a:blip r:embed="rId4"/>
          <a:srcRect l="26676" t="12039" r="15327" b="19708"/>
          <a:stretch/>
        </p:blipFill>
        <p:spPr>
          <a:xfrm>
            <a:off x="6338656" y="3622089"/>
            <a:ext cx="5388744" cy="3118359"/>
          </a:xfrm>
          <a:prstGeom prst="rect">
            <a:avLst/>
          </a:prstGeom>
        </p:spPr>
      </p:pic>
    </p:spTree>
    <p:extLst>
      <p:ext uri="{BB962C8B-B14F-4D97-AF65-F5344CB8AC3E}">
        <p14:creationId xmlns:p14="http://schemas.microsoft.com/office/powerpoint/2010/main" val="130412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CA7133AD-629C-4817-A91B-D192B1603E55}"/>
              </a:ext>
            </a:extLst>
          </p:cNvPr>
          <p:cNvGraphicFramePr/>
          <p:nvPr/>
        </p:nvGraphicFramePr>
        <p:xfrm>
          <a:off x="3670082" y="1441848"/>
          <a:ext cx="7130732" cy="4931506"/>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doboz 2">
            <a:extLst>
              <a:ext uri="{FF2B5EF4-FFF2-40B4-BE49-F238E27FC236}">
                <a16:creationId xmlns:a16="http://schemas.microsoft.com/office/drawing/2014/main" id="{53C320D3-0E50-E613-9602-927C11D8FB67}"/>
              </a:ext>
            </a:extLst>
          </p:cNvPr>
          <p:cNvSpPr txBox="1"/>
          <p:nvPr/>
        </p:nvSpPr>
        <p:spPr>
          <a:xfrm>
            <a:off x="9623725" y="6303107"/>
            <a:ext cx="20661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6" name="Text Placeholder 1">
            <a:extLst>
              <a:ext uri="{FF2B5EF4-FFF2-40B4-BE49-F238E27FC236}">
                <a16:creationId xmlns:a16="http://schemas.microsoft.com/office/drawing/2014/main" id="{E28496AC-3BB7-D735-EF2B-FBDE46BB7AD7}"/>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a:t>
            </a:r>
            <a:r>
              <a:rPr lang="hu-HU"/>
              <a:t>III.</a:t>
            </a:r>
            <a:endParaRPr lang="en-US" dirty="0"/>
          </a:p>
        </p:txBody>
      </p:sp>
      <p:sp>
        <p:nvSpPr>
          <p:cNvPr id="7" name="Lekerekített téglalap 12">
            <a:extLst>
              <a:ext uri="{FF2B5EF4-FFF2-40B4-BE49-F238E27FC236}">
                <a16:creationId xmlns:a16="http://schemas.microsoft.com/office/drawing/2014/main" id="{67347687-E77E-ECCC-912D-46F30CB4CC5E}"/>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B39F136C-FBF7-A742-293A-E7C6BFD73FBB}"/>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C0010875-08CC-CB4C-472F-D62AB91ADC94}"/>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21" name="Lekerekített téglalap 20">
            <a:extLst>
              <a:ext uri="{FF2B5EF4-FFF2-40B4-BE49-F238E27FC236}">
                <a16:creationId xmlns:a16="http://schemas.microsoft.com/office/drawing/2014/main" id="{36B57976-DAC2-B11D-C281-1B097AA38A9F}"/>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22" name="Lekerekített téglalap 21">
            <a:extLst>
              <a:ext uri="{FF2B5EF4-FFF2-40B4-BE49-F238E27FC236}">
                <a16:creationId xmlns:a16="http://schemas.microsoft.com/office/drawing/2014/main" id="{AF1BED6E-0874-9359-AAFC-81F1CDF11F2E}"/>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Tree>
    <p:extLst>
      <p:ext uri="{BB962C8B-B14F-4D97-AF65-F5344CB8AC3E}">
        <p14:creationId xmlns:p14="http://schemas.microsoft.com/office/powerpoint/2010/main" val="26163610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ADDEAB9B-45CD-4AD5-9D89-D98E0706A652}"/>
              </a:ext>
            </a:extLst>
          </p:cNvPr>
          <p:cNvSpPr txBox="1"/>
          <p:nvPr/>
        </p:nvSpPr>
        <p:spPr>
          <a:xfrm>
            <a:off x="9623725" y="6303107"/>
            <a:ext cx="1320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prstClr val="white"/>
                </a:solidFill>
                <a:effectLst/>
                <a:uLnTx/>
                <a:uFillTx/>
                <a:latin typeface="Calibri" panose="020F0502020204030204"/>
                <a:ea typeface="+mn-ea"/>
                <a:cs typeface="+mn-cs"/>
              </a:rPr>
              <a:t>Forrás: saját</a:t>
            </a:r>
          </a:p>
        </p:txBody>
      </p:sp>
      <p:graphicFrame>
        <p:nvGraphicFramePr>
          <p:cNvPr id="12" name="Diagram 11">
            <a:extLst>
              <a:ext uri="{FF2B5EF4-FFF2-40B4-BE49-F238E27FC236}">
                <a16:creationId xmlns:a16="http://schemas.microsoft.com/office/drawing/2014/main" id="{B7CE13E8-AAF8-475A-B0F2-85235DFD30DF}"/>
              </a:ext>
            </a:extLst>
          </p:cNvPr>
          <p:cNvGraphicFramePr/>
          <p:nvPr/>
        </p:nvGraphicFramePr>
        <p:xfrm>
          <a:off x="3846353" y="1413580"/>
          <a:ext cx="6888481" cy="5059680"/>
        </p:xfrm>
        <a:graphic>
          <a:graphicData uri="http://schemas.openxmlformats.org/drawingml/2006/chart">
            <c:chart xmlns:c="http://schemas.openxmlformats.org/drawingml/2006/chart" xmlns:r="http://schemas.openxmlformats.org/officeDocument/2006/relationships" r:id="rId2"/>
          </a:graphicData>
        </a:graphic>
      </p:graphicFrame>
      <p:sp>
        <p:nvSpPr>
          <p:cNvPr id="4" name="Szövegdoboz 3">
            <a:extLst>
              <a:ext uri="{FF2B5EF4-FFF2-40B4-BE49-F238E27FC236}">
                <a16:creationId xmlns:a16="http://schemas.microsoft.com/office/drawing/2014/main" id="{CAA37B01-29C9-3A54-B807-8AEB96B9D49E}"/>
              </a:ext>
            </a:extLst>
          </p:cNvPr>
          <p:cNvSpPr txBox="1"/>
          <p:nvPr/>
        </p:nvSpPr>
        <p:spPr>
          <a:xfrm>
            <a:off x="9623725" y="6303107"/>
            <a:ext cx="20661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7" name="Text Placeholder 1">
            <a:extLst>
              <a:ext uri="{FF2B5EF4-FFF2-40B4-BE49-F238E27FC236}">
                <a16:creationId xmlns:a16="http://schemas.microsoft.com/office/drawing/2014/main" id="{9ED62B79-C9E7-CD8E-3E20-DB5810F48603}"/>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a:t>
            </a:r>
            <a:r>
              <a:rPr lang="hu-HU"/>
              <a:t>IV.</a:t>
            </a:r>
            <a:endParaRPr lang="en-US" dirty="0"/>
          </a:p>
        </p:txBody>
      </p:sp>
      <p:sp>
        <p:nvSpPr>
          <p:cNvPr id="8" name="Lekerekített téglalap 12">
            <a:extLst>
              <a:ext uri="{FF2B5EF4-FFF2-40B4-BE49-F238E27FC236}">
                <a16:creationId xmlns:a16="http://schemas.microsoft.com/office/drawing/2014/main" id="{327533D5-5E6B-BC2B-57A3-EA23EEC7BD99}"/>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9" name="Lekerekített téglalap 18">
            <a:extLst>
              <a:ext uri="{FF2B5EF4-FFF2-40B4-BE49-F238E27FC236}">
                <a16:creationId xmlns:a16="http://schemas.microsoft.com/office/drawing/2014/main" id="{4FF53A12-F720-8A48-7DF3-296616619B6B}"/>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21" name="Lekerekített téglalap 19">
            <a:extLst>
              <a:ext uri="{FF2B5EF4-FFF2-40B4-BE49-F238E27FC236}">
                <a16:creationId xmlns:a16="http://schemas.microsoft.com/office/drawing/2014/main" id="{897B2A81-94AF-6D27-9772-C29FF331E244}"/>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22" name="Lekerekített téglalap 20">
            <a:extLst>
              <a:ext uri="{FF2B5EF4-FFF2-40B4-BE49-F238E27FC236}">
                <a16:creationId xmlns:a16="http://schemas.microsoft.com/office/drawing/2014/main" id="{719575BB-B917-ADD7-D3DA-A0FA060C6649}"/>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23" name="Lekerekített téglalap 21">
            <a:extLst>
              <a:ext uri="{FF2B5EF4-FFF2-40B4-BE49-F238E27FC236}">
                <a16:creationId xmlns:a16="http://schemas.microsoft.com/office/drawing/2014/main" id="{EB1E0C88-CDD4-8D33-2349-4A6435F8E77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Tree>
    <p:extLst>
      <p:ext uri="{BB962C8B-B14F-4D97-AF65-F5344CB8AC3E}">
        <p14:creationId xmlns:p14="http://schemas.microsoft.com/office/powerpoint/2010/main" val="2362963218"/>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806621D-E531-ED12-8B1F-A25600FD8FBE}"/>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A dolgozat főbb eredményei</a:t>
            </a:r>
            <a:endParaRPr lang="en-US" dirty="0"/>
          </a:p>
        </p:txBody>
      </p:sp>
      <p:sp>
        <p:nvSpPr>
          <p:cNvPr id="7" name="Lekerekített téglalap 12">
            <a:extLst>
              <a:ext uri="{FF2B5EF4-FFF2-40B4-BE49-F238E27FC236}">
                <a16:creationId xmlns:a16="http://schemas.microsoft.com/office/drawing/2014/main" id="{8AC17132-5A27-368D-7518-E708F1C148F7}"/>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6B88F9C8-F580-0921-90BD-398F0EEC02A2}"/>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FD046D27-F485-450E-71D1-33A5952C3E0D}"/>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0" name="Lekerekített téglalap 20">
            <a:extLst>
              <a:ext uri="{FF2B5EF4-FFF2-40B4-BE49-F238E27FC236}">
                <a16:creationId xmlns:a16="http://schemas.microsoft.com/office/drawing/2014/main" id="{B5592311-F5DD-269C-F66B-C50A0731EEA8}"/>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11" name="Lekerekített téglalap 21">
            <a:extLst>
              <a:ext uri="{FF2B5EF4-FFF2-40B4-BE49-F238E27FC236}">
                <a16:creationId xmlns:a16="http://schemas.microsoft.com/office/drawing/2014/main" id="{57F83E42-F675-312C-BE6D-089A2B68B7E8}"/>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12" name="Content Placeholder 4">
            <a:extLst>
              <a:ext uri="{FF2B5EF4-FFF2-40B4-BE49-F238E27FC236}">
                <a16:creationId xmlns:a16="http://schemas.microsoft.com/office/drawing/2014/main" id="{3D239E5D-AA3E-31D4-5F62-35F0DBF1B5EF}"/>
              </a:ext>
            </a:extLst>
          </p:cNvPr>
          <p:cNvSpPr txBox="1">
            <a:spLocks/>
          </p:cNvSpPr>
          <p:nvPr/>
        </p:nvSpPr>
        <p:spPr>
          <a:xfrm>
            <a:off x="3246120" y="1359314"/>
            <a:ext cx="855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1</a:t>
            </a:r>
            <a:r>
              <a:rPr lang="hu-HU" sz="1600" dirty="0">
                <a:solidFill>
                  <a:srgbClr val="002060"/>
                </a:solidFill>
                <a:latin typeface="Franklin Gothic Medium" panose="020B0603020102020204" pitchFamily="34" charset="0"/>
              </a:rPr>
              <a:t>: </a:t>
            </a:r>
          </a:p>
          <a:p>
            <a:pPr marL="0" indent="0">
              <a:buNone/>
            </a:pPr>
            <a:r>
              <a:rPr lang="hu-HU" sz="1600" dirty="0">
                <a:solidFill>
                  <a:srgbClr val="002060"/>
                </a:solidFill>
                <a:latin typeface="Franklin Gothic Medium" panose="020B0603020102020204" pitchFamily="34" charset="0"/>
              </a:rPr>
              <a:t>Röviden, vázlatosan mindegyikről! </a:t>
            </a: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2</a:t>
            </a:r>
            <a:r>
              <a:rPr lang="hu-HU" sz="1600" dirty="0">
                <a:solidFill>
                  <a:srgbClr val="002060"/>
                </a:solidFill>
                <a:latin typeface="Franklin Gothic Medium" panose="020B0603020102020204" pitchFamily="34" charset="0"/>
              </a:rPr>
              <a:t>: </a:t>
            </a: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3</a:t>
            </a:r>
            <a:r>
              <a:rPr lang="hu-HU" sz="1600" dirty="0">
                <a:solidFill>
                  <a:srgbClr val="002060"/>
                </a:solidFill>
                <a:latin typeface="Franklin Gothic Medium" panose="020B0603020102020204" pitchFamily="34" charset="0"/>
              </a:rPr>
              <a:t>: </a:t>
            </a: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4</a:t>
            </a:r>
            <a:r>
              <a:rPr lang="hu-HU" sz="1600" dirty="0">
                <a:solidFill>
                  <a:srgbClr val="002060"/>
                </a:solidFill>
                <a:latin typeface="Franklin Gothic Medium" panose="020B0603020102020204" pitchFamily="34" charset="0"/>
              </a:rPr>
              <a:t>: </a:t>
            </a:r>
          </a:p>
        </p:txBody>
      </p:sp>
    </p:spTree>
    <p:extLst>
      <p:ext uri="{BB962C8B-B14F-4D97-AF65-F5344CB8AC3E}">
        <p14:creationId xmlns:p14="http://schemas.microsoft.com/office/powerpoint/2010/main" val="77627499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1F984CD-8632-ACF8-9F3B-49C38202A829}"/>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Következtetések, javaslatok</a:t>
            </a:r>
            <a:endParaRPr lang="en-US" dirty="0"/>
          </a:p>
        </p:txBody>
      </p:sp>
      <p:sp>
        <p:nvSpPr>
          <p:cNvPr id="7" name="Lekerekített téglalap 12">
            <a:extLst>
              <a:ext uri="{FF2B5EF4-FFF2-40B4-BE49-F238E27FC236}">
                <a16:creationId xmlns:a16="http://schemas.microsoft.com/office/drawing/2014/main" id="{A7229F82-E99A-D7C6-FD86-1F686F055634}"/>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3DD6BE40-9699-34C4-F9F5-2EC333C14F0C}"/>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A44B1259-1930-3170-A365-B7EBD970C03C}"/>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0" name="Lekerekített téglalap 20">
            <a:extLst>
              <a:ext uri="{FF2B5EF4-FFF2-40B4-BE49-F238E27FC236}">
                <a16:creationId xmlns:a16="http://schemas.microsoft.com/office/drawing/2014/main" id="{DE721C2D-8150-64EE-697D-926F1461885B}"/>
              </a:ext>
            </a:extLst>
          </p:cNvPr>
          <p:cNvSpPr/>
          <p:nvPr/>
        </p:nvSpPr>
        <p:spPr>
          <a:xfrm>
            <a:off x="509211" y="4719006"/>
            <a:ext cx="2160240" cy="873313"/>
          </a:xfrm>
          <a:prstGeom prst="roundRect">
            <a:avLst>
              <a:gd name="adj" fmla="val 847"/>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algn="ctr"/>
            <a:r>
              <a:rPr lang="hu-HU" sz="2000" dirty="0">
                <a:solidFill>
                  <a:srgbClr val="002060"/>
                </a:solidFill>
                <a:latin typeface="Franklin Gothic Medium" panose="020B0603020102020204" pitchFamily="34" charset="0"/>
              </a:rPr>
              <a:t>Elemzés és eredmények</a:t>
            </a:r>
          </a:p>
        </p:txBody>
      </p:sp>
      <p:sp>
        <p:nvSpPr>
          <p:cNvPr id="11" name="Lekerekített téglalap 21">
            <a:extLst>
              <a:ext uri="{FF2B5EF4-FFF2-40B4-BE49-F238E27FC236}">
                <a16:creationId xmlns:a16="http://schemas.microsoft.com/office/drawing/2014/main" id="{CEDED899-F50C-77D5-9B14-2A928B6E7559}"/>
              </a:ext>
            </a:extLst>
          </p:cNvPr>
          <p:cNvSpPr/>
          <p:nvPr/>
        </p:nvSpPr>
        <p:spPr>
          <a:xfrm>
            <a:off x="509211" y="5799126"/>
            <a:ext cx="2160240" cy="873313"/>
          </a:xfrm>
          <a:prstGeom prst="roundRect">
            <a:avLst>
              <a:gd name="adj" fmla="val 0"/>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Következtetések, javaslatok</a:t>
            </a:r>
          </a:p>
        </p:txBody>
      </p:sp>
      <p:sp>
        <p:nvSpPr>
          <p:cNvPr id="12" name="Content Placeholder 4">
            <a:extLst>
              <a:ext uri="{FF2B5EF4-FFF2-40B4-BE49-F238E27FC236}">
                <a16:creationId xmlns:a16="http://schemas.microsoft.com/office/drawing/2014/main" id="{ECB9D804-3CD8-9A4C-BC56-ACB04C5B7698}"/>
              </a:ext>
            </a:extLst>
          </p:cNvPr>
          <p:cNvSpPr txBox="1">
            <a:spLocks/>
          </p:cNvSpPr>
          <p:nvPr/>
        </p:nvSpPr>
        <p:spPr>
          <a:xfrm>
            <a:off x="3246120" y="1359314"/>
            <a:ext cx="855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u-HU" sz="1600" b="1"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Következtetések</a:t>
            </a:r>
          </a:p>
          <a:p>
            <a:pPr marL="0" indent="0">
              <a:buNone/>
            </a:pPr>
            <a:r>
              <a:rPr lang="hu-HU" sz="1600" dirty="0">
                <a:solidFill>
                  <a:srgbClr val="002060"/>
                </a:solidFill>
                <a:latin typeface="Franklin Gothic Medium" panose="020B0603020102020204" pitchFamily="34" charset="0"/>
              </a:rPr>
              <a:t>Röviden, vázlatosan!</a:t>
            </a:r>
          </a:p>
          <a:p>
            <a:endParaRPr lang="hu-HU" sz="1600" dirty="0">
              <a:solidFill>
                <a:srgbClr val="002060"/>
              </a:solidFill>
              <a:latin typeface="Franklin Gothic Medium" panose="020B0603020102020204" pitchFamily="34" charset="0"/>
            </a:endParaRPr>
          </a:p>
          <a:p>
            <a:endParaRPr lang="hu-HU" sz="1600" dirty="0">
              <a:solidFill>
                <a:srgbClr val="002060"/>
              </a:solidFill>
              <a:latin typeface="Franklin Gothic Medium" panose="020B0603020102020204" pitchFamily="34" charset="0"/>
            </a:endParaRPr>
          </a:p>
          <a:p>
            <a:endParaRPr lang="hu-HU" sz="1600" dirty="0">
              <a:solidFill>
                <a:srgbClr val="002060"/>
              </a:solidFill>
              <a:latin typeface="Franklin Gothic Medium" panose="020B0603020102020204" pitchFamily="34" charset="0"/>
            </a:endParaRP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Javaslatok</a:t>
            </a:r>
          </a:p>
          <a:p>
            <a:pPr marL="0" indent="0">
              <a:buNone/>
            </a:pPr>
            <a:r>
              <a:rPr lang="hu-HU" sz="1600" dirty="0">
                <a:solidFill>
                  <a:srgbClr val="002060"/>
                </a:solidFill>
                <a:latin typeface="Franklin Gothic Medium" panose="020B0603020102020204" pitchFamily="34" charset="0"/>
              </a:rPr>
              <a:t>Röviden, vázlatosan!</a:t>
            </a:r>
          </a:p>
          <a:p>
            <a:pPr algn="just"/>
            <a:endParaRPr lang="en-US" sz="16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2562396429"/>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B290A7-4BDB-5581-3719-75BC0B7FFFF6}"/>
              </a:ext>
            </a:extLst>
          </p:cNvPr>
          <p:cNvSpPr txBox="1">
            <a:spLocks/>
          </p:cNvSpPr>
          <p:nvPr/>
        </p:nvSpPr>
        <p:spPr>
          <a:xfrm>
            <a:off x="259080" y="2811779"/>
            <a:ext cx="8786446" cy="12397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Font typeface="Arial" panose="020B0604020202020204" pitchFamily="34" charset="0"/>
              <a:buNone/>
            </a:pPr>
            <a:r>
              <a:rPr lang="hu-HU" sz="3600" b="1" dirty="0">
                <a:solidFill>
                  <a:srgbClr val="002060"/>
                </a:solidFill>
                <a:latin typeface="Franklin Gothic Demi Cond" panose="020B0706030402020204" pitchFamily="34" charset="0"/>
              </a:rPr>
              <a:t>Köszönöm a megtisztelő figyelmüket!</a:t>
            </a:r>
            <a:endParaRPr lang="en-US" sz="3600" b="1" dirty="0">
              <a:solidFill>
                <a:srgbClr val="002060"/>
              </a:solidFill>
              <a:latin typeface="Franklin Gothic Demi Cond" panose="020B0706030402020204" pitchFamily="34" charset="0"/>
            </a:endParaRPr>
          </a:p>
        </p:txBody>
      </p:sp>
    </p:spTree>
    <p:extLst>
      <p:ext uri="{BB962C8B-B14F-4D97-AF65-F5344CB8AC3E}">
        <p14:creationId xmlns:p14="http://schemas.microsoft.com/office/powerpoint/2010/main" val="1555201506"/>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3D6064C-6EA6-8FBA-D199-233CA872A566}"/>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A bírálat során feltett kérdések</a:t>
            </a:r>
            <a:endParaRPr lang="en-US" dirty="0"/>
          </a:p>
        </p:txBody>
      </p:sp>
      <p:sp>
        <p:nvSpPr>
          <p:cNvPr id="7" name="Text Placeholder 1">
            <a:extLst>
              <a:ext uri="{FF2B5EF4-FFF2-40B4-BE49-F238E27FC236}">
                <a16:creationId xmlns:a16="http://schemas.microsoft.com/office/drawing/2014/main" id="{752D351C-5DCB-14AF-3065-E4F9FE1C02CB}"/>
              </a:ext>
            </a:extLst>
          </p:cNvPr>
          <p:cNvSpPr>
            <a:spLocks noGrp="1"/>
          </p:cNvSpPr>
          <p:nvPr>
            <p:ph type="body" idx="1"/>
          </p:nvPr>
        </p:nvSpPr>
        <p:spPr>
          <a:xfrm>
            <a:off x="839788" y="2454799"/>
            <a:ext cx="5157787" cy="823912"/>
          </a:xfrm>
        </p:spPr>
        <p:txBody>
          <a:bodyPr>
            <a:normAutofit/>
          </a:bodyPr>
          <a:lstStyle/>
          <a:p>
            <a:r>
              <a:rPr lang="hu-HU" sz="2000" b="1" dirty="0">
                <a:solidFill>
                  <a:srgbClr val="002060"/>
                </a:solidFill>
                <a:latin typeface="Franklin Gothic Medium" panose="020B0603020102020204" pitchFamily="34" charset="0"/>
              </a:rPr>
              <a:t>Kérdés 1</a:t>
            </a:r>
            <a:endParaRPr lang="en-US" sz="2000" b="1" dirty="0">
              <a:solidFill>
                <a:srgbClr val="002060"/>
              </a:solidFill>
              <a:latin typeface="Franklin Gothic Medium" panose="020B0603020102020204" pitchFamily="34" charset="0"/>
            </a:endParaRPr>
          </a:p>
        </p:txBody>
      </p:sp>
      <p:sp>
        <p:nvSpPr>
          <p:cNvPr id="8" name="Content Placeholder 2">
            <a:extLst>
              <a:ext uri="{FF2B5EF4-FFF2-40B4-BE49-F238E27FC236}">
                <a16:creationId xmlns:a16="http://schemas.microsoft.com/office/drawing/2014/main" id="{C4CB4C63-962A-B41B-D071-A70CA0C2D79F}"/>
              </a:ext>
            </a:extLst>
          </p:cNvPr>
          <p:cNvSpPr>
            <a:spLocks noGrp="1"/>
          </p:cNvSpPr>
          <p:nvPr>
            <p:ph sz="half" idx="2"/>
          </p:nvPr>
        </p:nvSpPr>
        <p:spPr>
          <a:xfrm>
            <a:off x="829994" y="3319975"/>
            <a:ext cx="5167581" cy="3643324"/>
          </a:xfrm>
        </p:spPr>
        <p:txBody>
          <a:bodyPr/>
          <a:lstStyle/>
          <a:p>
            <a:pPr marL="0" indent="0">
              <a:buNone/>
            </a:pPr>
            <a:r>
              <a:rPr lang="hu-HU"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Ide írja a bíráló kérdését! A választ szóban kell megadnia. </a:t>
            </a:r>
            <a:endParaRPr lang="en-US"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
        <p:nvSpPr>
          <p:cNvPr id="9" name="Text Placeholder 3">
            <a:extLst>
              <a:ext uri="{FF2B5EF4-FFF2-40B4-BE49-F238E27FC236}">
                <a16:creationId xmlns:a16="http://schemas.microsoft.com/office/drawing/2014/main" id="{6C3DF78F-CC1D-5ECE-8944-F8131B36A4AB}"/>
              </a:ext>
            </a:extLst>
          </p:cNvPr>
          <p:cNvSpPr>
            <a:spLocks noGrp="1"/>
          </p:cNvSpPr>
          <p:nvPr>
            <p:ph type="body" sz="quarter" idx="3"/>
          </p:nvPr>
        </p:nvSpPr>
        <p:spPr>
          <a:xfrm>
            <a:off x="6172200" y="2454799"/>
            <a:ext cx="5183188" cy="823912"/>
          </a:xfrm>
        </p:spPr>
        <p:txBody>
          <a:bodyPr>
            <a:normAutofit/>
          </a:bodyPr>
          <a:lstStyle/>
          <a:p>
            <a:r>
              <a:rPr lang="hu-HU" sz="2000" b="1" dirty="0">
                <a:solidFill>
                  <a:srgbClr val="002060"/>
                </a:solidFill>
                <a:latin typeface="Franklin Gothic Medium" panose="020B0603020102020204" pitchFamily="34" charset="0"/>
              </a:rPr>
              <a:t>Kérdés 2</a:t>
            </a:r>
            <a:endParaRPr lang="en-US" sz="2000" b="1" dirty="0">
              <a:solidFill>
                <a:srgbClr val="002060"/>
              </a:solidFill>
              <a:latin typeface="Franklin Gothic Medium" panose="020B0603020102020204" pitchFamily="34" charset="0"/>
            </a:endParaRPr>
          </a:p>
        </p:txBody>
      </p:sp>
      <p:sp>
        <p:nvSpPr>
          <p:cNvPr id="10" name="Content Placeholder 4">
            <a:extLst>
              <a:ext uri="{FF2B5EF4-FFF2-40B4-BE49-F238E27FC236}">
                <a16:creationId xmlns:a16="http://schemas.microsoft.com/office/drawing/2014/main" id="{2E77513A-A7B2-F9C6-0A4F-719F9D6D0381}"/>
              </a:ext>
            </a:extLst>
          </p:cNvPr>
          <p:cNvSpPr>
            <a:spLocks noGrp="1"/>
          </p:cNvSpPr>
          <p:nvPr>
            <p:ph sz="quarter" idx="4"/>
          </p:nvPr>
        </p:nvSpPr>
        <p:spPr>
          <a:xfrm>
            <a:off x="6172200" y="3278711"/>
            <a:ext cx="5183188" cy="3684588"/>
          </a:xfrm>
        </p:spPr>
        <p:txBody>
          <a:bodyPr/>
          <a:lstStyle/>
          <a:p>
            <a:pPr marL="0" indent="0">
              <a:buNone/>
            </a:pPr>
            <a:r>
              <a:rPr lang="hu-HU"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Ide írja a bíráló kérdését! A választ szóban kell megadnia. </a:t>
            </a:r>
            <a:endParaRPr lang="en-US"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a:p>
            <a:endParaRPr lang="en-US" sz="16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246651132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3B1E17F-693B-16A0-516B-0E4C2874E9F1}"/>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Néhány jótanács a védéshez</a:t>
            </a:r>
            <a:endParaRPr lang="en-US" dirty="0"/>
          </a:p>
        </p:txBody>
      </p:sp>
      <p:sp>
        <p:nvSpPr>
          <p:cNvPr id="7" name="Content Placeholder 2">
            <a:extLst>
              <a:ext uri="{FF2B5EF4-FFF2-40B4-BE49-F238E27FC236}">
                <a16:creationId xmlns:a16="http://schemas.microsoft.com/office/drawing/2014/main" id="{13BEB4DA-BA3E-5D64-DB78-F1B2DDB52B8A}"/>
              </a:ext>
            </a:extLst>
          </p:cNvPr>
          <p:cNvSpPr>
            <a:spLocks noGrp="1"/>
          </p:cNvSpPr>
          <p:nvPr>
            <p:ph sz="half" idx="2"/>
          </p:nvPr>
        </p:nvSpPr>
        <p:spPr>
          <a:xfrm>
            <a:off x="674052" y="1402080"/>
            <a:ext cx="10979468" cy="5283200"/>
          </a:xfrm>
        </p:spPr>
        <p:txBody>
          <a:bodyPr>
            <a:normAutofit fontScale="92500" lnSpcReduction="20000"/>
          </a:bodyPr>
          <a:lstStyle/>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Mielőtt elkezdi, köszöntse a Bizottságot és mutatkozzon be!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10 percnél hosszabb ideig ne akarjon beszélni!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Főleg a saját kutatásra, a saját eredményekre fókuszáljon, az irodalmakat a Bizottság tagjai ismerik.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előadás közben nézzen a Bizottság felé, tartson szemkontaktust!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előadás közben papírt vagy más segédeszközt nem használhat!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prezentáció alatt „ne táncoljon”, próbáljon egyenletes testtartást tartani!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prezentációs anyagot töltse fel a gépre a vizsga előtt!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előadás végén köszönje meg a figyelmet a Bizottság tagjainak!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szak/diplomadolgozatot vissza fogja kapni a záróvizsga végén.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utolsó diát ne felejtse benne a prezentációban (13-as számú).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Ez a sablon csupán egy ajánlás. Tartalmában és formailag is eltérhet, ha úgy dönt.</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diákat röviden, tömören készítse el, ne írja tele a diákat szöveggel!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itt ajánlott sablontól eltérhet. Ha így tesz, használjon letisztult design-t és hagyományos betűtípusokat!</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Ne „díszítse túl” a prezentációját, ne legyen túl sok az animáció és ne használjon túl erős, élénk színeket!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Ne legyenek a diák túlszínezettek.</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Próbálja el az előadását, hogy biztosan beleférjen a 10 percbe!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Kérjen segítséget, hogy valaki hallgassa meg az előadását! Kapjon visszajelzést, hogy érthető-e az előadása.  </a:t>
            </a:r>
            <a:endParaRPr lang="en-US"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323188732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r>
              <a:rPr lang="hu-HU" sz="1800" b="1" u="sng" dirty="0">
                <a:solidFill>
                  <a:schemeClr val="accent1">
                    <a:lumMod val="75000"/>
                  </a:schemeClr>
                </a:solidFill>
              </a:rPr>
              <a:t>A szakdolgozat/diplomamunka</a:t>
            </a:r>
            <a:br>
              <a:rPr lang="hu-HU" sz="1400" b="1" u="sng" dirty="0">
                <a:solidFill>
                  <a:schemeClr val="accent1">
                    <a:lumMod val="75000"/>
                  </a:schemeClr>
                </a:solidFill>
              </a:rPr>
            </a:br>
            <a:br>
              <a:rPr lang="hu-HU" sz="1400" b="1" u="sng" dirty="0">
                <a:solidFill>
                  <a:schemeClr val="accent1">
                    <a:lumMod val="75000"/>
                  </a:schemeClr>
                </a:solidFill>
              </a:rPr>
            </a:br>
            <a:r>
              <a:rPr lang="hu-HU" sz="1600" b="1" dirty="0">
                <a:solidFill>
                  <a:schemeClr val="accent1">
                    <a:lumMod val="75000"/>
                  </a:schemeClr>
                </a:solidFill>
              </a:rPr>
              <a:t>54. § (1) A hallgatónak az oklevél megszerzéséhez záródolgozatot (felsőoktatási szakképzéseken), </a:t>
            </a:r>
            <a:r>
              <a:rPr lang="hu-HU" sz="1600" b="1" u="sng" dirty="0">
                <a:solidFill>
                  <a:schemeClr val="accent1">
                    <a:lumMod val="75000"/>
                  </a:schemeClr>
                </a:solidFill>
              </a:rPr>
              <a:t>szakdolgozatot (alapképzési szakokon) vagy diplomamunkát (mesterképzési szakokon) kell készíteni és megvédeni.</a:t>
            </a:r>
            <a:br>
              <a:rPr lang="hu-HU" sz="1400" b="1" u="sng" dirty="0">
                <a:solidFill>
                  <a:schemeClr val="accent1">
                    <a:lumMod val="75000"/>
                  </a:schemeClr>
                </a:solidFill>
              </a:rPr>
            </a:br>
            <a:br>
              <a:rPr lang="hu-HU" sz="1400" b="1" dirty="0">
                <a:solidFill>
                  <a:schemeClr val="accent1">
                    <a:lumMod val="75000"/>
                  </a:schemeClr>
                </a:solidFill>
              </a:rPr>
            </a:br>
            <a:r>
              <a:rPr lang="hu-HU" sz="1600" b="1" u="sng" dirty="0">
                <a:solidFill>
                  <a:schemeClr val="accent1">
                    <a:lumMod val="75000"/>
                  </a:schemeClr>
                </a:solidFill>
              </a:rPr>
              <a:t>Ez olyan összetett, egyéni feladat, amely a megszerzett tudás szintézisét és alkotó alkalmazását követeli meg. </a:t>
            </a:r>
            <a:r>
              <a:rPr lang="hu-HU" sz="1600" b="1" dirty="0">
                <a:solidFill>
                  <a:schemeClr val="accent1">
                    <a:lumMod val="75000"/>
                  </a:schemeClr>
                </a:solidFill>
              </a:rPr>
              <a:t>A szakdolgozat/diplomamunka készítése önálló munkát igényel, amelynek során</a:t>
            </a:r>
            <a:r>
              <a:rPr lang="hu-HU" sz="1600" b="1" u="sng" dirty="0">
                <a:solidFill>
                  <a:schemeClr val="accent1">
                    <a:lumMod val="75000"/>
                  </a:schemeClr>
                </a:solidFill>
              </a:rPr>
              <a:t> tilos más szellemi termékével való visszaélés (plágium). </a:t>
            </a:r>
            <a:r>
              <a:rPr lang="hu-HU" sz="1600" b="1" dirty="0">
                <a:solidFill>
                  <a:schemeClr val="accent1">
                    <a:lumMod val="75000"/>
                  </a:schemeClr>
                </a:solidFill>
              </a:rPr>
              <a:t>A szakdolgozat/diplomamunka kredit értékét a tanterv rögzíti. A szakdolgozatot/diplomamunkát a hallgatónak a képzés nyelvével megegyező nyelven kell teljesíteni.</a:t>
            </a:r>
            <a:br>
              <a:rPr lang="hu-HU" sz="1600" b="1" dirty="0">
                <a:solidFill>
                  <a:schemeClr val="accent1">
                    <a:lumMod val="75000"/>
                  </a:schemeClr>
                </a:solidFill>
              </a:rPr>
            </a:br>
            <a:br>
              <a:rPr lang="hu-HU" sz="1600" b="1" dirty="0">
                <a:solidFill>
                  <a:schemeClr val="accent1">
                    <a:lumMod val="75000"/>
                  </a:schemeClr>
                </a:solidFill>
              </a:rPr>
            </a:br>
            <a:r>
              <a:rPr lang="hu-HU" sz="1600" b="1" dirty="0">
                <a:solidFill>
                  <a:schemeClr val="accent1">
                    <a:lumMod val="75000"/>
                  </a:schemeClr>
                </a:solidFill>
              </a:rPr>
              <a:t>(3) A szakdolgozatot/diplomamunkát kiadó intézet köteles a szakdolgozat/diplomamunka elkészítésének segítésére és ellenőrzésére </a:t>
            </a:r>
            <a:r>
              <a:rPr lang="hu-HU" sz="1600" b="1" u="sng" dirty="0">
                <a:solidFill>
                  <a:schemeClr val="accent1">
                    <a:lumMod val="75000"/>
                  </a:schemeClr>
                </a:solidFill>
              </a:rPr>
              <a:t>belső (kari) konzulenst </a:t>
            </a:r>
            <a:r>
              <a:rPr lang="hu-HU" sz="1600" b="1" dirty="0">
                <a:solidFill>
                  <a:schemeClr val="accent1">
                    <a:lumMod val="75000"/>
                  </a:schemeClr>
                </a:solidFill>
              </a:rPr>
              <a:t>és lehetőség szerint külső konzulenst megbízni, s azokkal az együttműködést biztosítani. A konzulensek felsőfokú oklevéllel rendelkező és a témát ismerő szakemberek lehetnek (diplomamunka esetén egyetemi szintű/mesterfokozatú végzettséggel).</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275670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pPr algn="just"/>
            <a:r>
              <a:rPr lang="hu-HU" sz="1800" b="1" u="sng" dirty="0" err="1">
                <a:solidFill>
                  <a:schemeClr val="accent1">
                    <a:lumMod val="75000"/>
                  </a:schemeClr>
                </a:solidFill>
              </a:rPr>
              <a:t>Tan.Ür</a:t>
            </a:r>
            <a:r>
              <a:rPr lang="hu-HU" sz="1800" b="1" u="sng" dirty="0">
                <a:solidFill>
                  <a:schemeClr val="accent1">
                    <a:lumMod val="75000"/>
                  </a:schemeClr>
                </a:solidFill>
              </a:rPr>
              <a:t>. 8.1.§ (3) A DOLGOZAT készítésének célja,</a:t>
            </a:r>
            <a:r>
              <a:rPr lang="hu-HU" sz="1800" b="1" dirty="0">
                <a:solidFill>
                  <a:schemeClr val="accent1">
                    <a:lumMod val="75000"/>
                  </a:schemeClr>
                </a:solidFill>
              </a:rPr>
              <a:t> hogy a hallgató tanulmányi ideje végén önállóan oldjon meg egy – a szak/specializáció jellegének megfelelő – összetett feladatot, s ezzel bizonyítsa, hogy a képzési célokban megfogalmazott követelményeknek megfelelő szakmai ismeretekkel és jártassággal rendelkezik, tájékozott a szakirodalomban. </a:t>
            </a:r>
            <a:br>
              <a:rPr lang="hu-HU" sz="1800" b="1" dirty="0">
                <a:solidFill>
                  <a:schemeClr val="accent1">
                    <a:lumMod val="75000"/>
                  </a:schemeClr>
                </a:solidFill>
              </a:rPr>
            </a:br>
            <a:br>
              <a:rPr lang="hu-HU" sz="1800" b="1" dirty="0">
                <a:solidFill>
                  <a:schemeClr val="accent1">
                    <a:lumMod val="75000"/>
                  </a:schemeClr>
                </a:solidFill>
              </a:rPr>
            </a:br>
            <a:r>
              <a:rPr lang="hu-HU" sz="1800" b="1" u="sng" dirty="0">
                <a:solidFill>
                  <a:schemeClr val="accent1">
                    <a:lumMod val="75000"/>
                  </a:schemeClr>
                </a:solidFill>
                <a:effectLst>
                  <a:outerShdw blurRad="38100" dist="38100" dir="2700000" algn="tl">
                    <a:srgbClr val="000000">
                      <a:alpha val="43137"/>
                    </a:srgbClr>
                  </a:outerShdw>
                </a:effectLst>
              </a:rPr>
              <a:t>A DOLGOZAT készítésének feladata lehetőséget ad </a:t>
            </a:r>
            <a:r>
              <a:rPr lang="hu-HU" sz="1800" b="1" dirty="0">
                <a:solidFill>
                  <a:schemeClr val="accent1">
                    <a:lumMod val="75000"/>
                  </a:schemeClr>
                </a:solidFill>
              </a:rPr>
              <a:t>a hallgatónak az önálló alkotó tevékenységre, továbbá arra, hogy szakterületének egyes részei közötti lényeges összefüggésekről, valamint az ezekkel kapcsolatos gyakorlati műszaki-gazdasági követelményekről bemutassa ismereteit.</a:t>
            </a:r>
            <a:br>
              <a:rPr lang="hu-HU" sz="1800" b="1" dirty="0">
                <a:solidFill>
                  <a:schemeClr val="accent1">
                    <a:lumMod val="75000"/>
                  </a:schemeClr>
                </a:solidFill>
              </a:rPr>
            </a:br>
            <a:br>
              <a:rPr lang="hu-HU" sz="1800" b="1" dirty="0">
                <a:solidFill>
                  <a:schemeClr val="accent1">
                    <a:lumMod val="75000"/>
                  </a:schemeClr>
                </a:solidFill>
              </a:rPr>
            </a:br>
            <a:br>
              <a:rPr lang="hu-HU" sz="1800" b="1" dirty="0">
                <a:solidFill>
                  <a:schemeClr val="accent1">
                    <a:lumMod val="75000"/>
                  </a:schemeClr>
                </a:solidFill>
              </a:rPr>
            </a:br>
            <a:br>
              <a:rPr lang="hu-HU" sz="1800" b="1" dirty="0">
                <a:solidFill>
                  <a:schemeClr val="accent1">
                    <a:lumMod val="75000"/>
                  </a:schemeClr>
                </a:solidFill>
              </a:rPr>
            </a:br>
            <a:r>
              <a:rPr lang="hu-HU" sz="1800" b="1" dirty="0">
                <a:solidFill>
                  <a:schemeClr val="accent1">
                    <a:lumMod val="75000"/>
                  </a:schemeClr>
                </a:solidFill>
              </a:rPr>
              <a:t>(8)	Az intézet téli záróvizsga esetén október 31-ig, </a:t>
            </a:r>
            <a:r>
              <a:rPr lang="hu-HU" sz="1800" b="1" dirty="0">
                <a:solidFill>
                  <a:schemeClr val="accent1">
                    <a:lumMod val="75000"/>
                  </a:schemeClr>
                </a:solidFill>
                <a:effectLst>
                  <a:outerShdw blurRad="38100" dist="38100" dir="2700000" algn="tl">
                    <a:srgbClr val="000000">
                      <a:alpha val="43137"/>
                    </a:srgbClr>
                  </a:outerShdw>
                </a:effectLst>
              </a:rPr>
              <a:t>nyári záróvizsga esetén március 31-ig átadja a hallgatónak a végleges SZAKDOLGOZAT/DIPLOMAMUNKA FELADATLAPOT.</a:t>
            </a:r>
            <a:endParaRPr lang="hu-HU" sz="1600" dirty="0">
              <a:solidFill>
                <a:schemeClr val="accent1">
                  <a:lumMod val="75000"/>
                </a:schemeClr>
              </a:solidFill>
              <a:effectLst>
                <a:outerShdw blurRad="38100" dist="38100" dir="2700000" algn="tl">
                  <a:srgbClr val="000000">
                    <a:alpha val="43137"/>
                  </a:srgbClr>
                </a:outerShdw>
              </a:effectLst>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2066251"/>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
        <p:nvSpPr>
          <p:cNvPr id="7" name="Ellipszis 6">
            <a:extLst>
              <a:ext uri="{FF2B5EF4-FFF2-40B4-BE49-F238E27FC236}">
                <a16:creationId xmlns:a16="http://schemas.microsoft.com/office/drawing/2014/main" id="{DCCF45EA-F0FF-43E8-B0A7-E38F56C9CE79}"/>
              </a:ext>
            </a:extLst>
          </p:cNvPr>
          <p:cNvSpPr/>
          <p:nvPr/>
        </p:nvSpPr>
        <p:spPr>
          <a:xfrm>
            <a:off x="5758647" y="4575510"/>
            <a:ext cx="337353" cy="493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1288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390617" y="1864311"/>
            <a:ext cx="11700769" cy="4733677"/>
          </a:xfrm>
        </p:spPr>
        <p:txBody>
          <a:bodyPr/>
          <a:lstStyle/>
          <a:p>
            <a:r>
              <a:rPr lang="hu-HU" sz="1800" b="1" u="sng" dirty="0">
                <a:solidFill>
                  <a:schemeClr val="accent1">
                    <a:lumMod val="75000"/>
                  </a:schemeClr>
                </a:solidFill>
              </a:rPr>
              <a:t>A szakdolgozat/diplomamunka</a:t>
            </a:r>
            <a:br>
              <a:rPr lang="hu-HU" sz="1400" b="1" u="sng" dirty="0">
                <a:solidFill>
                  <a:schemeClr val="accent1">
                    <a:lumMod val="75000"/>
                  </a:schemeClr>
                </a:solidFill>
              </a:rPr>
            </a:br>
            <a:br>
              <a:rPr lang="hu-HU" sz="1400" b="1" u="sng" dirty="0">
                <a:solidFill>
                  <a:schemeClr val="accent1">
                    <a:lumMod val="75000"/>
                  </a:schemeClr>
                </a:solidFill>
              </a:rPr>
            </a:br>
            <a:r>
              <a:rPr lang="hu-HU" sz="1600" b="1" dirty="0">
                <a:solidFill>
                  <a:schemeClr val="accent1">
                    <a:lumMod val="75000"/>
                  </a:schemeClr>
                </a:solidFill>
              </a:rPr>
              <a:t>(6) A bírálatot írásban kell elkészíteni, amelynek 1 példányát a záróvizsga előtt legalább három nappal a jelöltnek át kell adni (osztályzati javaslat nélkül). A bírálat eredeti példányát – a bíráló osztályzati javaslatával –, valamint az</a:t>
            </a:r>
            <a:br>
              <a:rPr lang="hu-HU" sz="1600" b="1" dirty="0">
                <a:solidFill>
                  <a:schemeClr val="accent1">
                    <a:lumMod val="75000"/>
                  </a:schemeClr>
                </a:solidFill>
              </a:rPr>
            </a:br>
            <a:r>
              <a:rPr lang="hu-HU" sz="1600" b="1" dirty="0">
                <a:solidFill>
                  <a:schemeClr val="accent1">
                    <a:lumMod val="75000"/>
                  </a:schemeClr>
                </a:solidFill>
              </a:rPr>
              <a:t>intézet által javasolt osztályzatot a szakdolgozathoz/</a:t>
            </a:r>
            <a:r>
              <a:rPr lang="hu-HU" sz="1600" b="1" dirty="0" err="1">
                <a:solidFill>
                  <a:schemeClr val="accent1">
                    <a:lumMod val="75000"/>
                  </a:schemeClr>
                </a:solidFill>
              </a:rPr>
              <a:t>diplomamunkáhozcsatolva</a:t>
            </a:r>
            <a:r>
              <a:rPr lang="hu-HU" sz="1600" b="1" dirty="0">
                <a:solidFill>
                  <a:schemeClr val="accent1">
                    <a:lumMod val="75000"/>
                  </a:schemeClr>
                </a:solidFill>
              </a:rPr>
              <a:t> minősítésre a záróvizsgabizottságnak át kell adni.</a:t>
            </a:r>
            <a:br>
              <a:rPr lang="hu-HU" sz="1600" b="1" dirty="0">
                <a:solidFill>
                  <a:schemeClr val="accent1">
                    <a:lumMod val="75000"/>
                  </a:schemeClr>
                </a:solidFill>
              </a:rPr>
            </a:br>
            <a:r>
              <a:rPr lang="hu-HU" sz="1600" b="1" dirty="0">
                <a:solidFill>
                  <a:schemeClr val="accent1">
                    <a:lumMod val="75000"/>
                  </a:schemeClr>
                </a:solidFill>
              </a:rPr>
              <a:t>(7) Más szellemi termékével való visszaélés felismerésére és megakadályozására a konzulens, a bíráló és a záróvizsga-bizottság tagjai kiemelten figyelmet fordítanak. (</a:t>
            </a:r>
            <a:r>
              <a:rPr lang="hu-HU" sz="1600" b="1" u="sng" dirty="0">
                <a:solidFill>
                  <a:schemeClr val="accent1">
                    <a:lumMod val="75000"/>
                  </a:schemeClr>
                </a:solidFill>
              </a:rPr>
              <a:t>TURNITIN </a:t>
            </a:r>
            <a:r>
              <a:rPr lang="hu-HU" sz="1600" b="1" dirty="0">
                <a:solidFill>
                  <a:schemeClr val="accent1">
                    <a:lumMod val="75000"/>
                  </a:schemeClr>
                </a:solidFill>
              </a:rPr>
              <a:t>plágium ellenőrző </a:t>
            </a:r>
            <a:r>
              <a:rPr lang="hu-HU" sz="1600" b="1" dirty="0" err="1">
                <a:solidFill>
                  <a:schemeClr val="accent1">
                    <a:lumMod val="75000"/>
                  </a:schemeClr>
                </a:solidFill>
              </a:rPr>
              <a:t>szoftver+önellenőrzés</a:t>
            </a:r>
            <a:r>
              <a:rPr lang="hu-HU" sz="1600" b="1" dirty="0">
                <a:solidFill>
                  <a:schemeClr val="accent1">
                    <a:lumMod val="75000"/>
                  </a:schemeClr>
                </a:solidFill>
              </a:rPr>
              <a:t>!)</a:t>
            </a:r>
            <a:br>
              <a:rPr lang="hu-HU" sz="1600" b="1" dirty="0">
                <a:solidFill>
                  <a:schemeClr val="accent1">
                    <a:lumMod val="75000"/>
                  </a:schemeClr>
                </a:solidFill>
              </a:rPr>
            </a:br>
            <a:r>
              <a:rPr lang="hu-HU" sz="1600" b="1" dirty="0">
                <a:solidFill>
                  <a:schemeClr val="accent1">
                    <a:lumMod val="75000"/>
                  </a:schemeClr>
                </a:solidFill>
              </a:rPr>
              <a:t>(8) A szakdolgozatot/diplomamunkát/záródolgozatot ötfokozatú minősítéssel kell értékelni. Elégtelen érdemjegyű szakdolgozat esetén a hallgató két alkalommal kísérelheti meg új szakdolgozat/diplomamunka készítését.</a:t>
            </a:r>
            <a:br>
              <a:rPr lang="hu-HU" sz="1600" b="1" dirty="0">
                <a:solidFill>
                  <a:schemeClr val="accent1">
                    <a:lumMod val="75000"/>
                  </a:schemeClr>
                </a:solidFill>
              </a:rPr>
            </a:br>
            <a:br>
              <a:rPr lang="hu-HU" sz="1600" b="1" dirty="0">
                <a:solidFill>
                  <a:schemeClr val="accent1">
                    <a:lumMod val="75000"/>
                  </a:schemeClr>
                </a:solidFill>
              </a:rPr>
            </a:br>
            <a:r>
              <a:rPr lang="hu-HU" sz="1600" b="1" i="1" u="sng" dirty="0">
                <a:solidFill>
                  <a:schemeClr val="accent1">
                    <a:lumMod val="75000"/>
                  </a:schemeClr>
                </a:solidFill>
              </a:rPr>
              <a:t>(9) A Tanulmányi Ügyrend határozza meg:</a:t>
            </a:r>
            <a:br>
              <a:rPr lang="hu-HU" sz="1600" b="1" dirty="0">
                <a:solidFill>
                  <a:schemeClr val="accent1">
                    <a:lumMod val="75000"/>
                  </a:schemeClr>
                </a:solidFill>
              </a:rPr>
            </a:br>
            <a:r>
              <a:rPr lang="hu-HU" sz="1600" b="1" dirty="0">
                <a:solidFill>
                  <a:schemeClr val="accent1">
                    <a:lumMod val="75000"/>
                  </a:schemeClr>
                </a:solidFill>
              </a:rPr>
              <a:t>a) a szakdolgozat/diplomaterv/diplomamunka témák meghirdetésének és</a:t>
            </a:r>
            <a:br>
              <a:rPr lang="hu-HU" sz="1600" b="1" dirty="0">
                <a:solidFill>
                  <a:schemeClr val="accent1">
                    <a:lumMod val="75000"/>
                  </a:schemeClr>
                </a:solidFill>
              </a:rPr>
            </a:br>
            <a:r>
              <a:rPr lang="hu-HU" sz="1600" b="1" dirty="0">
                <a:solidFill>
                  <a:schemeClr val="accent1">
                    <a:lumMod val="75000"/>
                  </a:schemeClr>
                </a:solidFill>
              </a:rPr>
              <a:t>jóváhagyásának rendjét,</a:t>
            </a:r>
            <a:br>
              <a:rPr lang="hu-HU" sz="1600" b="1" dirty="0">
                <a:solidFill>
                  <a:schemeClr val="accent1">
                    <a:lumMod val="75000"/>
                  </a:schemeClr>
                </a:solidFill>
              </a:rPr>
            </a:br>
            <a:r>
              <a:rPr lang="hu-HU" sz="1600" b="1" dirty="0">
                <a:solidFill>
                  <a:schemeClr val="accent1">
                    <a:lumMod val="75000"/>
                  </a:schemeClr>
                </a:solidFill>
              </a:rPr>
              <a:t>b) a témákra való jelentkezés szabályait,</a:t>
            </a:r>
            <a:br>
              <a:rPr lang="hu-HU" sz="1600" b="1" dirty="0">
                <a:solidFill>
                  <a:schemeClr val="accent1">
                    <a:lumMod val="75000"/>
                  </a:schemeClr>
                </a:solidFill>
              </a:rPr>
            </a:br>
            <a:r>
              <a:rPr lang="hu-HU" sz="1600" b="1" dirty="0">
                <a:solidFill>
                  <a:schemeClr val="accent1">
                    <a:lumMod val="75000"/>
                  </a:schemeClr>
                </a:solidFill>
              </a:rPr>
              <a:t>c) a szakdolgozat/diplomamunka formai követelményeit,</a:t>
            </a:r>
            <a:br>
              <a:rPr lang="hu-HU" sz="1600" b="1" dirty="0">
                <a:solidFill>
                  <a:schemeClr val="accent1">
                    <a:lumMod val="75000"/>
                  </a:schemeClr>
                </a:solidFill>
              </a:rPr>
            </a:br>
            <a:r>
              <a:rPr lang="hu-HU" sz="1600" b="1" dirty="0">
                <a:solidFill>
                  <a:schemeClr val="accent1">
                    <a:lumMod val="75000"/>
                  </a:schemeClr>
                </a:solidFill>
              </a:rPr>
              <a:t>d) a beadás határidejét.</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9810750" y="4476750"/>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171667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1970843"/>
            <a:ext cx="5169024" cy="4136375"/>
          </a:xfrm>
        </p:spPr>
        <p:txBody>
          <a:bodyPr/>
          <a:lstStyle/>
          <a:p>
            <a:pPr algn="just"/>
            <a:r>
              <a:rPr lang="hu-HU" sz="1800" b="1" u="sng" dirty="0">
                <a:solidFill>
                  <a:schemeClr val="accent1">
                    <a:lumMod val="75000"/>
                  </a:schemeClr>
                </a:solidFill>
              </a:rPr>
              <a:t>KONZULTÁCIÓS NAPLÓ</a:t>
            </a:r>
            <a:br>
              <a:rPr lang="hu-HU" sz="1400" b="1" u="sng" dirty="0">
                <a:solidFill>
                  <a:schemeClr val="accent1">
                    <a:lumMod val="75000"/>
                  </a:schemeClr>
                </a:solidFill>
              </a:rPr>
            </a:br>
            <a:br>
              <a:rPr lang="hu-HU" sz="1400" b="1" u="sng" dirty="0">
                <a:solidFill>
                  <a:schemeClr val="accent1">
                    <a:lumMod val="75000"/>
                  </a:schemeClr>
                </a:solidFill>
              </a:rPr>
            </a:br>
            <a:r>
              <a:rPr lang="hu-HU" sz="1600" b="1" dirty="0">
                <a:solidFill>
                  <a:schemeClr val="accent1">
                    <a:lumMod val="75000"/>
                  </a:schemeClr>
                </a:solidFill>
              </a:rPr>
              <a:t>A tantárgy teljesítéséhez szükséges követelményeknek való megfelelést a belső konzulens ítéli meg, és írja alá a konzultációs naplóban a „A hallgató a „Szakdolgozat/Diplomamunka” tantárgy aláírási követelményét teljesítette.” nyilatkozattal. Az aláíráshoz a konzultációkon való legalább négy alkalommal történő, a konzulens által a konzultációs naplóban igazolt részvétel szükséges, de ez önmagában nem elégséges feltétel.</a:t>
            </a:r>
            <a:br>
              <a:rPr lang="hu-HU" sz="1600" b="1" dirty="0">
                <a:solidFill>
                  <a:schemeClr val="accent1">
                    <a:lumMod val="75000"/>
                  </a:schemeClr>
                </a:solidFill>
              </a:rPr>
            </a:br>
            <a:br>
              <a:rPr lang="hu-HU" sz="1600" b="1" dirty="0">
                <a:solidFill>
                  <a:schemeClr val="accent1">
                    <a:lumMod val="75000"/>
                  </a:schemeClr>
                </a:solidFill>
              </a:rPr>
            </a:br>
            <a:r>
              <a:rPr lang="hu-HU" sz="1600" b="1" dirty="0">
                <a:solidFill>
                  <a:schemeClr val="accent1">
                    <a:lumMod val="75000"/>
                  </a:schemeClr>
                </a:solidFill>
              </a:rPr>
              <a:t>Ha a tantárgy teljesítéséhez szükséges követelményeknek való megfelelés a belső konzulens megítélése szerint ennek ellenére nem történt meg, úgy nem írja alá a konzultációs naplóban ezt a részt. Ebben az esetben a hallgatónak újra fel kell vennie a következő félévben a tantárgyat. Aláírás esetén a belső konzulens legkésőbb a szorgalmi időszak utolsó napjáig a NEPTUN rendszerben rögzíti az aláírást, és ezzel egyidejűleg az intézeti titkárságon leadja a konzultációs naplót.</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4" y="0"/>
            <a:ext cx="1400733" cy="1400733"/>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398277" y="-40128"/>
            <a:ext cx="3783458" cy="2171700"/>
          </a:xfrm>
          <a:prstGeom prst="rect">
            <a:avLst/>
          </a:prstGeom>
        </p:spPr>
      </p:pic>
      <p:pic>
        <p:nvPicPr>
          <p:cNvPr id="6" name="Kép 5">
            <a:extLst>
              <a:ext uri="{FF2B5EF4-FFF2-40B4-BE49-F238E27FC236}">
                <a16:creationId xmlns:a16="http://schemas.microsoft.com/office/drawing/2014/main" id="{B65AF65C-F398-446C-8E36-B50992409662}"/>
              </a:ext>
            </a:extLst>
          </p:cNvPr>
          <p:cNvPicPr>
            <a:picLocks noChangeAspect="1"/>
          </p:cNvPicPr>
          <p:nvPr/>
        </p:nvPicPr>
        <p:blipFill rotWithShape="1">
          <a:blip r:embed="rId5"/>
          <a:srcRect l="36190" t="14498" r="25437" b="7961"/>
          <a:stretch/>
        </p:blipFill>
        <p:spPr>
          <a:xfrm>
            <a:off x="6371208" y="674228"/>
            <a:ext cx="4678532" cy="5923761"/>
          </a:xfrm>
          <a:prstGeom prst="rect">
            <a:avLst/>
          </a:prstGeom>
        </p:spPr>
      </p:pic>
    </p:spTree>
    <p:extLst>
      <p:ext uri="{BB962C8B-B14F-4D97-AF65-F5344CB8AC3E}">
        <p14:creationId xmlns:p14="http://schemas.microsoft.com/office/powerpoint/2010/main" val="308156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896645"/>
            <a:ext cx="10756038" cy="5628442"/>
          </a:xfrm>
        </p:spPr>
        <p:txBody>
          <a:bodyPr/>
          <a:lstStyle/>
          <a:p>
            <a:br>
              <a:rPr lang="hu-HU" sz="1200" b="1" u="sng" dirty="0">
                <a:solidFill>
                  <a:schemeClr val="accent1">
                    <a:lumMod val="75000"/>
                  </a:schemeClr>
                </a:solidFill>
              </a:rPr>
            </a:br>
            <a:br>
              <a:rPr lang="hu-HU" sz="1200" b="1" u="sng" dirty="0">
                <a:solidFill>
                  <a:schemeClr val="accent1">
                    <a:lumMod val="75000"/>
                  </a:schemeClr>
                </a:solidFill>
              </a:rPr>
            </a:br>
            <a:r>
              <a:rPr lang="hu-HU" sz="1600" b="1" u="sng" dirty="0">
                <a:solidFill>
                  <a:schemeClr val="accent1">
                    <a:lumMod val="75000"/>
                  </a:schemeClr>
                </a:solidFill>
              </a:rPr>
              <a:t>Egyéb dokumentumok: </a:t>
            </a:r>
            <a:br>
              <a:rPr lang="hu-HU" sz="1600" b="1" u="sng" dirty="0">
                <a:solidFill>
                  <a:schemeClr val="accent1">
                    <a:lumMod val="75000"/>
                  </a:schemeClr>
                </a:solidFill>
              </a:rPr>
            </a:br>
            <a:r>
              <a:rPr lang="hu-HU" sz="1600" b="1" u="sng" dirty="0">
                <a:solidFill>
                  <a:schemeClr val="accent1">
                    <a:lumMod val="75000"/>
                  </a:schemeClr>
                </a:solidFill>
              </a:rPr>
              <a:t>https://kgk.uni-obuda.hu/szakdolgozat-diplomamunka/</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Titkosítási kérelem</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Tanulmányi Ügyrend V.8. melléklet – Titkosítási kérelem</a:t>
            </a:r>
            <a:br>
              <a:rPr lang="hu-HU" sz="1200" b="1" u="sng" dirty="0">
                <a:solidFill>
                  <a:schemeClr val="accent1">
                    <a:lumMod val="75000"/>
                  </a:schemeClr>
                </a:solidFill>
              </a:rPr>
            </a:br>
            <a:r>
              <a:rPr lang="hu-HU" sz="1200" b="1" u="sng" dirty="0">
                <a:solidFill>
                  <a:schemeClr val="accent1">
                    <a:lumMod val="75000"/>
                  </a:schemeClr>
                </a:solidFill>
              </a:rPr>
              <a:t>Tanulmányi Ügyrend V.9. melléklet -Titoktartási megállapodás (Egyetem és a titokgazda)</a:t>
            </a:r>
            <a:br>
              <a:rPr lang="hu-HU" sz="1200" b="1" u="sng" dirty="0">
                <a:solidFill>
                  <a:schemeClr val="accent1">
                    <a:lumMod val="75000"/>
                  </a:schemeClr>
                </a:solidFill>
              </a:rPr>
            </a:br>
            <a:r>
              <a:rPr lang="hu-HU" sz="1200" b="1" u="sng" dirty="0">
                <a:solidFill>
                  <a:schemeClr val="accent1">
                    <a:lumMod val="75000"/>
                  </a:schemeClr>
                </a:solidFill>
              </a:rPr>
              <a:t>Tanulmányi Ügyrend V.10. melléklet -Titoktartási megállapodás (hallgató és a titokgazda)</a:t>
            </a:r>
            <a:br>
              <a:rPr lang="hu-HU" sz="1200" b="1" u="sng" dirty="0">
                <a:solidFill>
                  <a:schemeClr val="accent1">
                    <a:lumMod val="75000"/>
                  </a:schemeClr>
                </a:solidFill>
              </a:rPr>
            </a:br>
            <a:r>
              <a:rPr lang="hu-HU" sz="1200" b="1" u="sng" dirty="0">
                <a:solidFill>
                  <a:schemeClr val="accent1">
                    <a:lumMod val="75000"/>
                  </a:schemeClr>
                </a:solidFill>
              </a:rPr>
              <a:t>Tanulmányi Ügyrend V.11. melléklet -Titoktartási nyilatkozat</a:t>
            </a:r>
            <a:br>
              <a:rPr lang="hu-HU" sz="1200" b="1" u="sng" dirty="0">
                <a:solidFill>
                  <a:schemeClr val="accent1">
                    <a:lumMod val="75000"/>
                  </a:schemeClr>
                </a:solidFill>
              </a:rPr>
            </a:br>
            <a:r>
              <a:rPr lang="hu-HU" sz="1200" b="1" u="sng" dirty="0">
                <a:solidFill>
                  <a:schemeClr val="accent1">
                    <a:lumMod val="75000"/>
                  </a:schemeClr>
                </a:solidFill>
              </a:rPr>
              <a:t>Tanulmányi Ügyrend V.12. melléklet – A zárt védési eljárású záróvizsga/szakdolgozat védésről készült jegyzőkönyvhöz tartozó titoktartási melléklet</a:t>
            </a:r>
            <a:br>
              <a:rPr lang="hu-HU" sz="1200" b="1" u="sng" dirty="0">
                <a:solidFill>
                  <a:schemeClr val="accent1">
                    <a:lumMod val="75000"/>
                  </a:schemeClr>
                </a:solidFill>
              </a:rPr>
            </a:br>
            <a:r>
              <a:rPr lang="hu-HU" sz="1200" b="1" u="sng" dirty="0">
                <a:solidFill>
                  <a:schemeClr val="accent1">
                    <a:lumMod val="75000"/>
                  </a:schemeClr>
                </a:solidFill>
              </a:rPr>
              <a:t>Borító (műbőr kötés feliratai)</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Alapképzések (GM, KM, MM)</a:t>
            </a:r>
            <a:br>
              <a:rPr lang="hu-HU" sz="1200" b="1" u="sng" dirty="0">
                <a:solidFill>
                  <a:schemeClr val="accent1">
                    <a:lumMod val="75000"/>
                  </a:schemeClr>
                </a:solidFill>
              </a:rPr>
            </a:br>
            <a:r>
              <a:rPr lang="hu-HU" sz="1200" b="1" u="sng" dirty="0">
                <a:solidFill>
                  <a:schemeClr val="accent1">
                    <a:lumMod val="75000"/>
                  </a:schemeClr>
                </a:solidFill>
              </a:rPr>
              <a:t>Mesterképzés (VF)</a:t>
            </a:r>
            <a:br>
              <a:rPr lang="hu-HU" sz="1200" b="1" u="sng" dirty="0">
                <a:solidFill>
                  <a:schemeClr val="accent1">
                    <a:lumMod val="75000"/>
                  </a:schemeClr>
                </a:solidFill>
              </a:rPr>
            </a:br>
            <a:r>
              <a:rPr lang="hu-HU" sz="1200" b="1" u="sng" dirty="0">
                <a:solidFill>
                  <a:schemeClr val="accent1">
                    <a:lumMod val="75000"/>
                  </a:schemeClr>
                </a:solidFill>
              </a:rPr>
              <a:t>Szakdolgozat formai követelményei (sablon) és bekötési sorrend</a:t>
            </a:r>
            <a:br>
              <a:rPr lang="hu-HU" sz="1200" b="1" u="sng" dirty="0">
                <a:solidFill>
                  <a:schemeClr val="accent1">
                    <a:lumMod val="75000"/>
                  </a:schemeClr>
                </a:solidFill>
              </a:rPr>
            </a:b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Gazdálkodási és menedzsment szak</a:t>
            </a:r>
            <a:br>
              <a:rPr lang="hu-HU" sz="1200" b="1" u="sng" dirty="0">
                <a:solidFill>
                  <a:schemeClr val="accent1">
                    <a:lumMod val="75000"/>
                  </a:schemeClr>
                </a:solidFill>
              </a:rPr>
            </a:br>
            <a:r>
              <a:rPr lang="hu-HU" sz="1200" b="1" u="sng" dirty="0">
                <a:solidFill>
                  <a:schemeClr val="accent1">
                    <a:lumMod val="75000"/>
                  </a:schemeClr>
                </a:solidFill>
              </a:rPr>
              <a:t>Kereskedelem és marketing szak</a:t>
            </a:r>
            <a:br>
              <a:rPr lang="hu-HU" sz="1200" b="1" u="sng" dirty="0">
                <a:solidFill>
                  <a:schemeClr val="accent1">
                    <a:lumMod val="75000"/>
                  </a:schemeClr>
                </a:solidFill>
              </a:rPr>
            </a:br>
            <a:r>
              <a:rPr lang="hu-HU" sz="1200" b="1" u="sng" dirty="0">
                <a:solidFill>
                  <a:schemeClr val="accent1">
                    <a:lumMod val="75000"/>
                  </a:schemeClr>
                </a:solidFill>
              </a:rPr>
              <a:t>Műszaki menedzser szak – E tanterv</a:t>
            </a:r>
            <a:br>
              <a:rPr lang="hu-HU" sz="1200" b="1" u="sng" dirty="0">
                <a:solidFill>
                  <a:schemeClr val="accent1">
                    <a:lumMod val="75000"/>
                  </a:schemeClr>
                </a:solidFill>
              </a:rPr>
            </a:br>
            <a:r>
              <a:rPr lang="hu-HU" sz="1200" b="1" u="sng" dirty="0">
                <a:solidFill>
                  <a:schemeClr val="accent1">
                    <a:lumMod val="75000"/>
                  </a:schemeClr>
                </a:solidFill>
              </a:rPr>
              <a:t>Műszaki menedzser szak – szakirányos</a:t>
            </a:r>
            <a:br>
              <a:rPr lang="hu-HU" sz="1200" b="1" u="sng" dirty="0">
                <a:solidFill>
                  <a:schemeClr val="accent1">
                    <a:lumMod val="75000"/>
                  </a:schemeClr>
                </a:solidFill>
              </a:rPr>
            </a:br>
            <a:r>
              <a:rPr lang="hu-HU" sz="1200" b="1" u="sng" dirty="0">
                <a:solidFill>
                  <a:schemeClr val="accent1">
                    <a:lumMod val="75000"/>
                  </a:schemeClr>
                </a:solidFill>
              </a:rPr>
              <a:t>Gazdaságinformatikus szak</a:t>
            </a:r>
            <a:br>
              <a:rPr lang="hu-HU" sz="1200" b="1" u="sng" dirty="0">
                <a:solidFill>
                  <a:schemeClr val="accent1">
                    <a:lumMod val="75000"/>
                  </a:schemeClr>
                </a:solidFill>
              </a:rPr>
            </a:br>
            <a:r>
              <a:rPr lang="hu-HU" sz="1200" b="1" u="sng" dirty="0">
                <a:solidFill>
                  <a:schemeClr val="accent1">
                    <a:lumMod val="75000"/>
                  </a:schemeClr>
                </a:solidFill>
              </a:rPr>
              <a:t>Vállalkozásfejlesztés szak</a:t>
            </a:r>
            <a:br>
              <a:rPr lang="hu-HU" sz="1200" b="1" u="sng" dirty="0">
                <a:solidFill>
                  <a:schemeClr val="accent1">
                    <a:lumMod val="75000"/>
                  </a:schemeClr>
                </a:solidFill>
              </a:rPr>
            </a:br>
            <a:r>
              <a:rPr lang="hu-HU" sz="1200" b="1" u="sng" dirty="0">
                <a:solidFill>
                  <a:schemeClr val="accent1">
                    <a:lumMod val="75000"/>
                  </a:schemeClr>
                </a:solidFill>
              </a:rPr>
              <a:t>Nyilatkozat</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Hallgatói nyilatkozat</a:t>
            </a:r>
            <a:br>
              <a:rPr lang="hu-HU" sz="1200" b="1" u="sng" dirty="0">
                <a:solidFill>
                  <a:schemeClr val="accent1">
                    <a:lumMod val="75000"/>
                  </a:schemeClr>
                </a:solidFill>
              </a:rPr>
            </a:br>
            <a:r>
              <a:rPr lang="hu-HU" sz="1200" b="1" u="sng" dirty="0">
                <a:solidFill>
                  <a:schemeClr val="accent1">
                    <a:lumMod val="75000"/>
                  </a:schemeClr>
                </a:solidFill>
              </a:rPr>
              <a:t>Bírálati szempontrendszer</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Gazdálkodási és menedzsment, Kereskedelem és marketing szakok</a:t>
            </a:r>
            <a:br>
              <a:rPr lang="hu-HU" sz="1200" b="1" u="sng" dirty="0">
                <a:solidFill>
                  <a:schemeClr val="accent1">
                    <a:lumMod val="75000"/>
                  </a:schemeClr>
                </a:solidFill>
              </a:rPr>
            </a:br>
            <a:r>
              <a:rPr lang="hu-HU" sz="1200" b="1" u="sng" dirty="0">
                <a:solidFill>
                  <a:schemeClr val="accent1">
                    <a:lumMod val="75000"/>
                  </a:schemeClr>
                </a:solidFill>
              </a:rPr>
              <a:t>Műszaki menedzser szak</a:t>
            </a:r>
            <a:br>
              <a:rPr lang="hu-HU" sz="1200" b="1" u="sng" dirty="0">
                <a:solidFill>
                  <a:schemeClr val="accent1">
                    <a:lumMod val="75000"/>
                  </a:schemeClr>
                </a:solidFill>
              </a:rPr>
            </a:br>
            <a:r>
              <a:rPr lang="hu-HU" sz="1200" b="1" u="sng" dirty="0">
                <a:solidFill>
                  <a:schemeClr val="accent1">
                    <a:lumMod val="75000"/>
                  </a:schemeClr>
                </a:solidFill>
              </a:rPr>
              <a:t>Vállalkozásfejlesztés szak</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8188168" y="3500360"/>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339739" y="131602"/>
            <a:ext cx="3343275" cy="2171700"/>
          </a:xfrm>
          <a:prstGeom prst="rect">
            <a:avLst/>
          </a:prstGeom>
        </p:spPr>
      </p:pic>
    </p:spTree>
    <p:extLst>
      <p:ext uri="{BB962C8B-B14F-4D97-AF65-F5344CB8AC3E}">
        <p14:creationId xmlns:p14="http://schemas.microsoft.com/office/powerpoint/2010/main" val="65972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br>
              <a:rPr lang="hu-HU" sz="1800" b="1" u="sng" dirty="0">
                <a:solidFill>
                  <a:schemeClr val="accent1">
                    <a:lumMod val="75000"/>
                  </a:schemeClr>
                </a:solidFill>
              </a:rPr>
            </a:br>
            <a:r>
              <a:rPr lang="hu-HU" sz="1800" b="1" u="sng" dirty="0">
                <a:solidFill>
                  <a:schemeClr val="accent1">
                    <a:lumMod val="75000"/>
                  </a:schemeClr>
                </a:solidFill>
              </a:rPr>
              <a:t>A szakdolgozat/diplomamunka elkészítésének technikai előírásai -https://kgk.uni-obuda.hu/szakdolgozat-diplomamunka/TEMPLATE-ek!</a:t>
            </a:r>
            <a:br>
              <a:rPr lang="hu-HU" sz="1800" b="1" u="sng" dirty="0">
                <a:solidFill>
                  <a:schemeClr val="accent1">
                    <a:lumMod val="75000"/>
                  </a:schemeClr>
                </a:solidFill>
              </a:rPr>
            </a:br>
            <a:br>
              <a:rPr lang="hu-HU" sz="1800" b="1" u="sng" dirty="0">
                <a:solidFill>
                  <a:schemeClr val="accent1">
                    <a:lumMod val="75000"/>
                  </a:schemeClr>
                </a:solidFill>
              </a:rPr>
            </a:br>
            <a:r>
              <a:rPr lang="hu-HU" sz="1800" b="1" dirty="0">
                <a:solidFill>
                  <a:schemeClr val="accent1">
                    <a:lumMod val="75000"/>
                  </a:schemeClr>
                </a:solidFill>
              </a:rPr>
              <a:t>8.4. §	(1)	</a:t>
            </a:r>
            <a:r>
              <a:rPr lang="hu-HU" sz="1800" b="1" u="sng" dirty="0">
                <a:solidFill>
                  <a:schemeClr val="accent1">
                    <a:lumMod val="75000"/>
                  </a:schemeClr>
                </a:solidFill>
              </a:rPr>
              <a:t>A DOLGOZATOT A 4 méretben kell elkészíteni.</a:t>
            </a:r>
            <a:br>
              <a:rPr lang="hu-HU" sz="1800" b="1" u="sng" dirty="0">
                <a:solidFill>
                  <a:schemeClr val="accent1">
                    <a:lumMod val="75000"/>
                  </a:schemeClr>
                </a:solidFill>
              </a:rPr>
            </a:br>
            <a:r>
              <a:rPr lang="hu-HU" sz="1800" b="1" dirty="0">
                <a:solidFill>
                  <a:schemeClr val="accent1">
                    <a:lumMod val="75000"/>
                  </a:schemeClr>
                </a:solidFill>
              </a:rPr>
              <a:t>(2)	Az oldaltükör elhelyezési adatai: </a:t>
            </a:r>
            <a:r>
              <a:rPr lang="hu-HU" sz="1800" b="1" dirty="0" err="1">
                <a:solidFill>
                  <a:schemeClr val="accent1">
                    <a:lumMod val="75000"/>
                  </a:schemeClr>
                </a:solidFill>
              </a:rPr>
              <a:t>felülről</a:t>
            </a:r>
            <a:r>
              <a:rPr lang="hu-HU" sz="1800" b="1" dirty="0">
                <a:solidFill>
                  <a:schemeClr val="accent1">
                    <a:lumMod val="75000"/>
                  </a:schemeClr>
                </a:solidFill>
              </a:rPr>
              <a:t> 40 mm, alul és a külső széleken 25 mm, a bekötés oldalán (a kötés miatt) 35 mm margóbeállítás, a sorköz mérete 1,5 sor. Lapszámozás felül, lapközépen, a lapszéltől 20 mm-re.</a:t>
            </a:r>
            <a:br>
              <a:rPr lang="hu-HU" sz="1800" b="1" u="sng" dirty="0">
                <a:solidFill>
                  <a:schemeClr val="accent1">
                    <a:lumMod val="75000"/>
                  </a:schemeClr>
                </a:solidFill>
              </a:rPr>
            </a:br>
            <a:r>
              <a:rPr lang="hu-HU" sz="1800" b="1" u="sng" dirty="0">
                <a:solidFill>
                  <a:schemeClr val="accent1">
                    <a:lumMod val="75000"/>
                  </a:schemeClr>
                </a:solidFill>
              </a:rPr>
              <a:t>(3)	A folyószöveg betűtípusa Times New Roman, mérete 12 pont.</a:t>
            </a:r>
            <a:br>
              <a:rPr lang="hu-HU" sz="1800" b="1" u="sng" dirty="0">
                <a:solidFill>
                  <a:schemeClr val="accent1">
                    <a:lumMod val="75000"/>
                  </a:schemeClr>
                </a:solidFill>
              </a:rPr>
            </a:br>
            <a:r>
              <a:rPr lang="hu-HU" sz="1800" b="1" dirty="0">
                <a:solidFill>
                  <a:schemeClr val="accent1">
                    <a:lumMod val="75000"/>
                  </a:schemeClr>
                </a:solidFill>
              </a:rPr>
              <a:t>(4)	A fejezetcímeket arab számokkal kell számozni, melyek 14 pont méretű nagybetűs karakterekből álljanak, középre igazítva, a lap tetején elhelyezve. Az alfejezetek címei legfeljebb három szám mélységéig </a:t>
            </a:r>
            <a:r>
              <a:rPr lang="hu-HU" sz="1800" b="1" dirty="0" err="1">
                <a:solidFill>
                  <a:schemeClr val="accent1">
                    <a:lumMod val="75000"/>
                  </a:schemeClr>
                </a:solidFill>
              </a:rPr>
              <a:t>számozódjanak</a:t>
            </a:r>
            <a:r>
              <a:rPr lang="hu-HU" sz="1800" b="1" dirty="0">
                <a:solidFill>
                  <a:schemeClr val="accent1">
                    <a:lumMod val="75000"/>
                  </a:schemeClr>
                </a:solidFill>
              </a:rPr>
              <a:t>, 12 pontos félkövér karakterekkel, balra igazítva elhelyezve.</a:t>
            </a:r>
            <a:br>
              <a:rPr lang="hu-HU" sz="1800" b="1" u="sng"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212222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pPr lvl="2" fontAlgn="base"/>
            <a:r>
              <a:rPr lang="hu-HU" sz="1800" b="1" dirty="0">
                <a:latin typeface="Arial" panose="020B0604020202020204" pitchFamily="34" charset="0"/>
                <a:cs typeface="Arial" panose="020B0604020202020204" pitchFamily="34" charset="0"/>
              </a:rPr>
              <a:t>A dolgozat elejére be kell helyezni az alábbi dokumentumokat:</a:t>
            </a:r>
            <a:br>
              <a:rPr lang="hu-HU" sz="1800" b="1" dirty="0">
                <a:latin typeface="Arial" panose="020B0604020202020204" pitchFamily="34" charset="0"/>
                <a:cs typeface="Arial" panose="020B0604020202020204" pitchFamily="34" charset="0"/>
              </a:rPr>
            </a:br>
            <a:r>
              <a:rPr lang="hu-HU" sz="1800" b="1" i="1" u="sng" cap="small" dirty="0">
                <a:latin typeface="Arial" panose="020B0604020202020204" pitchFamily="34" charset="0"/>
                <a:cs typeface="Arial" panose="020B0604020202020204" pitchFamily="34" charset="0"/>
                <a:hlinkClick r:id="rId2" action="ppaction://hlinkfile"/>
              </a:rPr>
              <a:t>címlap</a:t>
            </a:r>
            <a:r>
              <a:rPr lang="hu-HU" sz="1800" dirty="0">
                <a:latin typeface="Arial" panose="020B0604020202020204" pitchFamily="34" charset="0"/>
                <a:cs typeface="Arial" panose="020B0604020202020204" pitchFamily="34" charset="0"/>
              </a:rPr>
              <a:t>;</a:t>
            </a:r>
            <a:br>
              <a:rPr lang="hu-HU" sz="1800" dirty="0">
                <a:latin typeface="Arial" panose="020B0604020202020204" pitchFamily="34" charset="0"/>
                <a:cs typeface="Arial" panose="020B0604020202020204" pitchFamily="34" charset="0"/>
              </a:rPr>
            </a:br>
            <a:r>
              <a:rPr lang="hu-HU" sz="1800" b="1" i="1" u="sng" cap="small" dirty="0">
                <a:latin typeface="Arial" panose="020B0604020202020204" pitchFamily="34" charset="0"/>
                <a:cs typeface="Arial" panose="020B0604020202020204" pitchFamily="34" charset="0"/>
                <a:hlinkClick r:id="rId3" action="ppaction://hlinkfile"/>
              </a:rPr>
              <a:t>feladatlap</a:t>
            </a:r>
            <a:r>
              <a:rPr lang="hu-HU" sz="1800" dirty="0">
                <a:latin typeface="Arial" panose="020B0604020202020204" pitchFamily="34" charset="0"/>
                <a:cs typeface="Arial" panose="020B0604020202020204" pitchFamily="34" charset="0"/>
              </a:rPr>
              <a:t>;</a:t>
            </a:r>
            <a:br>
              <a:rPr lang="hu-HU" sz="1800" dirty="0">
                <a:latin typeface="Arial" panose="020B0604020202020204" pitchFamily="34" charset="0"/>
                <a:cs typeface="Arial" panose="020B0604020202020204" pitchFamily="34" charset="0"/>
              </a:rPr>
            </a:br>
            <a:r>
              <a:rPr lang="hu-HU" sz="1800" b="1" i="1" u="sng" cap="small" dirty="0">
                <a:latin typeface="Arial" panose="020B0604020202020204" pitchFamily="34" charset="0"/>
                <a:cs typeface="Arial" panose="020B0604020202020204" pitchFamily="34" charset="0"/>
                <a:hlinkClick r:id="rId4" action="ppaction://hlinkfile"/>
              </a:rPr>
              <a:t>hallgatói nyilatkozat</a:t>
            </a:r>
            <a:r>
              <a:rPr lang="hu-HU" sz="1800" dirty="0">
                <a:latin typeface="Arial" panose="020B0604020202020204" pitchFamily="34" charset="0"/>
                <a:cs typeface="Arial" panose="020B0604020202020204" pitchFamily="34" charset="0"/>
              </a:rPr>
              <a:t>;</a:t>
            </a:r>
            <a:br>
              <a:rPr lang="hu-HU" sz="1800" dirty="0">
                <a:latin typeface="Arial" panose="020B0604020202020204" pitchFamily="34" charset="0"/>
                <a:cs typeface="Arial" panose="020B0604020202020204" pitchFamily="34" charset="0"/>
              </a:rPr>
            </a:br>
            <a:r>
              <a:rPr lang="hu-HU" sz="1800" i="1" cap="small" dirty="0">
                <a:solidFill>
                  <a:schemeClr val="tx1"/>
                </a:solidFill>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titkosítási kérelem</a:t>
            </a:r>
            <a:r>
              <a:rPr lang="hu-HU" sz="1800" dirty="0">
                <a:solidFill>
                  <a:schemeClr val="tx1"/>
                </a:solidFill>
                <a:latin typeface="Arial" panose="020B0604020202020204" pitchFamily="34" charset="0"/>
                <a:cs typeface="Arial" panose="020B0604020202020204" pitchFamily="34" charset="0"/>
              </a:rPr>
              <a:t> </a:t>
            </a:r>
            <a:r>
              <a:rPr lang="hu-HU" sz="1800" dirty="0">
                <a:latin typeface="Arial" panose="020B0604020202020204" pitchFamily="34" charset="0"/>
                <a:cs typeface="Arial" panose="020B0604020202020204" pitchFamily="34" charset="0"/>
              </a:rPr>
              <a:t>(szükség esetén).</a:t>
            </a:r>
            <a:br>
              <a:rPr lang="hu-HU" sz="1800" dirty="0">
                <a:latin typeface="Arial" panose="020B0604020202020204" pitchFamily="34" charset="0"/>
                <a:cs typeface="Arial" panose="020B0604020202020204" pitchFamily="34" charset="0"/>
              </a:rPr>
            </a:br>
            <a:r>
              <a:rPr lang="hu-HU" sz="1800" dirty="0">
                <a:latin typeface="Arial" panose="020B0604020202020204" pitchFamily="34" charset="0"/>
                <a:cs typeface="Arial" panose="020B0604020202020204" pitchFamily="34" charset="0"/>
              </a:rPr>
              <a:t>A formai előírásokat az adott kar honlapjáról letölthető Word dokumentum tartalmazza.</a:t>
            </a:r>
            <a:br>
              <a:rPr lang="hu-HU" sz="1800" dirty="0"/>
            </a:br>
            <a:r>
              <a:rPr lang="hu-HU" sz="1800" b="1" u="sng" dirty="0">
                <a:solidFill>
                  <a:schemeClr val="accent1"/>
                </a:solidFill>
              </a:rPr>
              <a:t>https://kgk.uni-obuda.hu/szakdolgozat-diplomamunka/</a:t>
            </a:r>
            <a:br>
              <a:rPr lang="hu-HU" sz="1800" b="1" u="sng" dirty="0"/>
            </a:br>
            <a:br>
              <a:rPr lang="hu-HU" sz="1800" dirty="0"/>
            </a:br>
            <a:br>
              <a:rPr lang="hu-HU" sz="2400" b="1" dirty="0">
                <a:solidFill>
                  <a:schemeClr val="accent1">
                    <a:lumMod val="75000"/>
                  </a:schemeClr>
                </a:solidFill>
              </a:rPr>
            </a:br>
            <a:endParaRPr lang="hu-HU" sz="24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7"/>
          <a:stretch>
            <a:fillRect/>
          </a:stretch>
        </p:blipFill>
        <p:spPr>
          <a:xfrm>
            <a:off x="6997543" y="260011"/>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8"/>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4097264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NG">
      <a:dk1>
        <a:srgbClr val="000000"/>
      </a:dk1>
      <a:lt1>
        <a:srgbClr val="FFFFFF"/>
      </a:lt1>
      <a:dk2>
        <a:srgbClr val="006EB6"/>
      </a:dk2>
      <a:lt2>
        <a:srgbClr val="E7E6E6"/>
      </a:lt2>
      <a:accent1>
        <a:srgbClr val="006CA9"/>
      </a:accent1>
      <a:accent2>
        <a:srgbClr val="009EE0"/>
      </a:accent2>
      <a:accent3>
        <a:srgbClr val="A5A5A5"/>
      </a:accent3>
      <a:accent4>
        <a:srgbClr val="00022A"/>
      </a:accent4>
      <a:accent5>
        <a:srgbClr val="D9D9D5"/>
      </a:accent5>
      <a:accent6>
        <a:srgbClr val="FF7548"/>
      </a:accent6>
      <a:hlink>
        <a:srgbClr val="009DDF"/>
      </a:hlink>
      <a:folHlink>
        <a:srgbClr val="006E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4076</TotalTime>
  <Words>2663</Words>
  <Application>Microsoft Office PowerPoint</Application>
  <PresentationFormat>Szélesvásznú</PresentationFormat>
  <Paragraphs>163</Paragraphs>
  <Slides>26</Slides>
  <Notes>2</Notes>
  <HiddenSlides>0</HiddenSlides>
  <MMClips>0</MMClips>
  <ScaleCrop>false</ScaleCrop>
  <HeadingPairs>
    <vt:vector size="6" baseType="variant">
      <vt:variant>
        <vt:lpstr>Használt betűtípusok</vt:lpstr>
      </vt:variant>
      <vt:variant>
        <vt:i4>8</vt:i4>
      </vt:variant>
      <vt:variant>
        <vt:lpstr>Téma</vt:lpstr>
      </vt:variant>
      <vt:variant>
        <vt:i4>5</vt:i4>
      </vt:variant>
      <vt:variant>
        <vt:lpstr>Diacímek</vt:lpstr>
      </vt:variant>
      <vt:variant>
        <vt:i4>26</vt:i4>
      </vt:variant>
    </vt:vector>
  </HeadingPairs>
  <TitlesOfParts>
    <vt:vector size="39" baseType="lpstr">
      <vt:lpstr>Arial</vt:lpstr>
      <vt:lpstr>Calibri</vt:lpstr>
      <vt:lpstr>Calibri Light</vt:lpstr>
      <vt:lpstr>Franklin Gothic Demi</vt:lpstr>
      <vt:lpstr>Franklin Gothic Demi Cond</vt:lpstr>
      <vt:lpstr>Franklin Gothic Medium</vt:lpstr>
      <vt:lpstr>Open Sans</vt:lpstr>
      <vt:lpstr>Open Sans Light</vt:lpstr>
      <vt:lpstr>2_Office Theme</vt:lpstr>
      <vt:lpstr>3_Office Theme</vt:lpstr>
      <vt:lpstr>4_Office Theme</vt:lpstr>
      <vt:lpstr>5_Office Theme</vt:lpstr>
      <vt:lpstr>Office Theme</vt:lpstr>
      <vt:lpstr>Szakdolgozat, Diplomamunka, Projektmunka tájékoztató Óbudai Egyetem Keleti Károly Gazdasági Kar Közgazdaságtudományi, Pénzügyi és Számviteli Intézet 2025  https://kgk.uni-obuda.hu/intezetek/kozgazdasagtudomanyi-penzugyi-es-szamviteli-intezet/ Dr. Mizser Csilla Ilona PhD. Intézetigazgató-helyettes</vt:lpstr>
      <vt:lpstr>Szabályozás: A szakdolgozat, illetve diplomamunka írásának szabályairól  a Tanulmányi Ügyrend illetve a Tanulmányi- és Vizsgaszabályzat  rendelkezik.  A meghirdetett témák intézetenként: 2024. október 15-ig A témákra való jelentkezés a Neptunon keresztül történik!  Mikor: 2025. március elejétől  Szakdolgozat teljes leadás (papír alapon és digitális feltöltéssel)  HATÁRIDŐ: 2025. május 15. (csütörtök) papír alapon: KPSZI-ben,  16:00 óráig  Diplomamunka portál, DIPO: diploma.uni-obuda.hu https://kgk.uni-obuda.hu/szakdolgozat-diplomamunka/ Az elkészült szakdolgozat illetve diplomamunka pdf formátumban feltöltendő  az egyetemi portálon plagizálás ellenőrzése és archiválás céljából.  A fájloknak minden, a bekötött változatban szereplő oldalt tartalmazniuk kell!</vt:lpstr>
      <vt:lpstr>A szakdolgozat/diplomamunka  54. § (1) A hallgatónak az oklevél megszerzéséhez záródolgozatot (felsőoktatási szakképzéseken), szakdolgozatot (alapképzési szakokon) vagy diplomamunkát (mesterképzési szakokon) kell készíteni és megvédeni.  Ez olyan összetett, egyéni feladat, amely a megszerzett tudás szintézisét és alkotó alkalmazását követeli meg. A szakdolgozat/diplomamunka készítése önálló munkát igényel, amelynek során tilos más szellemi termékével való visszaélés (plágium). A szakdolgozat/diplomamunka kredit értékét a tanterv rögzíti. A szakdolgozatot/diplomamunkát a hallgatónak a képzés nyelvével megegyező nyelven kell teljesíteni.  (3) A szakdolgozatot/diplomamunkát kiadó intézet köteles a szakdolgozat/diplomamunka elkészítésének segítésére és ellenőrzésére belső (kari) konzulenst és lehetőség szerint külső konzulenst megbízni, s azokkal az együttműködést biztosítani. A konzulensek felsőfokú oklevéllel rendelkező és a témát ismerő szakemberek lehetnek (diplomamunka esetén egyetemi szintű/mesterfokozatú végzettséggel). </vt:lpstr>
      <vt:lpstr>Tan.Ür. 8.1.§ (3) A DOLGOZAT készítésének célja, hogy a hallgató tanulmányi ideje végén önállóan oldjon meg egy – a szak/specializáció jellegének megfelelő – összetett feladatot, s ezzel bizonyítsa, hogy a képzési célokban megfogalmazott követelményeknek megfelelő szakmai ismeretekkel és jártassággal rendelkezik, tájékozott a szakirodalomban.   A DOLGOZAT készítésének feladata lehetőséget ad a hallgatónak az önálló alkotó tevékenységre, továbbá arra, hogy szakterületének egyes részei közötti lényeges összefüggésekről, valamint az ezekkel kapcsolatos gyakorlati műszaki-gazdasági követelményekről bemutassa ismereteit.    (8) Az intézet téli záróvizsga esetén október 31-ig, nyári záróvizsga esetén március 31-ig átadja a hallgatónak a végleges SZAKDOLGOZAT/DIPLOMAMUNKA FELADATLAPOT.</vt:lpstr>
      <vt:lpstr>A szakdolgozat/diplomamunka  (6) A bírálatot írásban kell elkészíteni, amelynek 1 példányát a záróvizsga előtt legalább három nappal a jelöltnek át kell adni (osztályzati javaslat nélkül). A bírálat eredeti példányát – a bíráló osztályzati javaslatával –, valamint az intézet által javasolt osztályzatot a szakdolgozathoz/diplomamunkáhozcsatolva minősítésre a záróvizsgabizottságnak át kell adni. (7) Más szellemi termékével való visszaélés felismerésére és megakadályozására a konzulens, a bíráló és a záróvizsga-bizottság tagjai kiemelten figyelmet fordítanak. (TURNITIN plágium ellenőrző szoftver+önellenőrzés!) (8) A szakdolgozatot/diplomamunkát/záródolgozatot ötfokozatú minősítéssel kell értékelni. Elégtelen érdemjegyű szakdolgozat esetén a hallgató két alkalommal kísérelheti meg új szakdolgozat/diplomamunka készítését.  (9) A Tanulmányi Ügyrend határozza meg: a) a szakdolgozat/diplomaterv/diplomamunka témák meghirdetésének és jóváhagyásának rendjét, b) a témákra való jelentkezés szabályait, c) a szakdolgozat/diplomamunka formai követelményeit, d) a beadás határidejét. </vt:lpstr>
      <vt:lpstr>KONZULTÁCIÓS NAPLÓ  A tantárgy teljesítéséhez szükséges követelményeknek való megfelelést a belső konzulens ítéli meg, és írja alá a konzultációs naplóban a „A hallgató a „Szakdolgozat/Diplomamunka” tantárgy aláírási követelményét teljesítette.” nyilatkozattal. Az aláíráshoz a konzultációkon való legalább négy alkalommal történő, a konzulens által a konzultációs naplóban igazolt részvétel szükséges, de ez önmagában nem elégséges feltétel.  Ha a tantárgy teljesítéséhez szükséges követelményeknek való megfelelés a belső konzulens megítélése szerint ennek ellenére nem történt meg, úgy nem írja alá a konzultációs naplóban ezt a részt. Ebben az esetben a hallgatónak újra fel kell vennie a következő félévben a tantárgyat. Aláírás esetén a belső konzulens legkésőbb a szorgalmi időszak utolsó napjáig a NEPTUN rendszerben rögzíti az aláírást, és ezzel egyidejűleg az intézeti titkárságon leadja a konzultációs naplót. </vt:lpstr>
      <vt:lpstr>  Egyéb dokumentumok:  https://kgk.uni-obuda.hu/szakdolgozat-diplomamunka/  Titkosítási kérelem  Tanulmányi Ügyrend V.8. melléklet – Titkosítási kérelem Tanulmányi Ügyrend V.9. melléklet -Titoktartási megállapodás (Egyetem és a titokgazda) Tanulmányi Ügyrend V.10. melléklet -Titoktartási megállapodás (hallgató és a titokgazda) Tanulmányi Ügyrend V.11. melléklet -Titoktartási nyilatkozat Tanulmányi Ügyrend V.12. melléklet – A zárt védési eljárású záróvizsga/szakdolgozat védésről készült jegyzőkönyvhöz tartozó titoktartási melléklet Borító (műbőr kötés feliratai)  Alapképzések (GM, KM, MM) Mesterképzés (VF) Szakdolgozat formai követelményei (sablon) és bekötési sorrend   Gazdálkodási és menedzsment szak Kereskedelem és marketing szak Műszaki menedzser szak – E tanterv Műszaki menedzser szak – szakirányos Gazdaságinformatikus szak Vállalkozásfejlesztés szak Nyilatkozat  Hallgatói nyilatkozat Bírálati szempontrendszer  Gazdálkodási és menedzsment, Kereskedelem és marketing szakok Műszaki menedzser szak Vállalkozásfejlesztés szak </vt:lpstr>
      <vt:lpstr> A szakdolgozat/diplomamunka elkészítésének technikai előírásai -https://kgk.uni-obuda.hu/szakdolgozat-diplomamunka/TEMPLATE-ek!  8.4. § (1) A DOLGOZATOT A 4 méretben kell elkészíteni. (2) Az oldaltükör elhelyezési adatai: felülről 40 mm, alul és a külső széleken 25 mm, a bekötés oldalán (a kötés miatt) 35 mm margóbeállítás, a sorköz mérete 1,5 sor. Lapszámozás felül, lapközépen, a lapszéltől 20 mm-re. (3) A folyószöveg betűtípusa Times New Roman, mérete 12 pont. (4) A fejezetcímeket arab számokkal kell számozni, melyek 14 pont méretű nagybetűs karakterekből álljanak, középre igazítva, a lap tetején elhelyezve. Az alfejezetek címei legfeljebb három szám mélységéig számozódjanak, 12 pontos félkövér karakterekkel, balra igazítva elhelyezve.  </vt:lpstr>
      <vt:lpstr>A dolgozat elejére be kell helyezni az alábbi dokumentumokat: címlap; feladatlap; hallgatói nyilatkozat; titkosítási kérelem (szükség esetén). A formai előírásokat az adott kar honlapjáról letölthető Word dokumentum tartalmazza. https://kgk.uni-obuda.hu/szakdolgozat-diplomamunka/   </vt:lpstr>
      <vt:lpstr>8.6. § (1) A DOLGOZATOT ajánlott az alábbi tartalmi egységek szerint felépíteni: a) tartalomjegyzék (oldalszámozással); b) bevezetés; c) a megoldandó probléma megfogalmazása; d) a probléma elemzése, a specifikáció kidolgozása; e) az irodalom alapján a lehetséges megközelítési módok és megoldások áttekintése és elemzése; f) a megoldási módszer kiválasztása, a választás indoklása; g) a részletes specifikáció leírása; h) a tervezés során végzett munkafázisok és a tapasztalatok leírása; i) a megvalósítás leírása; j) a megvalósítás elemzése, alkalmazásának és továbbfejlesztési lehetőségeinek számbavétele; k) rövid tartalmi összefoglaló; terjedelmének meghatározása (1500-2500 karakter); l) idegen nyelvű tartalmi összefoglaló (angolul, németül, oroszul vagy franciául); m) irodalomjegyzék.  (2) A záródolgozat terjedelme legalább 15 oldal, mely legalább 20000 karakternyi szöveget tartalmaz (szóközökkel együtt).  (3) A szakdolgozat/diplomaterv terjedelme legalább 40 oldal, mely legalább 60000 karakternyi szöveget tartalmaz (szóközökkel együtt).  (4) A diplomamunka terjedelme legalább 60 oldal, mely legalább 80000 karakternyi szöveget tartalmaz (szóközökkel együtt).  </vt:lpstr>
      <vt:lpstr>8.6.§ (6) A DOLGOZAT szövegezésében gondosan ügyelni kell a magyar műszaki és/vagy gazdasági szaknyelv helyes használatára. Kerülni kell a felesleges rövidítéseket és a szakmai zsargon kifejezéseit. Törekedni kell a szakszerű, de olvasmányos, gördülékeny fogalmazásra. A helyesírási hibák nagymértékben rontják a dolgozat színvonalát.   8.7. § (1) A DOLGOZAT önálló munka, melyhez a szakirodalom ismerete és felhasználása szükséges. Minden irodalmi hivatkozást pontosan meg kell jelölni egyértelművé téve, hogy az nem saját eredmény. Más szellemi termékével való visszaélés felismerésére és megakadályozására a konzulens, a bíráló és a záróvizsga-bizottság tagjai kiemelten figyelmet fordítanak. (2) A szó szerinti idézeteket idézőjelben, a forrásnak a szövegbe vagy lábjegyzetbe illesztett megjelölésével kell alkalmazni, egyébként az irodalomjegyzékben szabványos formátumban kell jelezni a felhasznált forrásmunkákat. (3) A felhasznált ábrák, képek, adatok forrását is kötelezően fel kell tüntetni. (4) A felhasznált irodalomra való hivatkozáskor az irodalomjegyzékbeli sorszám szögletes zárójelben való feltüntetése célszerű (pl. [4]).  </vt:lpstr>
      <vt:lpstr>PLAG.HU</vt:lpstr>
      <vt:lpstr>     BEADÁS, ELFOGADÁS ÉS BÍRÁLAT A szakdolgozat/diplomamunka/záródolgozat beadásának és elfogadásának eljárási rendje  8.9. § (1) Alap- vagy mesterképzés esetén a belső (kari) konzulens először ellenőrzi,  hogy a hallgató teljesítette a Szakdolgozat/Diplomaterv/Diplomamunka tantárgyat. Amennyiben nem, a hallgató nem jogosult dolgozat beadására. (2) A belső (kari) konzulens a PORTÁLRA belépve ellenőrzi, hogy a feltöltött DOLGOZAT hiánytalanul, a végső formájában került feltöltésre. Amennyiben hiányt, problémát talál, felveszi a kapcsolatot a hallgatóval, s pótlásra, javításra kötelezheti. (3) Amennyiben rendben találja, a DOLGOZATOT feltölti a plágium ellenőrző programba. (4) A plágiumellenőrzés elkészültéről a belső (kari) konzulens e-mailben kap értesítést, a kapott elemzést a PORTÁLon tekintheti meg. (5) A (3)-(4) bekezdések alól kivételt képeznek a diplomatervek, melyek esetén a plágium ellenőrzés ilyen módon nem kötelező. (6) A belső (kari) konzulens a) 20%-os plágiumig saját hatáskörben; b) (az ún. „önplágium” esetén felül) 20% feletti plágium esetén dékáni hatáskörben – azaz a dékánnal vagy a dékán által kijelölt személlyel történt konzultációt követően – fogadhatja el a plágium ellenőrzés eredményét. (7) A belső (kari) konzulens kinyomtatja az elemzés összefoglaló oldalát, amelyre aláírásával hitelesítve ráírja a döntését: a) „A DOLGOZAT bírálatra kiadható.” b) „A DOLGOZAT nem adható be.” (8) A belső (kari) konzulens döntéséről minden esetben értesíti a hallgatót, illetve a kinyomtatott és aláírt plágium elemzést átadja a tanszéki/intézeti oktatási ügyintézőnek.   </vt:lpstr>
      <vt:lpstr>Hallgató neve; Neptun kódja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Kohlhoffer-Mizser Csilla Ilona dr.</cp:lastModifiedBy>
  <cp:revision>183</cp:revision>
  <cp:lastPrinted>2019-02-21T16:25:53Z</cp:lastPrinted>
  <dcterms:created xsi:type="dcterms:W3CDTF">2019-01-21T14:36:44Z</dcterms:created>
  <dcterms:modified xsi:type="dcterms:W3CDTF">2025-03-03T09:21:44Z</dcterms:modified>
</cp:coreProperties>
</file>