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5" r:id="rId5"/>
    <p:sldMasterId id="2147483712" r:id="rId6"/>
    <p:sldMasterId id="2147483729" r:id="rId7"/>
    <p:sldMasterId id="2147483767" r:id="rId8"/>
  </p:sldMasterIdLst>
  <p:notesMasterIdLst>
    <p:notesMasterId r:id="rId26"/>
  </p:notesMasterIdLst>
  <p:sldIdLst>
    <p:sldId id="316" r:id="rId9"/>
    <p:sldId id="314" r:id="rId10"/>
    <p:sldId id="312" r:id="rId11"/>
    <p:sldId id="315" r:id="rId12"/>
    <p:sldId id="272" r:id="rId13"/>
    <p:sldId id="306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8" r:id="rId22"/>
    <p:sldId id="311" r:id="rId23"/>
    <p:sldId id="309" r:id="rId24"/>
    <p:sldId id="3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94D"/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94721"/>
  </p:normalViewPr>
  <p:slideViewPr>
    <p:cSldViewPr snapToGrid="0" snapToObjects="1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 /><Relationship Id="rId13" Type="http://schemas.openxmlformats.org/officeDocument/2006/relationships/slide" Target="slides/slide5.xml" /><Relationship Id="rId18" Type="http://schemas.openxmlformats.org/officeDocument/2006/relationships/slide" Target="slides/slide10.xml" /><Relationship Id="rId26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slide" Target="slides/slide13.xml" /><Relationship Id="rId7" Type="http://schemas.openxmlformats.org/officeDocument/2006/relationships/slideMaster" Target="slideMasters/slideMaster4.xml" /><Relationship Id="rId12" Type="http://schemas.openxmlformats.org/officeDocument/2006/relationships/slide" Target="slides/slide4.xml" /><Relationship Id="rId17" Type="http://schemas.openxmlformats.org/officeDocument/2006/relationships/slide" Target="slides/slide9.xml" /><Relationship Id="rId25" Type="http://schemas.openxmlformats.org/officeDocument/2006/relationships/slide" Target="slides/slide17.xml" /><Relationship Id="rId2" Type="http://schemas.openxmlformats.org/officeDocument/2006/relationships/customXml" Target="../customXml/item2.xml" /><Relationship Id="rId16" Type="http://schemas.openxmlformats.org/officeDocument/2006/relationships/slide" Target="slides/slide8.xml" /><Relationship Id="rId20" Type="http://schemas.openxmlformats.org/officeDocument/2006/relationships/slide" Target="slides/slide12.xml" /><Relationship Id="rId29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" Target="slides/slide3.xml" /><Relationship Id="rId24" Type="http://schemas.openxmlformats.org/officeDocument/2006/relationships/slide" Target="slides/slide16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7.xml" /><Relationship Id="rId23" Type="http://schemas.openxmlformats.org/officeDocument/2006/relationships/slide" Target="slides/slide15.xml" /><Relationship Id="rId28" Type="http://schemas.openxmlformats.org/officeDocument/2006/relationships/viewProps" Target="viewProps.xml" /><Relationship Id="rId10" Type="http://schemas.openxmlformats.org/officeDocument/2006/relationships/slide" Target="slides/slide2.xml" /><Relationship Id="rId19" Type="http://schemas.openxmlformats.org/officeDocument/2006/relationships/slide" Target="slides/slide1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1.xml" /><Relationship Id="rId14" Type="http://schemas.openxmlformats.org/officeDocument/2006/relationships/slide" Target="slides/slide6.xml" /><Relationship Id="rId22" Type="http://schemas.openxmlformats.org/officeDocument/2006/relationships/slide" Target="slides/slide14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sz&#233;k\Tant&#225;rgyak\Kutat&#225;sm&#243;dszertan\Seg&#233;danyagok\Pointeres%20felm&#233;r&#233;s.xlsx" TargetMode="Externa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7222222222225"/>
          <c:y val="5.7870370370370385E-2"/>
          <c:w val="0.52222222222222159"/>
          <c:h val="0.87037037037037146"/>
        </c:manualLayout>
      </c:layout>
      <c:pieChart>
        <c:varyColors val="1"/>
        <c:ser>
          <c:idx val="0"/>
          <c:order val="0"/>
          <c:explosion val="10"/>
          <c:dPt>
            <c:idx val="3"/>
            <c:bubble3D val="0"/>
            <c:explosion val="33"/>
            <c:extLst>
              <c:ext xmlns:c16="http://schemas.microsoft.com/office/drawing/2014/chart" uri="{C3380CC4-5D6E-409C-BE32-E72D297353CC}">
                <c16:uniqueId val="{00000001-9EA4-4E52-AADE-791FE60F6E86}"/>
              </c:ext>
            </c:extLst>
          </c:dPt>
          <c:dPt>
            <c:idx val="4"/>
            <c:bubble3D val="0"/>
            <c:explosion val="42"/>
            <c:extLst>
              <c:ext xmlns:c16="http://schemas.microsoft.com/office/drawing/2014/chart" uri="{C3380CC4-5D6E-409C-BE32-E72D297353CC}">
                <c16:uniqueId val="{00000003-9EA4-4E52-AADE-791FE60F6E86}"/>
              </c:ext>
            </c:extLst>
          </c:dPt>
          <c:dLbls>
            <c:dLbl>
              <c:idx val="0"/>
              <c:layout>
                <c:manualLayout>
                  <c:x val="5.8333333333333494E-2"/>
                  <c:y val="0"/>
                </c:manualLayout>
              </c:layout>
              <c:tx>
                <c:rich>
                  <a:bodyPr/>
                  <a:lstStyle/>
                  <a:p>
                    <a:fld id="{3F4FC92A-4801-4B90-9B47-EB59F568A584}" type="CATEGORYNAME">
                      <a:rPr lang="sv-SE">
                        <a:solidFill>
                          <a:srgbClr val="002060"/>
                        </a:solidFill>
                      </a:rPr>
                      <a:pPr/>
                      <a:t>[KATEGÓRIA NEVE]</a:t>
                    </a:fld>
                    <a:r>
                      <a:rPr lang="sv-SE" baseline="0" dirty="0"/>
                      <a:t>
</a:t>
                    </a:r>
                    <a:fld id="{E5315213-17A8-48A5-84A0-18909FCDD46E}" type="PERCENTAGE">
                      <a:rPr lang="sv-SE" baseline="0">
                        <a:solidFill>
                          <a:srgbClr val="002060"/>
                        </a:solidFill>
                      </a:rPr>
                      <a:pPr/>
                      <a:t>[SZÁZALÉK]</a:t>
                    </a:fld>
                    <a:endParaRPr lang="sv-SE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A4-4E52-AADE-791FE60F6E8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56289AD-8375-4751-94B5-451D099F661B}" type="CATEGORYNAME">
                      <a:rPr lang="en-US">
                        <a:solidFill>
                          <a:srgbClr val="002060"/>
                        </a:solidFill>
                      </a:rPr>
                      <a:pPr/>
                      <a:t>[KATEGÓRIA NEVE]</a:t>
                    </a:fld>
                    <a:r>
                      <a:rPr lang="en-US" baseline="0" dirty="0"/>
                      <a:t>
</a:t>
                    </a:r>
                    <a:fld id="{4E5A9C09-B160-4CE1-A848-D732EF09F95B}" type="PERCENTAGE">
                      <a:rPr lang="en-US" baseline="0">
                        <a:solidFill>
                          <a:srgbClr val="002060"/>
                        </a:solidFill>
                      </a:rPr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B95-4F43-A4C2-D0B29F0552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B70A5DE-05E2-433B-A39D-C97A05535299}" type="CATEGORYNAME">
                      <a:rPr lang="en-US">
                        <a:solidFill>
                          <a:srgbClr val="002060"/>
                        </a:solidFill>
                      </a:rPr>
                      <a:pPr/>
                      <a:t>[KATEGÓRIA NEVE]</a:t>
                    </a:fld>
                    <a:r>
                      <a:rPr lang="en-US" baseline="0" dirty="0"/>
                      <a:t>
</a:t>
                    </a:r>
                    <a:fld id="{336D70C9-D2C5-47D7-8DAE-18B640CBCBD0}" type="PERCENTAGE">
                      <a:rPr lang="en-US" baseline="0"/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95-4F43-A4C2-D0B29F05529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4DCF899-16C4-44EA-9A37-C40BA411AD07}" type="CATEGORYNAME">
                      <a:rPr lang="en-US">
                        <a:solidFill>
                          <a:srgbClr val="002060"/>
                        </a:solidFill>
                      </a:rPr>
                      <a:pPr/>
                      <a:t>[KATEGÓRIA NEVE]</a:t>
                    </a:fld>
                    <a:r>
                      <a:rPr lang="en-US" baseline="0" dirty="0"/>
                      <a:t>
</a:t>
                    </a:r>
                    <a:fld id="{3CE6A18E-28B1-4233-8430-0EB53F32E716}" type="PERCENTAGE">
                      <a:rPr lang="en-US" baseline="0">
                        <a:solidFill>
                          <a:srgbClr val="002060"/>
                        </a:solidFill>
                      </a:rPr>
                      <a:pPr/>
                      <a:t>[SZÁZALÉK]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A4-4E52-AADE-791FE60F6E8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Munka1!$B$96:$B$99</c:f>
              <c:strCache>
                <c:ptCount val="4"/>
                <c:pt idx="0">
                  <c:v>5 ezer forint alatt</c:v>
                </c:pt>
                <c:pt idx="1">
                  <c:v>5 és 10 ezer forint között</c:v>
                </c:pt>
                <c:pt idx="2">
                  <c:v>10 és 15 ezer forint között</c:v>
                </c:pt>
                <c:pt idx="3">
                  <c:v>20 ezer forint felett</c:v>
                </c:pt>
              </c:strCache>
            </c:strRef>
          </c:cat>
          <c:val>
            <c:numRef>
              <c:f>Munka1!$C$96:$C$99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A4-4E52-AADE-791FE60F6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0"/>
      </c:pieChart>
    </c:plotArea>
    <c:plotVisOnly val="1"/>
    <c:dispBlanksAs val="gap"/>
    <c:showDLblsOverMax val="0"/>
  </c:chart>
  <c:txPr>
    <a:bodyPr/>
    <a:lstStyle/>
    <a:p>
      <a:pPr>
        <a:defRPr sz="1400">
          <a:solidFill>
            <a:srgbClr val="002060"/>
          </a:solidFill>
          <a:latin typeface="Franklin Gothic Medium" panose="020B0603020102020204" pitchFamily="34" charset="0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E-4B4D-BAF4-18F457B75EE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E-4B4D-BAF4-18F457B7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05032"/>
        <c:axId val="172927536"/>
      </c:areaChart>
      <c:barChart>
        <c:barDir val="col"/>
        <c:grouping val="clustered"/>
        <c:varyColors val="0"/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EE-4B4D-BAF4-18F457B75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805032"/>
        <c:axId val="172927536"/>
      </c:barChart>
      <c:catAx>
        <c:axId val="21180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172927536"/>
        <c:crosses val="autoZero"/>
        <c:auto val="1"/>
        <c:lblAlgn val="ctr"/>
        <c:lblOffset val="100"/>
        <c:noMultiLvlLbl val="0"/>
      </c:catAx>
      <c:valAx>
        <c:axId val="17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21180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Franklin Gothic Medium" panose="020B0603020102020204" pitchFamily="34" charset="0"/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title>
    <c:autoTitleDeleted val="0"/>
    <c:view3D>
      <c:rotX val="9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Chart>
        <c:wireframe val="1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A-4D38-A9FB-DF3E2EB87EBD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1A-4D38-A9FB-DF3E2EB87EBD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1A-4D38-A9FB-DF3E2EB87EBD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0"/>
            <c:spPr>
              <a:ln w="9525" cap="rnd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1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2"/>
            <c:spPr>
              <a:ln w="9525" cap="rnd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3"/>
            <c:spPr>
              <a:ln w="9525" cap="rnd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4"/>
            <c:spPr>
              <a:ln w="9525" cap="rnd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</c:bandFmts>
        <c:axId val="270408712"/>
        <c:axId val="270409104"/>
        <c:axId val="174773456"/>
      </c:surfaceChart>
      <c:catAx>
        <c:axId val="270408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270409104"/>
        <c:crosses val="autoZero"/>
        <c:auto val="1"/>
        <c:lblAlgn val="ctr"/>
        <c:lblOffset val="100"/>
        <c:noMultiLvlLbl val="0"/>
      </c:catAx>
      <c:valAx>
        <c:axId val="27040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270408712"/>
        <c:crosses val="autoZero"/>
        <c:crossBetween val="midCat"/>
      </c:valAx>
      <c:serAx>
        <c:axId val="1747734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27040910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hu-H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rgbClr val="002060"/>
          </a:solidFill>
          <a:latin typeface="Franklin Gothic Medium" panose="020B0603020102020204" pitchFamily="34" charset="0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Mennyiség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Munka1!$B$2:$B$6</c:f>
              <c:numCache>
                <c:formatCode>General</c:formatCode>
                <c:ptCount val="5"/>
                <c:pt idx="0">
                  <c:v>70</c:v>
                </c:pt>
                <c:pt idx="1">
                  <c:v>120</c:v>
                </c:pt>
                <c:pt idx="2">
                  <c:v>150</c:v>
                </c:pt>
                <c:pt idx="3">
                  <c:v>135</c:v>
                </c:pt>
                <c:pt idx="4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4-45CC-9E25-5B7BC58B7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991400"/>
        <c:axId val="268004096"/>
      </c:barChart>
      <c:stockChart>
        <c:ser>
          <c:idx val="1"/>
          <c:order val="1"/>
          <c:tx>
            <c:strRef>
              <c:f>Munka1!$C$1</c:f>
              <c:strCache>
                <c:ptCount val="1"/>
                <c:pt idx="0">
                  <c:v>Nyitó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Munka1!$C$2:$C$6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64-45CC-9E25-5B7BC58B7B1C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Maximum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Munka1!$D$2:$D$6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64-45CC-9E25-5B7BC58B7B1C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Minimum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Munka1!$E$2:$E$6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64-45CC-9E25-5B7BC58B7B1C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Záró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Munka1!$A$2:$A$6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Munka1!$F$2:$F$6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35</c:v>
                </c:pt>
                <c:pt idx="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64-45CC-9E25-5B7BC58B7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268004488"/>
        <c:axId val="268004880"/>
      </c:stockChart>
      <c:dateAx>
        <c:axId val="2069914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268004096"/>
        <c:crosses val="autoZero"/>
        <c:auto val="1"/>
        <c:lblOffset val="100"/>
        <c:baseTimeUnit val="days"/>
      </c:dateAx>
      <c:valAx>
        <c:axId val="26800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206991400"/>
        <c:crosses val="autoZero"/>
        <c:crossBetween val="between"/>
      </c:valAx>
      <c:valAx>
        <c:axId val="26800488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hu-HU"/>
          </a:p>
        </c:txPr>
        <c:crossAx val="268004488"/>
        <c:crosses val="max"/>
        <c:crossBetween val="between"/>
      </c:valAx>
      <c:dateAx>
        <c:axId val="2680044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6800488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Franklin Gothic Medium" panose="020B0603020102020204" pitchFamily="34" charset="0"/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3923D-B9BF-9F44-A2FF-065E37B81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63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7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094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76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216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33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88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18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576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4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879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40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00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87595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221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12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emf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 /><Relationship Id="rId13" Type="http://schemas.openxmlformats.org/officeDocument/2006/relationships/slideLayout" Target="../slideLayouts/slideLayout30.xml" /><Relationship Id="rId18" Type="http://schemas.openxmlformats.org/officeDocument/2006/relationships/image" Target="../media/image2.emf" /><Relationship Id="rId3" Type="http://schemas.openxmlformats.org/officeDocument/2006/relationships/slideLayout" Target="../slideLayouts/slideLayout20.xml" /><Relationship Id="rId7" Type="http://schemas.openxmlformats.org/officeDocument/2006/relationships/slideLayout" Target="../slideLayouts/slideLayout24.xml" /><Relationship Id="rId12" Type="http://schemas.openxmlformats.org/officeDocument/2006/relationships/slideLayout" Target="../slideLayouts/slideLayout29.xml" /><Relationship Id="rId17" Type="http://schemas.openxmlformats.org/officeDocument/2006/relationships/theme" Target="../theme/theme2.xml" /><Relationship Id="rId2" Type="http://schemas.openxmlformats.org/officeDocument/2006/relationships/slideLayout" Target="../slideLayouts/slideLayout19.xml" /><Relationship Id="rId16" Type="http://schemas.openxmlformats.org/officeDocument/2006/relationships/slideLayout" Target="../slideLayouts/slideLayout33.xml" /><Relationship Id="rId1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2.xml" /><Relationship Id="rId15" Type="http://schemas.openxmlformats.org/officeDocument/2006/relationships/slideLayout" Target="../slideLayouts/slideLayout32.xml" /><Relationship Id="rId10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6.xml" /><Relationship Id="rId14" Type="http://schemas.openxmlformats.org/officeDocument/2006/relationships/slideLayout" Target="../slideLayouts/slideLayout3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13" Type="http://schemas.openxmlformats.org/officeDocument/2006/relationships/slideLayout" Target="../slideLayouts/slideLayout46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slideLayout" Target="../slideLayouts/slideLayout45.xml" /><Relationship Id="rId2" Type="http://schemas.openxmlformats.org/officeDocument/2006/relationships/slideLayout" Target="../slideLayouts/slideLayout35.xml" /><Relationship Id="rId16" Type="http://schemas.openxmlformats.org/officeDocument/2006/relationships/image" Target="../media/image1.emf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5" Type="http://schemas.openxmlformats.org/officeDocument/2006/relationships/theme" Target="../theme/theme3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Relationship Id="rId14" Type="http://schemas.openxmlformats.org/officeDocument/2006/relationships/slideLayout" Target="../slideLayouts/slideLayout47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 /><Relationship Id="rId13" Type="http://schemas.openxmlformats.org/officeDocument/2006/relationships/slideLayout" Target="../slideLayouts/slideLayout60.xml" /><Relationship Id="rId3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4.xml" /><Relationship Id="rId12" Type="http://schemas.openxmlformats.org/officeDocument/2006/relationships/slideLayout" Target="../slideLayouts/slideLayout59.xml" /><Relationship Id="rId2" Type="http://schemas.openxmlformats.org/officeDocument/2006/relationships/slideLayout" Target="../slideLayouts/slideLayout49.xml" /><Relationship Id="rId16" Type="http://schemas.openxmlformats.org/officeDocument/2006/relationships/image" Target="../media/image2.emf" /><Relationship Id="rId1" Type="http://schemas.openxmlformats.org/officeDocument/2006/relationships/slideLayout" Target="../slideLayouts/slideLayout48.xml" /><Relationship Id="rId6" Type="http://schemas.openxmlformats.org/officeDocument/2006/relationships/slideLayout" Target="../slideLayouts/slideLayout53.xml" /><Relationship Id="rId11" Type="http://schemas.openxmlformats.org/officeDocument/2006/relationships/slideLayout" Target="../slideLayouts/slideLayout58.xml" /><Relationship Id="rId5" Type="http://schemas.openxmlformats.org/officeDocument/2006/relationships/slideLayout" Target="../slideLayouts/slideLayout52.xml" /><Relationship Id="rId15" Type="http://schemas.openxmlformats.org/officeDocument/2006/relationships/theme" Target="../theme/theme4.xml" /><Relationship Id="rId10" Type="http://schemas.openxmlformats.org/officeDocument/2006/relationships/slideLayout" Target="../slideLayouts/slideLayout57.xml" /><Relationship Id="rId4" Type="http://schemas.openxmlformats.org/officeDocument/2006/relationships/slideLayout" Target="../slideLayouts/slideLayout51.xml" /><Relationship Id="rId9" Type="http://schemas.openxmlformats.org/officeDocument/2006/relationships/slideLayout" Target="../slideLayouts/slideLayout56.xml" /><Relationship Id="rId14" Type="http://schemas.openxmlformats.org/officeDocument/2006/relationships/slideLayout" Target="../slideLayouts/slideLayout61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 /><Relationship Id="rId13" Type="http://schemas.openxmlformats.org/officeDocument/2006/relationships/slideLayout" Target="../slideLayouts/slideLayout74.xml" /><Relationship Id="rId3" Type="http://schemas.openxmlformats.org/officeDocument/2006/relationships/slideLayout" Target="../slideLayouts/slideLayout64.xml" /><Relationship Id="rId7" Type="http://schemas.openxmlformats.org/officeDocument/2006/relationships/slideLayout" Target="../slideLayouts/slideLayout68.xml" /><Relationship Id="rId12" Type="http://schemas.openxmlformats.org/officeDocument/2006/relationships/slideLayout" Target="../slideLayouts/slideLayout73.xml" /><Relationship Id="rId2" Type="http://schemas.openxmlformats.org/officeDocument/2006/relationships/slideLayout" Target="../slideLayouts/slideLayout63.xml" /><Relationship Id="rId16" Type="http://schemas.openxmlformats.org/officeDocument/2006/relationships/image" Target="../media/image2.emf" /><Relationship Id="rId1" Type="http://schemas.openxmlformats.org/officeDocument/2006/relationships/slideLayout" Target="../slideLayouts/slideLayout62.xml" /><Relationship Id="rId6" Type="http://schemas.openxmlformats.org/officeDocument/2006/relationships/slideLayout" Target="../slideLayouts/slideLayout67.xml" /><Relationship Id="rId11" Type="http://schemas.openxmlformats.org/officeDocument/2006/relationships/slideLayout" Target="../slideLayouts/slideLayout72.xml" /><Relationship Id="rId5" Type="http://schemas.openxmlformats.org/officeDocument/2006/relationships/slideLayout" Target="../slideLayouts/slideLayout66.xml" /><Relationship Id="rId15" Type="http://schemas.openxmlformats.org/officeDocument/2006/relationships/theme" Target="../theme/theme5.xml" /><Relationship Id="rId10" Type="http://schemas.openxmlformats.org/officeDocument/2006/relationships/slideLayout" Target="../slideLayouts/slideLayout71.xml" /><Relationship Id="rId4" Type="http://schemas.openxmlformats.org/officeDocument/2006/relationships/slideLayout" Target="../slideLayouts/slideLayout65.xml" /><Relationship Id="rId9" Type="http://schemas.openxmlformats.org/officeDocument/2006/relationships/slideLayout" Target="../slideLayouts/slideLayout70.xml" /><Relationship Id="rId14" Type="http://schemas.openxmlformats.org/officeDocument/2006/relationships/slideLayout" Target="../slideLayouts/slideLayout7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6B77-3FC3-A04F-9C6A-B25B169093BF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7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75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7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CAA365-F217-4CBD-AB27-B5C25E8E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ZÁRÓVIZSGA TÁJÉKOZTATÓ ÓE-KGK-KPSZI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2025. január 14.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9C1FFCE-0EB1-42CB-AB18-869C5CDF43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01" y="1784571"/>
            <a:ext cx="2560320" cy="48234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E2A372F-F11E-4F1D-BCB0-170C503D8A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3" y="4894775"/>
            <a:ext cx="2560320" cy="4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3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EF4EBB1-D746-485A-80FF-9E3138B565BA}"/>
              </a:ext>
            </a:extLst>
          </p:cNvPr>
          <p:cNvGraphicFramePr/>
          <p:nvPr/>
        </p:nvGraphicFramePr>
        <p:xfrm>
          <a:off x="4364514" y="1463715"/>
          <a:ext cx="6096000" cy="482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16617950-B549-1FF8-8573-5BB98F88F7FD}"/>
              </a:ext>
            </a:extLst>
          </p:cNvPr>
          <p:cNvSpPr txBox="1"/>
          <p:nvPr/>
        </p:nvSpPr>
        <p:spPr>
          <a:xfrm>
            <a:off x="9623725" y="6303107"/>
            <a:ext cx="20661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6612584-9F95-BEA0-B72E-6E5115C6DABC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Főbb kutatási eredmények bemutatása </a:t>
            </a:r>
            <a:r>
              <a:rPr lang="hu-HU"/>
              <a:t>II.</a:t>
            </a:r>
            <a:endParaRPr lang="en-US" dirty="0"/>
          </a:p>
        </p:txBody>
      </p:sp>
      <p:sp>
        <p:nvSpPr>
          <p:cNvPr id="8" name="Lekerekített téglalap 12">
            <a:extLst>
              <a:ext uri="{FF2B5EF4-FFF2-40B4-BE49-F238E27FC236}">
                <a16:creationId xmlns:a16="http://schemas.microsoft.com/office/drawing/2014/main" id="{3F7C0A4F-F0DE-3AE8-F3EC-AA1B0E45E39F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9" name="Lekerekített téglalap 18">
            <a:extLst>
              <a:ext uri="{FF2B5EF4-FFF2-40B4-BE49-F238E27FC236}">
                <a16:creationId xmlns:a16="http://schemas.microsoft.com/office/drawing/2014/main" id="{6B8631CD-E450-4487-EEB9-806D93CA3255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21" name="Lekerekített téglalap 19">
            <a:extLst>
              <a:ext uri="{FF2B5EF4-FFF2-40B4-BE49-F238E27FC236}">
                <a16:creationId xmlns:a16="http://schemas.microsoft.com/office/drawing/2014/main" id="{824839CF-A58A-863D-9EC6-AB6B997E43E4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22" name="Lekerekített téglalap 20">
            <a:extLst>
              <a:ext uri="{FF2B5EF4-FFF2-40B4-BE49-F238E27FC236}">
                <a16:creationId xmlns:a16="http://schemas.microsoft.com/office/drawing/2014/main" id="{09BDC7F2-0A68-003D-5E9F-EB54B188EF33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23" name="Lekerekített téglalap 21">
            <a:extLst>
              <a:ext uri="{FF2B5EF4-FFF2-40B4-BE49-F238E27FC236}">
                <a16:creationId xmlns:a16="http://schemas.microsoft.com/office/drawing/2014/main" id="{ACBDACCE-2EDF-F42F-466E-8E4792C1048D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</p:spTree>
    <p:extLst>
      <p:ext uri="{BB962C8B-B14F-4D97-AF65-F5344CB8AC3E}">
        <p14:creationId xmlns:p14="http://schemas.microsoft.com/office/powerpoint/2010/main" val="286882521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A7133AD-629C-4817-A91B-D192B1603E55}"/>
              </a:ext>
            </a:extLst>
          </p:cNvPr>
          <p:cNvGraphicFramePr/>
          <p:nvPr/>
        </p:nvGraphicFramePr>
        <p:xfrm>
          <a:off x="3670082" y="1441848"/>
          <a:ext cx="7130732" cy="493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53C320D3-0E50-E613-9602-927C11D8FB67}"/>
              </a:ext>
            </a:extLst>
          </p:cNvPr>
          <p:cNvSpPr txBox="1"/>
          <p:nvPr/>
        </p:nvSpPr>
        <p:spPr>
          <a:xfrm>
            <a:off x="9623725" y="6303107"/>
            <a:ext cx="206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28496AC-3BB7-D735-EF2B-FBDE46BB7AD7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Főbb kutatási eredmények bemutatása </a:t>
            </a:r>
            <a:r>
              <a:rPr lang="hu-HU"/>
              <a:t>III.</a:t>
            </a:r>
            <a:endParaRPr lang="en-US" dirty="0"/>
          </a:p>
        </p:txBody>
      </p:sp>
      <p:sp>
        <p:nvSpPr>
          <p:cNvPr id="7" name="Lekerekített téglalap 12">
            <a:extLst>
              <a:ext uri="{FF2B5EF4-FFF2-40B4-BE49-F238E27FC236}">
                <a16:creationId xmlns:a16="http://schemas.microsoft.com/office/drawing/2014/main" id="{67347687-E77E-ECCC-912D-46F30CB4CC5E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8" name="Lekerekített téglalap 18">
            <a:extLst>
              <a:ext uri="{FF2B5EF4-FFF2-40B4-BE49-F238E27FC236}">
                <a16:creationId xmlns:a16="http://schemas.microsoft.com/office/drawing/2014/main" id="{B39F136C-FBF7-A742-293A-E7C6BFD73FBB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9" name="Lekerekített téglalap 19">
            <a:extLst>
              <a:ext uri="{FF2B5EF4-FFF2-40B4-BE49-F238E27FC236}">
                <a16:creationId xmlns:a16="http://schemas.microsoft.com/office/drawing/2014/main" id="{C0010875-08CC-CB4C-472F-D62AB91ADC94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21" name="Lekerekített téglalap 20">
            <a:extLst>
              <a:ext uri="{FF2B5EF4-FFF2-40B4-BE49-F238E27FC236}">
                <a16:creationId xmlns:a16="http://schemas.microsoft.com/office/drawing/2014/main" id="{36B57976-DAC2-B11D-C281-1B097AA38A9F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22" name="Lekerekített téglalap 21">
            <a:extLst>
              <a:ext uri="{FF2B5EF4-FFF2-40B4-BE49-F238E27FC236}">
                <a16:creationId xmlns:a16="http://schemas.microsoft.com/office/drawing/2014/main" id="{AF1BED6E-0874-9359-AAFC-81F1CDF11F2E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</p:spTree>
    <p:extLst>
      <p:ext uri="{BB962C8B-B14F-4D97-AF65-F5344CB8AC3E}">
        <p14:creationId xmlns:p14="http://schemas.microsoft.com/office/powerpoint/2010/main" val="26163610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>
            <a:extLst>
              <a:ext uri="{FF2B5EF4-FFF2-40B4-BE49-F238E27FC236}">
                <a16:creationId xmlns:a16="http://schemas.microsoft.com/office/drawing/2014/main" id="{ADDEAB9B-45CD-4AD5-9D89-D98E0706A652}"/>
              </a:ext>
            </a:extLst>
          </p:cNvPr>
          <p:cNvSpPr txBox="1"/>
          <p:nvPr/>
        </p:nvSpPr>
        <p:spPr>
          <a:xfrm>
            <a:off x="9623725" y="6303107"/>
            <a:ext cx="132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Forrás: saját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7CE13E8-AAF8-475A-B0F2-85235DFD30DF}"/>
              </a:ext>
            </a:extLst>
          </p:cNvPr>
          <p:cNvGraphicFramePr/>
          <p:nvPr/>
        </p:nvGraphicFramePr>
        <p:xfrm>
          <a:off x="3846353" y="1413580"/>
          <a:ext cx="6888481" cy="505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CAA37B01-29C9-3A54-B807-8AEB96B9D49E}"/>
              </a:ext>
            </a:extLst>
          </p:cNvPr>
          <p:cNvSpPr txBox="1"/>
          <p:nvPr/>
        </p:nvSpPr>
        <p:spPr>
          <a:xfrm>
            <a:off x="9623725" y="6303107"/>
            <a:ext cx="206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ED62B79-C9E7-CD8E-3E20-DB5810F48603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Főbb kutatási eredmények bemutatása </a:t>
            </a:r>
            <a:r>
              <a:rPr lang="hu-HU"/>
              <a:t>IV.</a:t>
            </a:r>
            <a:endParaRPr lang="en-US" dirty="0"/>
          </a:p>
        </p:txBody>
      </p:sp>
      <p:sp>
        <p:nvSpPr>
          <p:cNvPr id="8" name="Lekerekített téglalap 12">
            <a:extLst>
              <a:ext uri="{FF2B5EF4-FFF2-40B4-BE49-F238E27FC236}">
                <a16:creationId xmlns:a16="http://schemas.microsoft.com/office/drawing/2014/main" id="{327533D5-5E6B-BC2B-57A3-EA23EEC7BD99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9" name="Lekerekített téglalap 18">
            <a:extLst>
              <a:ext uri="{FF2B5EF4-FFF2-40B4-BE49-F238E27FC236}">
                <a16:creationId xmlns:a16="http://schemas.microsoft.com/office/drawing/2014/main" id="{4FF53A12-F720-8A48-7DF3-296616619B6B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21" name="Lekerekített téglalap 19">
            <a:extLst>
              <a:ext uri="{FF2B5EF4-FFF2-40B4-BE49-F238E27FC236}">
                <a16:creationId xmlns:a16="http://schemas.microsoft.com/office/drawing/2014/main" id="{897B2A81-94AF-6D27-9772-C29FF331E244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22" name="Lekerekített téglalap 20">
            <a:extLst>
              <a:ext uri="{FF2B5EF4-FFF2-40B4-BE49-F238E27FC236}">
                <a16:creationId xmlns:a16="http://schemas.microsoft.com/office/drawing/2014/main" id="{719575BB-B917-ADD7-D3DA-A0FA060C6649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23" name="Lekerekített téglalap 21">
            <a:extLst>
              <a:ext uri="{FF2B5EF4-FFF2-40B4-BE49-F238E27FC236}">
                <a16:creationId xmlns:a16="http://schemas.microsoft.com/office/drawing/2014/main" id="{EB1E0C88-CDD4-8D33-2349-4A6435F8E77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</p:spTree>
    <p:extLst>
      <p:ext uri="{BB962C8B-B14F-4D97-AF65-F5344CB8AC3E}">
        <p14:creationId xmlns:p14="http://schemas.microsoft.com/office/powerpoint/2010/main" val="2362963218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806621D-E531-ED12-8B1F-A25600FD8FBE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dolgozat főbb eredményei</a:t>
            </a:r>
            <a:endParaRPr lang="en-US" dirty="0"/>
          </a:p>
        </p:txBody>
      </p:sp>
      <p:sp>
        <p:nvSpPr>
          <p:cNvPr id="7" name="Lekerekített téglalap 12">
            <a:extLst>
              <a:ext uri="{FF2B5EF4-FFF2-40B4-BE49-F238E27FC236}">
                <a16:creationId xmlns:a16="http://schemas.microsoft.com/office/drawing/2014/main" id="{8AC17132-5A27-368D-7518-E708F1C148F7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8" name="Lekerekített téglalap 18">
            <a:extLst>
              <a:ext uri="{FF2B5EF4-FFF2-40B4-BE49-F238E27FC236}">
                <a16:creationId xmlns:a16="http://schemas.microsoft.com/office/drawing/2014/main" id="{6B88F9C8-F580-0921-90BD-398F0EEC02A2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9" name="Lekerekített téglalap 19">
            <a:extLst>
              <a:ext uri="{FF2B5EF4-FFF2-40B4-BE49-F238E27FC236}">
                <a16:creationId xmlns:a16="http://schemas.microsoft.com/office/drawing/2014/main" id="{FD046D27-F485-450E-71D1-33A5952C3E0D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10" name="Lekerekített téglalap 20">
            <a:extLst>
              <a:ext uri="{FF2B5EF4-FFF2-40B4-BE49-F238E27FC236}">
                <a16:creationId xmlns:a16="http://schemas.microsoft.com/office/drawing/2014/main" id="{B5592311-F5DD-269C-F66B-C50A0731EEA8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11" name="Lekerekített téglalap 21">
            <a:extLst>
              <a:ext uri="{FF2B5EF4-FFF2-40B4-BE49-F238E27FC236}">
                <a16:creationId xmlns:a16="http://schemas.microsoft.com/office/drawing/2014/main" id="{57F83E42-F675-312C-BE6D-089A2B68B7E8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D239E5D-AA3E-31D4-5F62-35F0DBF1B5EF}"/>
              </a:ext>
            </a:extLst>
          </p:cNvPr>
          <p:cNvSpPr txBox="1">
            <a:spLocks/>
          </p:cNvSpPr>
          <p:nvPr/>
        </p:nvSpPr>
        <p:spPr>
          <a:xfrm>
            <a:off x="3246120" y="1359314"/>
            <a:ext cx="85598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indent="0">
              <a:buNone/>
            </a:pPr>
            <a:r>
              <a:rPr lang="hu-H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</a:t>
            </a:r>
            <a:r>
              <a:rPr lang="hu-HU" sz="16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1</a:t>
            </a:r>
            <a:r>
              <a:rPr lang="hu-HU" sz="16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Röviden, vázlatosan mindegyikről! </a:t>
            </a:r>
          </a:p>
          <a:p>
            <a:endParaRPr lang="hu-H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</a:t>
            </a:r>
            <a:r>
              <a:rPr lang="hu-HU" sz="16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2</a:t>
            </a:r>
            <a:r>
              <a:rPr lang="hu-HU" sz="16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endParaRPr lang="hu-H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</a:t>
            </a:r>
            <a:r>
              <a:rPr lang="hu-HU" sz="16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3</a:t>
            </a:r>
            <a:r>
              <a:rPr lang="hu-HU" sz="16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  <a:p>
            <a:endParaRPr lang="hu-H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</a:t>
            </a:r>
            <a:r>
              <a:rPr lang="hu-HU" sz="1600" b="1" baseline="-25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4</a:t>
            </a:r>
            <a:r>
              <a:rPr lang="hu-HU" sz="16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76274994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1F984CD-8632-ACF8-9F3B-49C38202A829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Következtetések, javaslatok</a:t>
            </a:r>
            <a:endParaRPr lang="en-US" dirty="0"/>
          </a:p>
        </p:txBody>
      </p:sp>
      <p:sp>
        <p:nvSpPr>
          <p:cNvPr id="7" name="Lekerekített téglalap 12">
            <a:extLst>
              <a:ext uri="{FF2B5EF4-FFF2-40B4-BE49-F238E27FC236}">
                <a16:creationId xmlns:a16="http://schemas.microsoft.com/office/drawing/2014/main" id="{A7229F82-E99A-D7C6-FD86-1F686F055634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8" name="Lekerekített téglalap 18">
            <a:extLst>
              <a:ext uri="{FF2B5EF4-FFF2-40B4-BE49-F238E27FC236}">
                <a16:creationId xmlns:a16="http://schemas.microsoft.com/office/drawing/2014/main" id="{3DD6BE40-9699-34C4-F9F5-2EC333C14F0C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9" name="Lekerekített téglalap 19">
            <a:extLst>
              <a:ext uri="{FF2B5EF4-FFF2-40B4-BE49-F238E27FC236}">
                <a16:creationId xmlns:a16="http://schemas.microsoft.com/office/drawing/2014/main" id="{A44B1259-1930-3170-A365-B7EBD970C03C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10" name="Lekerekített téglalap 20">
            <a:extLst>
              <a:ext uri="{FF2B5EF4-FFF2-40B4-BE49-F238E27FC236}">
                <a16:creationId xmlns:a16="http://schemas.microsoft.com/office/drawing/2014/main" id="{DE721C2D-8150-64EE-697D-926F1461885B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11" name="Lekerekített téglalap 21">
            <a:extLst>
              <a:ext uri="{FF2B5EF4-FFF2-40B4-BE49-F238E27FC236}">
                <a16:creationId xmlns:a16="http://schemas.microsoft.com/office/drawing/2014/main" id="{CEDED899-F50C-77D5-9B14-2A928B6E7559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Következtetések, javaslatok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CB9D804-3CD8-9A4C-BC56-ACB04C5B7698}"/>
              </a:ext>
            </a:extLst>
          </p:cNvPr>
          <p:cNvSpPr txBox="1">
            <a:spLocks/>
          </p:cNvSpPr>
          <p:nvPr/>
        </p:nvSpPr>
        <p:spPr>
          <a:xfrm>
            <a:off x="3246120" y="1359314"/>
            <a:ext cx="85598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6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Következtetések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Röviden, vázlatosan!</a:t>
            </a:r>
          </a:p>
          <a:p>
            <a:endParaRPr lang="hu-H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endParaRPr lang="hu-HU" sz="16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Javaslatok</a:t>
            </a:r>
          </a:p>
          <a:p>
            <a:pPr marL="0" indent="0">
              <a:buNone/>
            </a:pPr>
            <a:r>
              <a:rPr lang="hu-HU" sz="16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Röviden, vázlatosan!</a:t>
            </a:r>
          </a:p>
          <a:p>
            <a:pPr algn="just"/>
            <a:endParaRPr lang="en-US" sz="16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96429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290A7-4BDB-5581-3719-75BC0B7FFFF6}"/>
              </a:ext>
            </a:extLst>
          </p:cNvPr>
          <p:cNvSpPr txBox="1">
            <a:spLocks/>
          </p:cNvSpPr>
          <p:nvPr/>
        </p:nvSpPr>
        <p:spPr>
          <a:xfrm>
            <a:off x="259080" y="2811779"/>
            <a:ext cx="8786446" cy="1239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u-HU" sz="36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Köszönöm a megtisztelő figyelmüket!</a:t>
            </a:r>
            <a:endParaRPr lang="en-US" sz="3600" b="1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01506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3D6064C-6EA6-8FBA-D199-233CA872A566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A bírálat során feltett kérdések</a:t>
            </a:r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52D351C-5DCB-14AF-3065-E4F9FE1C0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54799"/>
            <a:ext cx="5157787" cy="823912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Kérdés 1</a:t>
            </a:r>
            <a:endParaRPr lang="en-US" sz="20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CB4C63-962A-B41B-D071-A70CA0C2D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994" y="3319975"/>
            <a:ext cx="5167581" cy="3643324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Ide írja a bíráló kérdését! A választ szóban kell megadnia. </a:t>
            </a:r>
            <a:endParaRPr lang="en-US" sz="18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C3DF78F-CC1D-5ECE-8944-F8131B36A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54799"/>
            <a:ext cx="5183188" cy="823912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Kérdés 2</a:t>
            </a:r>
            <a:endParaRPr lang="en-US" sz="20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E77513A-A7B2-F9C6-0A4F-719F9D6D0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78711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Ide írja a bíráló kérdését! A választ szóban kell megadnia. </a:t>
            </a:r>
            <a:endParaRPr lang="en-US" sz="18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endParaRPr lang="en-US" sz="1600" dirty="0">
              <a:solidFill>
                <a:srgbClr val="002060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11324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3B1E17F-693B-16A0-516B-0E4C2874E9F1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Néhány jótanács a védéshez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BEB4DA-BA3E-5D64-DB78-F1B2DDB52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052" y="1402080"/>
            <a:ext cx="10979468" cy="5283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Mielőtt elkezdi, köszöntse a Bizottságot és mutatkozzon be!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10 percnél hosszabb ideig ne akarjon beszélni!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Főleg a saját kutatásra, a saját eredményekre fókuszáljon, az irodalmakat a Bizottság tagjai ismerik.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 előadás közben nézzen a Bizottság felé, tartson szemkontaktust!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 előadás közben papírt vagy más segédeszközt nem használhat!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prezentáció alatt „ne táncoljon”, próbáljon egyenletes testtartást tartani!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prezentációs anyagot töltse fel a gépre a vizsga előtt!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 előadás végén köszönje meg a figyelmet a Bizottság tagjainak!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szak/diplomadolgozatot vissza fogja kapni a záróvizsga végén.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 utolsó diát ne felejtse benne a prezentációban (13-as számú).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Ez a sablon csupán egy ajánlás. Tartalmában és formailag is eltérhet, ha úgy dönt.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diákat röviden, tömören készítse el, ne írja tele a diákat szöveggel!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 itt ajánlott sablontól eltérhet. Ha így tesz, használjon letisztult design-t és hagyományos betűtípusokat!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Ne „díszítse túl” a prezentációját, ne legyen túl sok az animáció és ne használjon túl erős, élénk színeket!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Ne legyenek a diák túlszínezettek.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Próbálja el az előadását, hogy biztosan beleférjen a 10 percbe!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D294D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Kérjen segítséget, hogy valaki hallgassa meg az előadását! Kapjon visszajelzést, hogy érthető-e az előadása.  </a:t>
            </a:r>
            <a:endParaRPr lang="en-US" sz="1800" dirty="0">
              <a:solidFill>
                <a:srgbClr val="1D294D"/>
              </a:solidFill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8732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3219A1-FC4C-4C3A-A1AA-AA3CE2D1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480"/>
            <a:ext cx="10515600" cy="4816226"/>
          </a:xfrm>
        </p:spPr>
        <p:txBody>
          <a:bodyPr/>
          <a:lstStyle/>
          <a:p>
            <a:pPr algn="ctr"/>
            <a:br>
              <a:rPr lang="hu-HU" sz="1400" b="1" dirty="0">
                <a:solidFill>
                  <a:schemeClr val="tx1"/>
                </a:solidFill>
              </a:rPr>
            </a:br>
            <a:br>
              <a:rPr lang="hu-HU" sz="1400" b="1" dirty="0">
                <a:solidFill>
                  <a:schemeClr val="tx1"/>
                </a:solidFill>
              </a:rPr>
            </a:br>
            <a:br>
              <a:rPr lang="hu-HU" sz="1400" b="1" dirty="0">
                <a:solidFill>
                  <a:schemeClr val="tx1"/>
                </a:solidFill>
              </a:rPr>
            </a:br>
            <a:br>
              <a:rPr lang="hu-HU" sz="1400" b="1" dirty="0">
                <a:solidFill>
                  <a:schemeClr val="tx1"/>
                </a:solidFill>
              </a:rPr>
            </a:br>
            <a:br>
              <a:rPr lang="hu-HU" sz="1400" b="1" dirty="0">
                <a:solidFill>
                  <a:schemeClr val="tx1"/>
                </a:solidFill>
              </a:rPr>
            </a:br>
            <a:br>
              <a:rPr lang="hu-HU" sz="14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A záróvizsga menete:</a:t>
            </a: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A záróvizsga két részből áll:</a:t>
            </a:r>
            <a:br>
              <a:rPr lang="hu-HU" sz="2000" dirty="0">
                <a:solidFill>
                  <a:schemeClr val="tx1"/>
                </a:solidFill>
              </a:rPr>
            </a:b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• a szakdolgozat védése</a:t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• két témakörből záróvizsga letétele.</a:t>
            </a:r>
            <a:br>
              <a:rPr lang="hu-HU" sz="2000" dirty="0">
                <a:solidFill>
                  <a:schemeClr val="tx1"/>
                </a:solidFill>
              </a:rPr>
            </a:br>
            <a:br>
              <a:rPr lang="hu-HU" sz="2000" dirty="0">
                <a:solidFill>
                  <a:schemeClr val="tx1"/>
                </a:solidFill>
              </a:rPr>
            </a:b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1. A szakdolgozat védése:</a:t>
            </a: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A hallgató a Záróvizsga Bizottság előtt – prezentáció formájában – ismerteti szakdolgozatát kb. 10-15</a:t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percben. A prezentáció kötelez, melyhez eszközöket (számítógép, projektor) az intézet biztosít.</a:t>
            </a:r>
            <a:br>
              <a:rPr lang="hu-HU" sz="2000" dirty="0">
                <a:solidFill>
                  <a:schemeClr val="tx1"/>
                </a:solidFill>
              </a:rPr>
            </a:b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A Záróvizsga Bizottság elnöke, valamint tagjai kérdéseket tesznek fel a szakdolgozattal kapcsolatban,</a:t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figyelembe véve a szakdolgozat bírálatát is. </a:t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A kérdésekre a hallgatónak felkészülési idő nélkül kell</a:t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válaszolnia.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D040E7D-D5D0-4E54-8E1D-254FCAF919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4" y="225153"/>
            <a:ext cx="2560320" cy="4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3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3219A1-FC4C-4C3A-A1AA-AA3CE2D1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480"/>
            <a:ext cx="10515600" cy="2943571"/>
          </a:xfrm>
        </p:spPr>
        <p:txBody>
          <a:bodyPr/>
          <a:lstStyle/>
          <a:p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Az záróvizsga tárgyak témakörei:</a:t>
            </a:r>
            <a:br>
              <a:rPr lang="hu-HU" sz="1400" dirty="0">
                <a:solidFill>
                  <a:schemeClr val="tx1"/>
                </a:solidFill>
              </a:rPr>
            </a:br>
            <a:br>
              <a:rPr lang="hu-HU" sz="1400" dirty="0">
                <a:solidFill>
                  <a:schemeClr val="tx1"/>
                </a:solidFill>
              </a:rPr>
            </a:b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1 Gazdálkodási és menedzsment szakos jelöltek esetében: komplex gazdasági kérdéssor, és </a:t>
            </a:r>
            <a:r>
              <a:rPr lang="hu-HU" sz="2000" dirty="0" err="1">
                <a:solidFill>
                  <a:schemeClr val="tx1"/>
                </a:solidFill>
              </a:rPr>
              <a:t>aszakirány</a:t>
            </a:r>
            <a:r>
              <a:rPr lang="hu-HU" sz="2000" dirty="0">
                <a:solidFill>
                  <a:schemeClr val="tx1"/>
                </a:solidFill>
              </a:rPr>
              <a:t> tárgyaiból kialakított kérdéssor.</a:t>
            </a:r>
            <a:br>
              <a:rPr lang="hu-HU" sz="2000" dirty="0">
                <a:solidFill>
                  <a:schemeClr val="tx1"/>
                </a:solidFill>
              </a:rPr>
            </a:b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2 Gazdálkodási és menedzsment FOSZK—védés nincs! 1 komplex, 1 </a:t>
            </a:r>
            <a:r>
              <a:rPr lang="hu-HU" sz="2000" dirty="0" err="1">
                <a:solidFill>
                  <a:schemeClr val="tx1"/>
                </a:solidFill>
              </a:rPr>
              <a:t>projektmendzsment</a:t>
            </a:r>
            <a:r>
              <a:rPr lang="hu-HU" sz="2000" dirty="0">
                <a:solidFill>
                  <a:schemeClr val="tx1"/>
                </a:solidFill>
              </a:rPr>
              <a:t> kérdéssor</a:t>
            </a:r>
            <a:br>
              <a:rPr lang="hu-HU" sz="2000" dirty="0">
                <a:solidFill>
                  <a:schemeClr val="tx1"/>
                </a:solidFill>
              </a:rPr>
            </a:b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3 Kereskedelem és marketing szakos jelöltek esetében: komplex gazdasági kérdéssor, és a</a:t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szakirány tárgyaiból kialakított kérdéssor.</a:t>
            </a:r>
            <a:br>
              <a:rPr lang="hu-HU" sz="2000" dirty="0">
                <a:solidFill>
                  <a:schemeClr val="tx1"/>
                </a:solidFill>
              </a:rPr>
            </a:b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4 Műszaki menedzser (E mintatanterv – modul rendszerű képzés): Komplex gazdasági</a:t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kérdéssor, gazdasági modul –projektmenedzser) kérdéssora, műszaki modul kérdéssora.</a:t>
            </a:r>
            <a:br>
              <a:rPr lang="hu-HU" sz="2000" dirty="0">
                <a:solidFill>
                  <a:schemeClr val="tx1"/>
                </a:solidFill>
              </a:rPr>
            </a:b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5 Vállalkozásfejlesztés mesterszakos jelöltek esetében: komplex záróvizsga tételsor A és B</a:t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tétellel.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524CAA9-4AB9-4F8B-B4DE-99712B98EA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4" y="225153"/>
            <a:ext cx="2560320" cy="4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6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3219A1-FC4C-4C3A-A1AA-AA3CE2D1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480"/>
            <a:ext cx="10515600" cy="4508316"/>
          </a:xfrm>
        </p:spPr>
        <p:txBody>
          <a:bodyPr/>
          <a:lstStyle/>
          <a:p>
            <a:pPr algn="ctr"/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A Záróvizsga Bizottság vizsgáztatja a hallgatót a megadott témakörökből. A hallgató tételeket húz, amelyek kidolgozására 30 perc felkészülési időt kap témakörönként. Egyszerre csak egy hallgató vizsgázhat, párhuzamos vizsgáztatás nem lehetséges.</a:t>
            </a: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A Záróvizsga Bizottság elnöke – az adott bizottságnál azon a napon – vizsgázó jelöltek eredményeit</a:t>
            </a: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köteles szóban kihirdetni. A záróvizsga eredményének, az oklevél minősítésének meghatározása a TVSZ-ben</a:t>
            </a: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foglaltak szerint történik.</a:t>
            </a:r>
            <a:br>
              <a:rPr lang="hu-HU" sz="1400" dirty="0">
                <a:solidFill>
                  <a:schemeClr val="tx1"/>
                </a:solidFill>
              </a:rPr>
            </a:br>
            <a:br>
              <a:rPr lang="hu-HU" sz="1400" dirty="0">
                <a:solidFill>
                  <a:schemeClr val="tx1"/>
                </a:solidFill>
              </a:rPr>
            </a:br>
            <a:endParaRPr lang="hu-H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4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1" y="2211308"/>
            <a:ext cx="10515600" cy="9679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Hallgató neve; Neptun kódja</a:t>
            </a:r>
            <a:endParaRPr lang="en-US" sz="3600" b="1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BCC8090-158F-4DE6-9E1F-5FD359C050B8}"/>
              </a:ext>
            </a:extLst>
          </p:cNvPr>
          <p:cNvSpPr txBox="1">
            <a:spLocks/>
          </p:cNvSpPr>
          <p:nvPr/>
        </p:nvSpPr>
        <p:spPr>
          <a:xfrm>
            <a:off x="838200" y="6187754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endParaRPr lang="en-US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386660D-7CB7-4288-8D40-1648006AD727}"/>
              </a:ext>
            </a:extLst>
          </p:cNvPr>
          <p:cNvSpPr txBox="1"/>
          <p:nvPr/>
        </p:nvSpPr>
        <p:spPr>
          <a:xfrm>
            <a:off x="838200" y="315459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Szakdolgozat / Diplomadolgozat címe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FB8B48-E271-4B5B-AA7D-63607D673AB2}"/>
              </a:ext>
            </a:extLst>
          </p:cNvPr>
          <p:cNvSpPr txBox="1">
            <a:spLocks/>
          </p:cNvSpPr>
          <p:nvPr/>
        </p:nvSpPr>
        <p:spPr>
          <a:xfrm>
            <a:off x="970671" y="5329982"/>
            <a:ext cx="10515600" cy="1528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0" i="0">
                <a:solidFill>
                  <a:srgbClr val="002060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br>
              <a:rPr lang="hu-HU" dirty="0"/>
            </a:br>
            <a:r>
              <a:rPr lang="hu-HU" dirty="0"/>
              <a:t> </a:t>
            </a:r>
            <a:br>
              <a:rPr lang="hu-HU" dirty="0"/>
            </a:br>
            <a:r>
              <a:rPr lang="hu-HU" sz="1800" dirty="0"/>
              <a:t>Keleti Károly Gazdasági Kar</a:t>
            </a:r>
            <a:br>
              <a:rPr lang="hu-HU" sz="1800" dirty="0"/>
            </a:br>
            <a:r>
              <a:rPr lang="hu-HU" sz="1800" dirty="0"/>
              <a:t>Szak: </a:t>
            </a:r>
          </a:p>
          <a:p>
            <a:r>
              <a:rPr lang="hu-HU" sz="1800" dirty="0"/>
              <a:t>Konzulens: </a:t>
            </a:r>
            <a:br>
              <a:rPr lang="hu-HU" sz="1800" dirty="0"/>
            </a:br>
            <a:r>
              <a:rPr lang="hu-HU" sz="1800" dirty="0"/>
              <a:t>Budapest, 202X.</a:t>
            </a:r>
            <a:br>
              <a:rPr lang="hu-HU" dirty="0"/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3625EE-3B1C-0FFC-9CD1-FFF8640F2606}"/>
              </a:ext>
            </a:extLst>
          </p:cNvPr>
          <p:cNvSpPr txBox="1">
            <a:spLocks/>
          </p:cNvSpPr>
          <p:nvPr/>
        </p:nvSpPr>
        <p:spPr>
          <a:xfrm>
            <a:off x="1438274" y="521237"/>
            <a:ext cx="10372725" cy="788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hu-HU" sz="2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Szakdolgozat / Diplomamunka prezentáció</a:t>
            </a:r>
            <a:endParaRPr lang="en-US" sz="24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479A602-8B89-A076-2F4B-DA5CE37472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674228"/>
            <a:ext cx="2560320" cy="4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A3640D5-6EE2-368A-B945-06B8F4BCCB44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</a:rPr>
              <a:t>Problémafelvetés, célkitűzések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Demi" panose="020B0703020102020204" pitchFamily="34" charset="0"/>
            </a:endParaRPr>
          </a:p>
        </p:txBody>
      </p:sp>
      <p:sp>
        <p:nvSpPr>
          <p:cNvPr id="7" name="Lekerekített téglalap 12">
            <a:extLst>
              <a:ext uri="{FF2B5EF4-FFF2-40B4-BE49-F238E27FC236}">
                <a16:creationId xmlns:a16="http://schemas.microsoft.com/office/drawing/2014/main" id="{E57CB01A-D161-3509-C555-F5001BBEC9E1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rgbClr val="1D294D"/>
          </a:solidFill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8" name="Lekerekített téglalap 18">
            <a:extLst>
              <a:ext uri="{FF2B5EF4-FFF2-40B4-BE49-F238E27FC236}">
                <a16:creationId xmlns:a16="http://schemas.microsoft.com/office/drawing/2014/main" id="{8307AB8A-467A-2DC6-9238-109B7F6B8E80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9" name="Lekerekített téglalap 19">
            <a:extLst>
              <a:ext uri="{FF2B5EF4-FFF2-40B4-BE49-F238E27FC236}">
                <a16:creationId xmlns:a16="http://schemas.microsoft.com/office/drawing/2014/main" id="{2CECAFA4-6822-EFA9-3FFE-5779BD0BE941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10" name="Lekerekített téglalap 20">
            <a:extLst>
              <a:ext uri="{FF2B5EF4-FFF2-40B4-BE49-F238E27FC236}">
                <a16:creationId xmlns:a16="http://schemas.microsoft.com/office/drawing/2014/main" id="{7D0C8C10-7F34-C035-E717-0766A6979B12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Elemzés és eredmények</a:t>
            </a:r>
          </a:p>
        </p:txBody>
      </p:sp>
      <p:sp>
        <p:nvSpPr>
          <p:cNvPr id="11" name="Lekerekített téglalap 21">
            <a:extLst>
              <a:ext uri="{FF2B5EF4-FFF2-40B4-BE49-F238E27FC236}">
                <a16:creationId xmlns:a16="http://schemas.microsoft.com/office/drawing/2014/main" id="{FE169AD8-441D-421E-7A44-C20AB4BE8C29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5633F0F-E5A4-C7FB-64A8-E0137D8844C0}"/>
              </a:ext>
            </a:extLst>
          </p:cNvPr>
          <p:cNvSpPr txBox="1">
            <a:spLocks/>
          </p:cNvSpPr>
          <p:nvPr/>
        </p:nvSpPr>
        <p:spPr>
          <a:xfrm>
            <a:off x="3246120" y="1359314"/>
            <a:ext cx="894588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szakdolgozat/diplomadolgozat célja 1-2 mondatban megfogalmazva.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Miért választotta ezt a témát?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 a téma aktualitása? (tudományos, szakmai és mindennapi megközelítésben)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(Ha felállított hipotéziseket, úgy azokat is tüntesse fel itt!)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öviden, tételesen, egymás alá helyezve: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</a:t>
            </a:r>
            <a:r>
              <a:rPr kumimoji="0" lang="hu-HU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1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</a:t>
            </a:r>
            <a:r>
              <a:rPr kumimoji="0" lang="hu-HU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2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</a:t>
            </a:r>
            <a:r>
              <a:rPr lang="hu-HU" sz="2000" baseline="-25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3</a:t>
            </a:r>
            <a:r>
              <a:rPr lang="hu-HU" sz="2000" dirty="0">
                <a:solidFill>
                  <a:srgbClr val="002060"/>
                </a:solidFill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: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 nem voltak hipotézisek, ez a rész törlendő. Ha nem fér ki, nyisson új diát!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4450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2">
            <a:extLst>
              <a:ext uri="{FF2B5EF4-FFF2-40B4-BE49-F238E27FC236}">
                <a16:creationId xmlns:a16="http://schemas.microsoft.com/office/drawing/2014/main" id="{DD0878FE-1262-4684-AEC8-A4C27433D0AD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15" name="Lekerekített téglalap 18">
            <a:extLst>
              <a:ext uri="{FF2B5EF4-FFF2-40B4-BE49-F238E27FC236}">
                <a16:creationId xmlns:a16="http://schemas.microsoft.com/office/drawing/2014/main" id="{39C057CC-E826-476A-BC7F-CD650C98A7F2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rgbClr val="151F39"/>
          </a:solidFill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16" name="Lekerekített téglalap 19">
            <a:extLst>
              <a:ext uri="{FF2B5EF4-FFF2-40B4-BE49-F238E27FC236}">
                <a16:creationId xmlns:a16="http://schemas.microsoft.com/office/drawing/2014/main" id="{1953DEE6-11E6-4B29-B84B-261F63D86EE5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17" name="Lekerekített téglalap 20">
            <a:extLst>
              <a:ext uri="{FF2B5EF4-FFF2-40B4-BE49-F238E27FC236}">
                <a16:creationId xmlns:a16="http://schemas.microsoft.com/office/drawing/2014/main" id="{6B0DB297-CBBD-41C4-A619-4F37F026850A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Elemzés és eredmények</a:t>
            </a:r>
          </a:p>
        </p:txBody>
      </p:sp>
      <p:sp>
        <p:nvSpPr>
          <p:cNvPr id="18" name="Lekerekített téglalap 21">
            <a:extLst>
              <a:ext uri="{FF2B5EF4-FFF2-40B4-BE49-F238E27FC236}">
                <a16:creationId xmlns:a16="http://schemas.microsoft.com/office/drawing/2014/main" id="{8AA4C133-FFB1-4899-ADD8-1DF51B8470B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359314"/>
            <a:ext cx="85598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Első gondolat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Második gondolat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Harmadik gondolat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Medium" panose="020B0603020102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Nem kell fogalmakat bemutatnia!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Azt írja le, hogy mit mutatott be a szak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irodalom segítségével, milyen forrásokat használt fel (például hazai vagy külföldi szerzők)!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Címszavakban fogalmazzon inkább!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Hány hivatkozást (forrást) használt fel?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Összegezze röviden a szakirodalmak jellegét és minőségét! </a:t>
            </a: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Mi a legfőbb következtetés ezekből? Mi a szakirodalmi munka eredménye?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F8DA6E3-4C28-90AC-A4DA-32B5A7B2562F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Elméleti háttér rövid bemutatása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3810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2">
            <a:extLst>
              <a:ext uri="{FF2B5EF4-FFF2-40B4-BE49-F238E27FC236}">
                <a16:creationId xmlns:a16="http://schemas.microsoft.com/office/drawing/2014/main" id="{DD0878FE-1262-4684-AEC8-A4C27433D0AD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15" name="Lekerekített téglalap 18">
            <a:extLst>
              <a:ext uri="{FF2B5EF4-FFF2-40B4-BE49-F238E27FC236}">
                <a16:creationId xmlns:a16="http://schemas.microsoft.com/office/drawing/2014/main" id="{39C057CC-E826-476A-BC7F-CD650C98A7F2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16" name="Lekerekített téglalap 19">
            <a:extLst>
              <a:ext uri="{FF2B5EF4-FFF2-40B4-BE49-F238E27FC236}">
                <a16:creationId xmlns:a16="http://schemas.microsoft.com/office/drawing/2014/main" id="{1953DEE6-11E6-4B29-B84B-261F63D86EE5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17" name="Lekerekített téglalap 20">
            <a:extLst>
              <a:ext uri="{FF2B5EF4-FFF2-40B4-BE49-F238E27FC236}">
                <a16:creationId xmlns:a16="http://schemas.microsoft.com/office/drawing/2014/main" id="{6B0DB297-CBBD-41C4-A619-4F37F026850A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Elemzés és eredmények</a:t>
            </a:r>
          </a:p>
        </p:txBody>
      </p:sp>
      <p:sp>
        <p:nvSpPr>
          <p:cNvPr id="18" name="Lekerekített téglalap 21">
            <a:extLst>
              <a:ext uri="{FF2B5EF4-FFF2-40B4-BE49-F238E27FC236}">
                <a16:creationId xmlns:a16="http://schemas.microsoft.com/office/drawing/2014/main" id="{8AA4C133-FFB1-4899-ADD8-1DF51B8470B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D6400AE-B3E1-4805-B71B-2BD70F3DF1F3}"/>
              </a:ext>
            </a:extLst>
          </p:cNvPr>
          <p:cNvSpPr txBox="1">
            <a:spLocks/>
          </p:cNvSpPr>
          <p:nvPr/>
        </p:nvSpPr>
        <p:spPr>
          <a:xfrm>
            <a:off x="3246120" y="1796592"/>
            <a:ext cx="8077200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Milyen vizsgálati módszereket alkalmazott?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Mekkora volt a minta/ki volt az interjúalany?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Miért ezeket a módszereket választotta?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 vizsgált?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Milyen elemzési megoldásokat használt?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Milyen típusú kérdéseket tett fel? Miért?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Mennyire voltak kiértékelhetők a válaszok?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Volt-e valamilyen nehezítő tényező a kutatások során?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Mennyire tekinthető reprezentatívnak a kutatás?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Milyen formában gyűjtötte az adatok (például online vagy offline)?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stb.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0902839-DA32-4DAE-6343-74C4D8B7EBC7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Vizsgálati módszerek bemutatása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25936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2">
            <a:extLst>
              <a:ext uri="{FF2B5EF4-FFF2-40B4-BE49-F238E27FC236}">
                <a16:creationId xmlns:a16="http://schemas.microsoft.com/office/drawing/2014/main" id="{DD0878FE-1262-4684-AEC8-A4C27433D0AD}"/>
              </a:ext>
            </a:extLst>
          </p:cNvPr>
          <p:cNvSpPr/>
          <p:nvPr/>
        </p:nvSpPr>
        <p:spPr>
          <a:xfrm>
            <a:off x="509211" y="147864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Célkitűzések</a:t>
            </a:r>
          </a:p>
        </p:txBody>
      </p:sp>
      <p:sp>
        <p:nvSpPr>
          <p:cNvPr id="15" name="Lekerekített téglalap 18">
            <a:extLst>
              <a:ext uri="{FF2B5EF4-FFF2-40B4-BE49-F238E27FC236}">
                <a16:creationId xmlns:a16="http://schemas.microsoft.com/office/drawing/2014/main" id="{39C057CC-E826-476A-BC7F-CD650C98A7F2}"/>
              </a:ext>
            </a:extLst>
          </p:cNvPr>
          <p:cNvSpPr/>
          <p:nvPr/>
        </p:nvSpPr>
        <p:spPr>
          <a:xfrm>
            <a:off x="509211" y="255876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Elméleti háttér</a:t>
            </a:r>
          </a:p>
        </p:txBody>
      </p:sp>
      <p:sp>
        <p:nvSpPr>
          <p:cNvPr id="16" name="Lekerekített téglalap 19">
            <a:extLst>
              <a:ext uri="{FF2B5EF4-FFF2-40B4-BE49-F238E27FC236}">
                <a16:creationId xmlns:a16="http://schemas.microsoft.com/office/drawing/2014/main" id="{1953DEE6-11E6-4B29-B84B-261F63D86EE5}"/>
              </a:ext>
            </a:extLst>
          </p:cNvPr>
          <p:cNvSpPr/>
          <p:nvPr/>
        </p:nvSpPr>
        <p:spPr>
          <a:xfrm>
            <a:off x="509211" y="3638886"/>
            <a:ext cx="2160240" cy="873313"/>
          </a:xfrm>
          <a:prstGeom prst="roundRect">
            <a:avLst>
              <a:gd name="adj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Anyag és módszer</a:t>
            </a:r>
          </a:p>
        </p:txBody>
      </p:sp>
      <p:sp>
        <p:nvSpPr>
          <p:cNvPr id="17" name="Lekerekített téglalap 20">
            <a:extLst>
              <a:ext uri="{FF2B5EF4-FFF2-40B4-BE49-F238E27FC236}">
                <a16:creationId xmlns:a16="http://schemas.microsoft.com/office/drawing/2014/main" id="{6B0DB297-CBBD-41C4-A619-4F37F026850A}"/>
              </a:ext>
            </a:extLst>
          </p:cNvPr>
          <p:cNvSpPr/>
          <p:nvPr/>
        </p:nvSpPr>
        <p:spPr>
          <a:xfrm>
            <a:off x="509211" y="4719006"/>
            <a:ext cx="2160240" cy="873313"/>
          </a:xfrm>
          <a:prstGeom prst="roundRect">
            <a:avLst>
              <a:gd name="adj" fmla="val 847"/>
            </a:avLst>
          </a:prstGeom>
          <a:solidFill>
            <a:srgbClr val="151F39"/>
          </a:solidFill>
          <a:ln>
            <a:solidFill>
              <a:srgbClr val="151F39"/>
            </a:solidFill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prstClr val="white"/>
                </a:solidFill>
                <a:latin typeface="Franklin Gothic Medium" panose="020B0603020102020204" pitchFamily="34" charset="0"/>
              </a:rPr>
              <a:t>Elemzés és eredmények</a:t>
            </a:r>
          </a:p>
        </p:txBody>
      </p:sp>
      <p:sp>
        <p:nvSpPr>
          <p:cNvPr id="18" name="Lekerekített téglalap 21">
            <a:extLst>
              <a:ext uri="{FF2B5EF4-FFF2-40B4-BE49-F238E27FC236}">
                <a16:creationId xmlns:a16="http://schemas.microsoft.com/office/drawing/2014/main" id="{8AA4C133-FFB1-4899-ADD8-1DF51B8470B0}"/>
              </a:ext>
            </a:extLst>
          </p:cNvPr>
          <p:cNvSpPr/>
          <p:nvPr/>
        </p:nvSpPr>
        <p:spPr>
          <a:xfrm>
            <a:off x="509211" y="5799126"/>
            <a:ext cx="2160240" cy="8733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Következtetések, javaslatok</a:t>
            </a:r>
          </a:p>
        </p:txBody>
      </p:sp>
      <p:graphicFrame>
        <p:nvGraphicFramePr>
          <p:cNvPr id="9" name="Tartalom helye 5">
            <a:extLst>
              <a:ext uri="{FF2B5EF4-FFF2-40B4-BE49-F238E27FC236}">
                <a16:creationId xmlns:a16="http://schemas.microsoft.com/office/drawing/2014/main" id="{AC6F354F-4C85-4C5B-9933-EC13685FB4E5}"/>
              </a:ext>
            </a:extLst>
          </p:cNvPr>
          <p:cNvGraphicFramePr>
            <a:graphicFrameLocks/>
          </p:cNvGraphicFramePr>
          <p:nvPr/>
        </p:nvGraphicFramePr>
        <p:xfrm>
          <a:off x="4072731" y="1320712"/>
          <a:ext cx="6130925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ADDEAB9B-45CD-4AD5-9D89-D98E0706A652}"/>
              </a:ext>
            </a:extLst>
          </p:cNvPr>
          <p:cNvSpPr txBox="1"/>
          <p:nvPr/>
        </p:nvSpPr>
        <p:spPr>
          <a:xfrm>
            <a:off x="9623725" y="6303107"/>
            <a:ext cx="206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Forrás: saját szerkesztés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F028FA4-26E2-0752-13F4-791397232E17}"/>
              </a:ext>
            </a:extLst>
          </p:cNvPr>
          <p:cNvSpPr txBox="1">
            <a:spLocks/>
          </p:cNvSpPr>
          <p:nvPr/>
        </p:nvSpPr>
        <p:spPr>
          <a:xfrm>
            <a:off x="2649131" y="691816"/>
            <a:ext cx="6891109" cy="455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hu-HU" dirty="0"/>
              <a:t>Főbb kutatási eredmények bemutatása 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8622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7E1BA2114239046AB6F89B5505726B3" ma:contentTypeVersion="8" ma:contentTypeDescription="Új dokumentum létrehozása." ma:contentTypeScope="" ma:versionID="f0d106d5fd735a3c14668a9b65036814">
  <xsd:schema xmlns:xsd="http://www.w3.org/2001/XMLSchema" xmlns:xs="http://www.w3.org/2001/XMLSchema" xmlns:p="http://schemas.microsoft.com/office/2006/metadata/properties" xmlns:ns2="edaf2828-516f-4e24-bb1d-4d5b0939367a" targetNamespace="http://schemas.microsoft.com/office/2006/metadata/properties" ma:root="true" ma:fieldsID="604ca87ac1cc8dacbf0c8a89d088a3a6" ns2:_="">
    <xsd:import namespace="edaf2828-516f-4e24-bb1d-4d5b093936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f2828-516f-4e24-bb1d-4d5b09393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02B95D-71D6-4F20-A5A8-8C5C26BBEC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5F93CA-E471-45A7-A20D-7DCFAF3239C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daf2828-516f-4e24-bb1d-4d5b0939367a"/>
  </ds:schemaRefs>
</ds:datastoreItem>
</file>

<file path=customXml/itemProps3.xml><?xml version="1.0" encoding="utf-8"?>
<ds:datastoreItem xmlns:ds="http://schemas.openxmlformats.org/officeDocument/2006/customXml" ds:itemID="{5A7C418A-3299-4E17-8C06-4B4D1888D2FD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4038</TotalTime>
  <Words>1018</Words>
  <Application>Microsoft Office PowerPoint</Application>
  <PresentationFormat>Szélesvásznú</PresentationFormat>
  <Paragraphs>154</Paragraphs>
  <Slides>17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2_Office Theme</vt:lpstr>
      <vt:lpstr>3_Office Theme</vt:lpstr>
      <vt:lpstr>4_Office Theme</vt:lpstr>
      <vt:lpstr>5_Office Theme</vt:lpstr>
      <vt:lpstr>Office Theme</vt:lpstr>
      <vt:lpstr>ZÁRÓVIZSGA TÁJÉKOZTATÓ ÓE-KGK-KPSZI 2025. január 14.</vt:lpstr>
      <vt:lpstr>      A záróvizsga menete: A záróvizsga két részből áll:  • a szakdolgozat védése • két témakörből záróvizsga letétele.   1. A szakdolgozat védése: A hallgató a Záróvizsga Bizottság előtt – prezentáció formájában – ismerteti szakdolgozatát kb. 10-15 percben. A prezentáció kötelez, melyhez eszközöket (számítógép, projektor) az intézet biztosít.  A Záróvizsga Bizottság elnöke, valamint tagjai kérdéseket tesznek fel a szakdolgozattal kapcsolatban, figyelembe véve a szakdolgozat bírálatát is.  A kérdésekre a hallgatónak felkészülési idő nélkül kell válaszolnia.</vt:lpstr>
      <vt:lpstr>      Az záróvizsga tárgyak témakörei:   1 Gazdálkodási és menedzsment szakos jelöltek esetében: komplex gazdasági kérdéssor, és aszakirány tárgyaiból kialakított kérdéssor.  2 Gazdálkodási és menedzsment FOSZK—védés nincs! 1 komplex, 1 projektmendzsment kérdéssor  3 Kereskedelem és marketing szakos jelöltek esetében: komplex gazdasági kérdéssor, és a szakirány tárgyaiból kialakított kérdéssor.  4 Műszaki menedzser (E mintatanterv – modul rendszerű képzés): Komplex gazdasági kérdéssor, gazdasági modul –projektmenedzser) kérdéssora, műszaki modul kérdéssora.  5 Vállalkozásfejlesztés mesterszakos jelöltek esetében: komplex záróvizsga tételsor A és B tétellel.</vt:lpstr>
      <vt:lpstr>    A Záróvizsga Bizottság vizsgáztatja a hallgatót a megadott témakörökből. A hallgató tételeket húz, amelyek kidolgozására 30 perc felkészülési időt kap témakörönként. Egyszerre csak egy hallgató vizsgázhat, párhuzamos vizsgáztatás nem lehetséges.    A Záróvizsga Bizottság elnöke – az adott bizottságnál azon a napon – vizsgázó jelöltek eredményeit köteles szóban kihirdetni. A záróvizsga eredményének, az oklevél minősítésének meghatározása a TVSZ-ben foglaltak szerint történik.  </vt:lpstr>
      <vt:lpstr>Hallgató neve; Neptun kódja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Horváth Borbála</cp:lastModifiedBy>
  <cp:revision>163</cp:revision>
  <cp:lastPrinted>2019-02-21T16:25:53Z</cp:lastPrinted>
  <dcterms:created xsi:type="dcterms:W3CDTF">2019-01-21T14:36:44Z</dcterms:created>
  <dcterms:modified xsi:type="dcterms:W3CDTF">2025-01-14T13:56:08Z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0x01010057E1BA2114239046AB6F89B5505726B3</vt:lpwstr>
  </property>
</Properties>
</file>