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  <p:sldMasterId id="2147483695" r:id="rId5"/>
    <p:sldMasterId id="2147483712" r:id="rId6"/>
    <p:sldMasterId id="2147483729" r:id="rId7"/>
    <p:sldMasterId id="2147483776" r:id="rId8"/>
  </p:sldMasterIdLst>
  <p:notesMasterIdLst>
    <p:notesMasterId r:id="rId46"/>
  </p:notesMasterIdLst>
  <p:sldIdLst>
    <p:sldId id="290" r:id="rId9"/>
    <p:sldId id="293" r:id="rId10"/>
    <p:sldId id="312" r:id="rId11"/>
    <p:sldId id="344" r:id="rId12"/>
    <p:sldId id="294" r:id="rId13"/>
    <p:sldId id="323" r:id="rId14"/>
    <p:sldId id="295" r:id="rId15"/>
    <p:sldId id="318" r:id="rId16"/>
    <p:sldId id="319" r:id="rId17"/>
    <p:sldId id="320" r:id="rId18"/>
    <p:sldId id="321" r:id="rId19"/>
    <p:sldId id="324" r:id="rId20"/>
    <p:sldId id="345" r:id="rId21"/>
    <p:sldId id="346" r:id="rId22"/>
    <p:sldId id="347" r:id="rId23"/>
    <p:sldId id="298" r:id="rId24"/>
    <p:sldId id="338" r:id="rId25"/>
    <p:sldId id="325" r:id="rId26"/>
    <p:sldId id="326" r:id="rId27"/>
    <p:sldId id="327" r:id="rId28"/>
    <p:sldId id="316" r:id="rId29"/>
    <p:sldId id="317" r:id="rId30"/>
    <p:sldId id="309" r:id="rId31"/>
    <p:sldId id="310" r:id="rId32"/>
    <p:sldId id="299" r:id="rId33"/>
    <p:sldId id="313" r:id="rId34"/>
    <p:sldId id="315" r:id="rId35"/>
    <p:sldId id="314" r:id="rId36"/>
    <p:sldId id="307" r:id="rId37"/>
    <p:sldId id="341" r:id="rId38"/>
    <p:sldId id="348" r:id="rId39"/>
    <p:sldId id="300" r:id="rId40"/>
    <p:sldId id="301" r:id="rId41"/>
    <p:sldId id="302" r:id="rId42"/>
    <p:sldId id="303" r:id="rId43"/>
    <p:sldId id="311" r:id="rId44"/>
    <p:sldId id="30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D1F0"/>
    <a:srgbClr val="151F39"/>
    <a:srgbClr val="FCAF17"/>
    <a:srgbClr val="D8B1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Közepesen sötét stílus 2 – 4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27F97BB-C833-4FB7-BDE5-3F7075034690}" styleName="Téma alapján készült stílus 2 – 5. jelölőszín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721"/>
  </p:normalViewPr>
  <p:slideViewPr>
    <p:cSldViewPr snapToGrid="0" snapToObjects="1">
      <p:cViewPr varScale="1">
        <p:scale>
          <a:sx n="83" d="100"/>
          <a:sy n="83" d="100"/>
        </p:scale>
        <p:origin x="69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1CC1C-E04F-5746-9273-0C628152FE6F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3923D-B9BF-9F44-A2FF-065E37B81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57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3923D-B9BF-9F44-A2FF-065E37B81C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57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3923D-B9BF-9F44-A2FF-065E37B81C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698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3923D-B9BF-9F44-A2FF-065E37B81C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91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344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2584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0808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1049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270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8746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0979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0593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96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hu-HU" altLang="en-US"/>
              <a:t>Mintacím szerkesztése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hu-HU" altLang="en-US"/>
              <a:t>Alcím mintájának szerkesztése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B9D5AB-CF0C-4774-A41B-EFCB746FCC1D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50403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298965-03A1-4B6A-A661-04EEB2B1C49D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22490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094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B43509-1228-4C63-9F16-D70BAE0D13D3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635089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70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647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6411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8747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0950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0200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28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4802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35206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5361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7155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50191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3459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9742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5443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146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189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78507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014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70061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34599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22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863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760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23443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40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30207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234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14557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2154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32204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47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B43509-1228-4C63-9F16-D70BAE0D13D3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5952578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3827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11820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94948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79333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76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735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091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8305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34607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146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1569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95852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66385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81633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468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 sz="1800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641601" y="3962400"/>
            <a:ext cx="868256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80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hu-HU" altLang="en-US"/>
              <a:t>Mintacím szerkesztése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hu-HU" altLang="en-US"/>
              <a:t>Alcím mintájának szerkesztése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B9D5AB-CF0C-4774-A41B-EFCB746FCC1D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114602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77F523-585B-4D9D-A9F1-F3DAB33097A9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853909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298965-03A1-4B6A-A661-04EEB2B1C49D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1940735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B43509-1228-4C63-9F16-D70BAE0D13D3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9923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32727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1193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42535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6841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9992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1665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9792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511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12949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911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8478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35189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25577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40683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96410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33786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01513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182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B43509-1228-4C63-9F16-D70BAE0D13D3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9574473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298965-03A1-4B6A-A661-04EEB2B1C49D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426558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92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1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765" r:id="rId3"/>
    <p:sldLayoutId id="2147483684" r:id="rId4"/>
    <p:sldLayoutId id="2147483685" r:id="rId5"/>
    <p:sldLayoutId id="2147483686" r:id="rId6"/>
    <p:sldLayoutId id="2147483688" r:id="rId7"/>
    <p:sldLayoutId id="2147483689" r:id="rId8"/>
    <p:sldLayoutId id="2147483711" r:id="rId9"/>
    <p:sldLayoutId id="2147483690" r:id="rId10"/>
    <p:sldLayoutId id="2147483761" r:id="rId11"/>
    <p:sldLayoutId id="2147483746" r:id="rId12"/>
    <p:sldLayoutId id="2147483747" r:id="rId13"/>
    <p:sldLayoutId id="2147483691" r:id="rId14"/>
    <p:sldLayoutId id="2147483692" r:id="rId15"/>
    <p:sldLayoutId id="2147483693" r:id="rId16"/>
    <p:sldLayoutId id="2147483694" r:id="rId17"/>
    <p:sldLayoutId id="2147483771" r:id="rId18"/>
    <p:sldLayoutId id="2147483773" r:id="rId19"/>
    <p:sldLayoutId id="214748377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6" r:id="rId3"/>
    <p:sldLayoutId id="2147483699" r:id="rId4"/>
    <p:sldLayoutId id="2147483700" r:id="rId5"/>
    <p:sldLayoutId id="2147483701" r:id="rId6"/>
    <p:sldLayoutId id="2147483704" r:id="rId7"/>
    <p:sldLayoutId id="2147483705" r:id="rId8"/>
    <p:sldLayoutId id="2147483760" r:id="rId9"/>
    <p:sldLayoutId id="2147483748" r:id="rId10"/>
    <p:sldLayoutId id="2147483749" r:id="rId11"/>
    <p:sldLayoutId id="2147483750" r:id="rId12"/>
    <p:sldLayoutId id="2147483706" r:id="rId13"/>
    <p:sldLayoutId id="2147483707" r:id="rId14"/>
    <p:sldLayoutId id="2147483708" r:id="rId15"/>
    <p:sldLayoutId id="214748370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1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7" r:id="rId4"/>
    <p:sldLayoutId id="2147483720" r:id="rId5"/>
    <p:sldLayoutId id="2147483722" r:id="rId6"/>
    <p:sldLayoutId id="2147483723" r:id="rId7"/>
    <p:sldLayoutId id="2147483724" r:id="rId8"/>
    <p:sldLayoutId id="2147483759" r:id="rId9"/>
    <p:sldLayoutId id="2147483753" r:id="rId10"/>
    <p:sldLayoutId id="2147483725" r:id="rId11"/>
    <p:sldLayoutId id="2147483726" r:id="rId12"/>
    <p:sldLayoutId id="2147483727" r:id="rId13"/>
    <p:sldLayoutId id="2147483728" r:id="rId14"/>
    <p:sldLayoutId id="21474837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6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2" r:id="rId2"/>
    <p:sldLayoutId id="2147483733" r:id="rId3"/>
    <p:sldLayoutId id="2147483734" r:id="rId4"/>
    <p:sldLayoutId id="2147483738" r:id="rId5"/>
    <p:sldLayoutId id="2147483739" r:id="rId6"/>
    <p:sldLayoutId id="2147483740" r:id="rId7"/>
    <p:sldLayoutId id="2147483741" r:id="rId8"/>
    <p:sldLayoutId id="2147483762" r:id="rId9"/>
    <p:sldLayoutId id="2147483756" r:id="rId10"/>
    <p:sldLayoutId id="2147483742" r:id="rId11"/>
    <p:sldLayoutId id="2147483743" r:id="rId12"/>
    <p:sldLayoutId id="2147483744" r:id="rId13"/>
    <p:sldLayoutId id="2147483745" r:id="rId14"/>
    <p:sldLayoutId id="2147483767" r:id="rId15"/>
    <p:sldLayoutId id="2147483768" r:id="rId16"/>
    <p:sldLayoutId id="2147483769" r:id="rId17"/>
    <p:sldLayoutId id="214748377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sv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564152" y="1891336"/>
            <a:ext cx="9359412" cy="3015944"/>
            <a:chOff x="1298698" y="3731388"/>
            <a:chExt cx="9248287" cy="2936661"/>
          </a:xfrm>
        </p:grpSpPr>
        <p:pic>
          <p:nvPicPr>
            <p:cNvPr id="5122" name="Picture 5" descr="BMF 2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1625" y="3821113"/>
              <a:ext cx="2003795" cy="1331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" name="Picture 11" descr="lépcső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332" y="3821112"/>
              <a:ext cx="885635" cy="1333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" name="Picture 12" descr="szobor_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776" y="5206074"/>
              <a:ext cx="934731" cy="140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" name="Picture 13" descr="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8657" y="5206075"/>
              <a:ext cx="1944629" cy="1426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6" name="Picture 14" descr="BMF 3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8698" y="5446713"/>
              <a:ext cx="2402927" cy="1156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15" descr="BMF 16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5216" y="3821113"/>
              <a:ext cx="1866028" cy="281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Kép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759" b="-1547"/>
            <a:stretch>
              <a:fillRect/>
            </a:stretch>
          </p:blipFill>
          <p:spPr bwMode="auto">
            <a:xfrm>
              <a:off x="8651960" y="4099688"/>
              <a:ext cx="1467866" cy="2568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Kép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8699" y="3821113"/>
              <a:ext cx="2349013" cy="1568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1" name="Szövegdoboz 1"/>
            <p:cNvSpPr txBox="1">
              <a:spLocks noChangeArrowheads="1"/>
            </p:cNvSpPr>
            <p:nvPr/>
          </p:nvSpPr>
          <p:spPr bwMode="auto">
            <a:xfrm>
              <a:off x="7881572" y="3731388"/>
              <a:ext cx="266541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hu-HU" altLang="hu-HU" dirty="0">
                  <a:solidFill>
                    <a:schemeClr val="bg1"/>
                  </a:solidFill>
                </a:rPr>
                <a:t>kgk.uni-obuda.hu</a:t>
              </a:r>
            </a:p>
          </p:txBody>
        </p:sp>
      </p:grpSp>
      <p:sp>
        <p:nvSpPr>
          <p:cNvPr id="4" name="Téglalap 3"/>
          <p:cNvSpPr/>
          <p:nvPr/>
        </p:nvSpPr>
        <p:spPr>
          <a:xfrm>
            <a:off x="369277" y="448408"/>
            <a:ext cx="2206869" cy="756138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32" y="384127"/>
            <a:ext cx="6077252" cy="1144903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7196BDF7-5E2C-3711-964B-B74D9A03AC6C}"/>
              </a:ext>
            </a:extLst>
          </p:cNvPr>
          <p:cNvSpPr txBox="1"/>
          <p:nvPr/>
        </p:nvSpPr>
        <p:spPr>
          <a:xfrm>
            <a:off x="1472711" y="4807057"/>
            <a:ext cx="9198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Szeretettel köszöntjük a Kedves Érdeklődőket!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53EC3D5-1301-C130-2C19-1C4CB215EA88}"/>
              </a:ext>
            </a:extLst>
          </p:cNvPr>
          <p:cNvSpPr txBox="1"/>
          <p:nvPr/>
        </p:nvSpPr>
        <p:spPr>
          <a:xfrm>
            <a:off x="1941276" y="5514943"/>
            <a:ext cx="8098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A KGK képzéseinek bemutatása</a:t>
            </a:r>
          </a:p>
          <a:p>
            <a:pPr algn="ctr"/>
            <a:r>
              <a:rPr lang="hu-HU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Dr. habil. Garai-Fodor Mónika, a KGK dékánja</a:t>
            </a:r>
          </a:p>
        </p:txBody>
      </p:sp>
    </p:spTree>
    <p:extLst>
      <p:ext uri="{BB962C8B-B14F-4D97-AF65-F5344CB8AC3E}">
        <p14:creationId xmlns:p14="http://schemas.microsoft.com/office/powerpoint/2010/main" val="676152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 noChangeArrowheads="1"/>
          </p:cNvSpPr>
          <p:nvPr>
            <p:ph type="title"/>
          </p:nvPr>
        </p:nvSpPr>
        <p:spPr>
          <a:xfrm>
            <a:off x="2579076" y="501649"/>
            <a:ext cx="9612924" cy="774700"/>
          </a:xfrm>
          <a:solidFill>
            <a:srgbClr val="FCAF17"/>
          </a:solidFill>
        </p:spPr>
        <p:txBody>
          <a:bodyPr>
            <a:normAutofit/>
          </a:bodyPr>
          <a:lstStyle/>
          <a:p>
            <a:r>
              <a:rPr lang="hu-HU" altLang="hu-HU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Kereskedelem és marketing BA</a:t>
            </a:r>
          </a:p>
        </p:txBody>
      </p:sp>
      <p:sp>
        <p:nvSpPr>
          <p:cNvPr id="10243" name="Szöveg helye 2"/>
          <p:cNvSpPr>
            <a:spLocks noGrp="1" noChangeArrowheads="1"/>
          </p:cNvSpPr>
          <p:nvPr>
            <p:ph type="body" sz="half" idx="1"/>
          </p:nvPr>
        </p:nvSpPr>
        <p:spPr>
          <a:xfrm>
            <a:off x="461642" y="2177841"/>
            <a:ext cx="5384800" cy="3331626"/>
          </a:xfrm>
        </p:spPr>
        <p:txBody>
          <a:bodyPr/>
          <a:lstStyle/>
          <a:p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nappali és levelező tagozat</a:t>
            </a:r>
          </a:p>
          <a:p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magyar és angol nyelven</a:t>
            </a:r>
          </a:p>
          <a:p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képzési idő 6+1 félév (szakmai gyakorlattal)</a:t>
            </a:r>
          </a:p>
          <a:p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duális képzési formában is</a:t>
            </a:r>
          </a:p>
          <a:p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választható specializációk: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digitális menedzser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projektmenedzsment és b2b marketing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digitális marketingkommunikáció (alternatívként)</a:t>
            </a:r>
          </a:p>
          <a:p>
            <a:pPr marL="0" indent="0">
              <a:buNone/>
            </a:pPr>
            <a:endParaRPr lang="hu-HU" altLang="hu-H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altLang="hu-H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hu-HU" altLang="hu-H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>
              <a:buNone/>
            </a:pPr>
            <a:endParaRPr lang="hu-HU" altLang="hu-H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altLang="hu-H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933248" y="1286509"/>
            <a:ext cx="6276282" cy="1830763"/>
          </a:xfrm>
          <a:prstGeom prst="rect">
            <a:avLst/>
          </a:prstGeom>
          <a:solidFill>
            <a:srgbClr val="9AD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012870" y="1660154"/>
            <a:ext cx="6095999" cy="1554103"/>
          </a:xfrm>
          <a:solidFill>
            <a:schemeClr val="accent5"/>
          </a:solidFill>
        </p:spPr>
        <p:txBody>
          <a:bodyPr/>
          <a:lstStyle/>
          <a:p>
            <a:pPr marL="17462" indent="0" algn="just">
              <a:buNone/>
              <a:defRPr/>
            </a:pPr>
            <a:r>
              <a:rPr lang="hu-HU" sz="1600" dirty="0">
                <a:solidFill>
                  <a:schemeClr val="tx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képzés célja kereskedelmi és marketing szaktudással és készségekkel, gazdasági és üzleti ismeretekkel rendelkező gazdasági szakemberek képzése, akik alkalmasak a különböző termékek és szolgáltatások </a:t>
            </a:r>
            <a:r>
              <a:rPr lang="hu-HU" sz="1600" dirty="0" err="1">
                <a:solidFill>
                  <a:schemeClr val="tx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keresletvezérelt</a:t>
            </a:r>
            <a:r>
              <a:rPr lang="hu-HU" sz="1600" dirty="0">
                <a:solidFill>
                  <a:schemeClr val="tx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beszerzésére és értékesítésére, kis- és középvállalatok kereskedelmi tevékenységének szervezésére és irányítására. </a:t>
            </a:r>
          </a:p>
        </p:txBody>
      </p:sp>
      <p:pic>
        <p:nvPicPr>
          <p:cNvPr id="10245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7"/>
          <a:stretch>
            <a:fillRect/>
          </a:stretch>
        </p:blipFill>
        <p:spPr bwMode="auto">
          <a:xfrm>
            <a:off x="5947103" y="3117272"/>
            <a:ext cx="6279966" cy="376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225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4486ED3F-07B4-4B79-A3B5-E1FB177773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9076" y="501649"/>
            <a:ext cx="9612924" cy="774700"/>
          </a:xfrm>
          <a:solidFill>
            <a:srgbClr val="FCAF17"/>
          </a:solidFill>
        </p:spPr>
        <p:txBody>
          <a:bodyPr>
            <a:normAutofit/>
          </a:bodyPr>
          <a:lstStyle/>
          <a:p>
            <a:r>
              <a:rPr lang="hu-HU" altLang="hu-HU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Kereskedelem és marketing BA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D30A2FF-348B-425A-1B99-67822372F94C}"/>
              </a:ext>
            </a:extLst>
          </p:cNvPr>
          <p:cNvSpPr txBox="1"/>
          <p:nvPr/>
        </p:nvSpPr>
        <p:spPr>
          <a:xfrm>
            <a:off x="404994" y="1555274"/>
            <a:ext cx="1189784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highlight>
                  <a:srgbClr val="C0C0C0"/>
                </a:highlight>
                <a:latin typeface="Franklin Gothic Demi Cond" panose="020B0706030402020204" pitchFamily="34" charset="0"/>
              </a:rPr>
              <a:t>Mit tanul egy „</a:t>
            </a:r>
            <a:r>
              <a:rPr lang="hu-HU" sz="2400" dirty="0" err="1">
                <a:highlight>
                  <a:srgbClr val="C0C0C0"/>
                </a:highlight>
                <a:latin typeface="Franklin Gothic Demi Cond" panose="020B0706030402020204" pitchFamily="34" charset="0"/>
              </a:rPr>
              <a:t>kermarkos</a:t>
            </a:r>
            <a:r>
              <a:rPr lang="hu-HU" sz="2400" dirty="0">
                <a:highlight>
                  <a:srgbClr val="C0C0C0"/>
                </a:highlight>
                <a:latin typeface="Franklin Gothic Demi Cond" panose="020B0706030402020204" pitchFamily="34" charset="0"/>
              </a:rPr>
              <a:t>” hallgató?</a:t>
            </a:r>
          </a:p>
          <a:p>
            <a:endParaRPr lang="hu-HU" sz="2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gazdasági matematika, közgazdaságtan, statisztika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piackutatás, marketing, fogyasztói magatartás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pénzügy, számvitel, controlling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médiagazdaságtan, külkereskedelmi technikák, PR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marketingkommunikáció, e-kereskedelem, marketingmenedzsment, kereskedelmi marketing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u-HU" sz="2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2 specializáció közül lehet választani!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dirty="0">
                <a:solidFill>
                  <a:srgbClr val="FFFF00"/>
                </a:solidFill>
                <a:highlight>
                  <a:srgbClr val="808080"/>
                </a:highlight>
                <a:latin typeface="Franklin Gothic Demi Cond" panose="020B0706030402020204" pitchFamily="34" charset="0"/>
              </a:rPr>
              <a:t>digitális menedzser </a:t>
            </a:r>
          </a:p>
          <a:p>
            <a:pPr marL="803275" lvl="1" indent="-346075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online marketing, digitális reklámeszközök, agilitás, digitális pénzügyek stb.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dirty="0">
                <a:solidFill>
                  <a:srgbClr val="FFFF00"/>
                </a:solidFill>
                <a:highlight>
                  <a:srgbClr val="808080"/>
                </a:highlight>
                <a:latin typeface="Franklin Gothic Demi Cond" panose="020B0706030402020204" pitchFamily="34" charset="0"/>
              </a:rPr>
              <a:t>projektmenedzsment és B2B marketing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projektelemzés, agilitás, projektvezetés, business marketing, SPSS adatelemzés stb.</a:t>
            </a:r>
          </a:p>
          <a:p>
            <a:endParaRPr lang="hu-HU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432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F8B3FF9B-AED8-DBAF-80C2-188FEEBEE2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9076" y="461568"/>
            <a:ext cx="9612924" cy="774700"/>
          </a:xfrm>
          <a:solidFill>
            <a:srgbClr val="FCAF17"/>
          </a:solidFill>
        </p:spPr>
        <p:txBody>
          <a:bodyPr>
            <a:normAutofit/>
          </a:bodyPr>
          <a:lstStyle/>
          <a:p>
            <a:r>
              <a:rPr lang="hu-HU" altLang="hu-HU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Kereskedelem és marketing BA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57EA839-0094-09F2-1BCA-5BDD1F090094}"/>
              </a:ext>
            </a:extLst>
          </p:cNvPr>
          <p:cNvSpPr txBox="1"/>
          <p:nvPr/>
        </p:nvSpPr>
        <p:spPr>
          <a:xfrm>
            <a:off x="406400" y="155777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 helyezkedhetünk el ezzel a képzéssel? </a:t>
            </a:r>
          </a:p>
        </p:txBody>
      </p:sp>
      <p:pic>
        <p:nvPicPr>
          <p:cNvPr id="8" name="Kép 7" descr="A képen térkép látható&#10;&#10;Automatikusan generált leírás">
            <a:extLst>
              <a:ext uri="{FF2B5EF4-FFF2-40B4-BE49-F238E27FC236}">
                <a16:creationId xmlns:a16="http://schemas.microsoft.com/office/drawing/2014/main" id="{41BC9A58-9F4C-61FB-6982-9818452CD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98" y="2331288"/>
            <a:ext cx="6219484" cy="4296627"/>
          </a:xfrm>
          <a:prstGeom prst="rect">
            <a:avLst/>
          </a:prstGeom>
          <a:noFill/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F2AD5065-A3CC-3EDA-E9B9-49BC4B3087E9}"/>
              </a:ext>
            </a:extLst>
          </p:cNvPr>
          <p:cNvSpPr txBox="1"/>
          <p:nvPr/>
        </p:nvSpPr>
        <p:spPr>
          <a:xfrm>
            <a:off x="2762197" y="3529330"/>
            <a:ext cx="284744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>
                <a:latin typeface="Franklin Gothic Demi Cond" panose="020B0706030402020204" pitchFamily="34" charset="0"/>
              </a:rPr>
              <a:t>Kisvállalkozások (KKV)</a:t>
            </a:r>
          </a:p>
          <a:p>
            <a:pPr algn="ctr"/>
            <a:r>
              <a:rPr lang="hu-HU" sz="2400" dirty="0">
                <a:latin typeface="Franklin Gothic Demi Cond" panose="020B0706030402020204" pitchFamily="34" charset="0"/>
              </a:rPr>
              <a:t>Piackutatók, elemzők</a:t>
            </a:r>
          </a:p>
          <a:p>
            <a:pPr algn="ctr"/>
            <a:r>
              <a:rPr lang="hu-HU" sz="2400" dirty="0">
                <a:latin typeface="Franklin Gothic Demi Cond" panose="020B0706030402020204" pitchFamily="34" charset="0"/>
              </a:rPr>
              <a:t>Nagyvállalatok</a:t>
            </a:r>
          </a:p>
          <a:p>
            <a:pPr algn="ctr"/>
            <a:r>
              <a:rPr lang="hu-HU" sz="2400" dirty="0">
                <a:latin typeface="Franklin Gothic Demi Cond" panose="020B0706030402020204" pitchFamily="34" charset="0"/>
              </a:rPr>
              <a:t>Saját vállalkozás</a:t>
            </a:r>
          </a:p>
          <a:p>
            <a:pPr algn="ctr"/>
            <a:endParaRPr lang="hu-HU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6B7E9B49-BF4A-B942-9901-AF303C61B390}"/>
              </a:ext>
            </a:extLst>
          </p:cNvPr>
          <p:cNvSpPr txBox="1"/>
          <p:nvPr/>
        </p:nvSpPr>
        <p:spPr>
          <a:xfrm>
            <a:off x="7427742" y="2222639"/>
            <a:ext cx="44744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4"/>
                </a:solidFill>
                <a:latin typeface="Franklin Gothic Demi Cond" panose="020B0706030402020204" pitchFamily="34" charset="0"/>
              </a:rPr>
              <a:t>Fókuszpontban a marketing, a vevő és a piac! </a:t>
            </a:r>
          </a:p>
          <a:p>
            <a:endParaRPr lang="hu-HU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Ezzel a diplomával lehetsz például: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piackutató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marketing tanácsadó 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üzletkötő 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sikeres vállalkozó 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stratégiai tanácsadó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piacelemző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marketing szakértő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üzleti elemző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vállalati marketing szakember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marketingmenedzser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stb.</a:t>
            </a:r>
          </a:p>
          <a:p>
            <a:pPr marL="285750" indent="-285750">
              <a:buFontTx/>
              <a:buChar char="-"/>
            </a:pPr>
            <a:endParaRPr lang="hu-HU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601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 noChangeArrowheads="1"/>
          </p:cNvSpPr>
          <p:nvPr>
            <p:ph type="title"/>
          </p:nvPr>
        </p:nvSpPr>
        <p:spPr>
          <a:xfrm>
            <a:off x="2579076" y="501649"/>
            <a:ext cx="9612924" cy="774700"/>
          </a:xfrm>
          <a:solidFill>
            <a:srgbClr val="FCAF17"/>
          </a:solidFill>
        </p:spPr>
        <p:txBody>
          <a:bodyPr>
            <a:normAutofit/>
          </a:bodyPr>
          <a:lstStyle/>
          <a:p>
            <a:r>
              <a:rPr lang="hu-HU" altLang="hu-HU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Pénzügy és számvitel BA</a:t>
            </a:r>
          </a:p>
        </p:txBody>
      </p:sp>
      <p:sp>
        <p:nvSpPr>
          <p:cNvPr id="10243" name="Szöveg helye 2"/>
          <p:cNvSpPr>
            <a:spLocks noGrp="1" noChangeArrowheads="1"/>
          </p:cNvSpPr>
          <p:nvPr>
            <p:ph type="body" sz="half" idx="1"/>
          </p:nvPr>
        </p:nvSpPr>
        <p:spPr>
          <a:xfrm>
            <a:off x="410362" y="1965797"/>
            <a:ext cx="5384800" cy="3331626"/>
          </a:xfrm>
        </p:spPr>
        <p:txBody>
          <a:bodyPr/>
          <a:lstStyle/>
          <a:p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nappali és levelező tagozat</a:t>
            </a:r>
          </a:p>
          <a:p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magyar nyelven</a:t>
            </a:r>
          </a:p>
          <a:p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képzési idő 6+1 félév (szakmai gyakorlattal)</a:t>
            </a:r>
          </a:p>
          <a:p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választható specializációk: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digitális pénzügyek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közpénzügyek és államháztartástan</a:t>
            </a:r>
          </a:p>
          <a:p>
            <a:pPr marL="0" indent="0">
              <a:buNone/>
            </a:pPr>
            <a:endParaRPr lang="hu-HU" altLang="hu-HU" sz="1600" dirty="0">
              <a:latin typeface="Franklin Gothic Demi Cond" panose="020B07060304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altLang="hu-HU" sz="1600" dirty="0">
              <a:latin typeface="Franklin Gothic Demi Cond" panose="020B07060304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hu-HU" altLang="hu-HU" sz="1600" dirty="0">
              <a:latin typeface="Franklin Gothic Demi Cond" panose="020B07060304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>
              <a:buNone/>
            </a:pPr>
            <a:endParaRPr lang="hu-HU" altLang="hu-HU" sz="1600" dirty="0">
              <a:latin typeface="Franklin Gothic Demi Cond" panose="020B07060304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altLang="hu-HU" sz="2000" dirty="0">
              <a:latin typeface="Franklin Gothic Demi Cond" panose="020B07060304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933248" y="1286509"/>
            <a:ext cx="6276282" cy="1366105"/>
          </a:xfrm>
          <a:prstGeom prst="rect">
            <a:avLst/>
          </a:prstGeom>
          <a:solidFill>
            <a:srgbClr val="9AD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209421" y="1369955"/>
            <a:ext cx="5781232" cy="1828800"/>
          </a:xfrm>
          <a:solidFill>
            <a:schemeClr val="accent5"/>
          </a:solidFill>
        </p:spPr>
        <p:txBody>
          <a:bodyPr/>
          <a:lstStyle/>
          <a:p>
            <a:pPr marL="17462" indent="0" algn="just">
              <a:buNone/>
              <a:defRPr/>
            </a:pPr>
            <a:r>
              <a:rPr lang="hu-HU" sz="1700" dirty="0">
                <a:solidFill>
                  <a:schemeClr val="tx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Legyél üzleti elemző, pénzügyes, könyvelő, könyvvizsgáló, könyvszakértő, pénzügyi ügyintéző, pénzintézeti ügyintéző, magánbankár! Ez az a szak, ahol a számok mesélnek és az üzleti siker képlete megfejtésre vár. Tanulj nálunk és légy a pénzügyi világ résztvevője! </a:t>
            </a:r>
          </a:p>
        </p:txBody>
      </p:sp>
      <p:pic>
        <p:nvPicPr>
          <p:cNvPr id="10245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7"/>
          <a:stretch>
            <a:fillRect/>
          </a:stretch>
        </p:blipFill>
        <p:spPr bwMode="auto">
          <a:xfrm>
            <a:off x="5933248" y="2662774"/>
            <a:ext cx="6279966" cy="421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170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4486ED3F-07B4-4B79-A3B5-E1FB177773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9076" y="501649"/>
            <a:ext cx="9612924" cy="774700"/>
          </a:xfrm>
          <a:solidFill>
            <a:srgbClr val="FCAF17"/>
          </a:solidFill>
        </p:spPr>
        <p:txBody>
          <a:bodyPr>
            <a:normAutofit/>
          </a:bodyPr>
          <a:lstStyle/>
          <a:p>
            <a:r>
              <a:rPr lang="hu-HU" altLang="hu-HU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Pénzügy és számvitel BA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D30A2FF-348B-425A-1B99-67822372F94C}"/>
              </a:ext>
            </a:extLst>
          </p:cNvPr>
          <p:cNvSpPr txBox="1"/>
          <p:nvPr/>
        </p:nvSpPr>
        <p:spPr>
          <a:xfrm>
            <a:off x="338734" y="1555274"/>
            <a:ext cx="119195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highlight>
                  <a:srgbClr val="C0C0C0"/>
                </a:highlight>
                <a:latin typeface="Franklin Gothic Demi Cond" panose="020B0706030402020204" pitchFamily="34" charset="0"/>
              </a:rPr>
              <a:t>Mit tanul egy „pénzügyes” hallgató?</a:t>
            </a:r>
          </a:p>
          <a:p>
            <a:endParaRPr lang="hu-HU" sz="2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pénzügyek alapjai, vállalkozások pénzügyek, számvitel alapjai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menedzsment alapjai, HR, projektmenedzsment, kommunikáció, stratégiai tervezés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jog, szociológia, gazdaságtörténet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számviteli elszámolások, számviteli specialitások, adótan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államháztartási ismeretek, vállalatértékelés, startup projektek gazdasági támogatása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u-HU" sz="2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2 specializáció közül lehet választani!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dirty="0">
                <a:solidFill>
                  <a:srgbClr val="FFFF00"/>
                </a:solidFill>
                <a:highlight>
                  <a:srgbClr val="808080"/>
                </a:highlight>
                <a:latin typeface="Franklin Gothic Demi Cond" panose="020B0706030402020204" pitchFamily="34" charset="0"/>
              </a:rPr>
              <a:t>közpénzügyek és államháztartástan</a:t>
            </a:r>
          </a:p>
          <a:p>
            <a:pPr marL="803275" lvl="1" indent="-346075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EU pénzügyek, államháztartási számvitel, nemzetközi adózási és vámismeretek stb.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dirty="0">
                <a:solidFill>
                  <a:srgbClr val="FFFF00"/>
                </a:solidFill>
                <a:highlight>
                  <a:srgbClr val="808080"/>
                </a:highlight>
                <a:latin typeface="Franklin Gothic Demi Cond" panose="020B0706030402020204" pitchFamily="34" charset="0"/>
              </a:rPr>
              <a:t>digitális pénzügyek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Fintech</a:t>
            </a: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világ működése, modern pénzügyi innovációk, digitális transzformáció a pénzügyekben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04756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F8B3FF9B-AED8-DBAF-80C2-188FEEBEE2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9076" y="501649"/>
            <a:ext cx="9612924" cy="774700"/>
          </a:xfrm>
          <a:solidFill>
            <a:srgbClr val="FCAF17"/>
          </a:solidFill>
        </p:spPr>
        <p:txBody>
          <a:bodyPr>
            <a:normAutofit/>
          </a:bodyPr>
          <a:lstStyle/>
          <a:p>
            <a:r>
              <a:rPr lang="hu-HU" altLang="hu-HU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Pénzügy és számvitel BA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57EA839-0094-09F2-1BCA-5BDD1F090094}"/>
              </a:ext>
            </a:extLst>
          </p:cNvPr>
          <p:cNvSpPr txBox="1"/>
          <p:nvPr/>
        </p:nvSpPr>
        <p:spPr>
          <a:xfrm>
            <a:off x="406400" y="155777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 helyezkedhetünk el ezzel a képzéssel? </a:t>
            </a:r>
          </a:p>
        </p:txBody>
      </p:sp>
      <p:pic>
        <p:nvPicPr>
          <p:cNvPr id="8" name="Kép 7" descr="A képen térkép látható&#10;&#10;Automatikusan generált leírás">
            <a:extLst>
              <a:ext uri="{FF2B5EF4-FFF2-40B4-BE49-F238E27FC236}">
                <a16:creationId xmlns:a16="http://schemas.microsoft.com/office/drawing/2014/main" id="{41BC9A58-9F4C-61FB-6982-9818452CD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98" y="2331288"/>
            <a:ext cx="6219484" cy="4296627"/>
          </a:xfrm>
          <a:prstGeom prst="rect">
            <a:avLst/>
          </a:prstGeom>
          <a:noFill/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F2AD5065-A3CC-3EDA-E9B9-49BC4B3087E9}"/>
              </a:ext>
            </a:extLst>
          </p:cNvPr>
          <p:cNvSpPr txBox="1"/>
          <p:nvPr/>
        </p:nvSpPr>
        <p:spPr>
          <a:xfrm>
            <a:off x="2097688" y="3529330"/>
            <a:ext cx="417646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>
                <a:latin typeface="Franklin Gothic Demi Cond" panose="020B0706030402020204" pitchFamily="34" charset="0"/>
              </a:rPr>
              <a:t>Állami szervezetek</a:t>
            </a:r>
          </a:p>
          <a:p>
            <a:pPr algn="ctr"/>
            <a:r>
              <a:rPr lang="hu-HU" sz="2400" dirty="0">
                <a:latin typeface="Franklin Gothic Demi Cond" panose="020B0706030402020204" pitchFamily="34" charset="0"/>
              </a:rPr>
              <a:t>Bankok, költségvetési szervezetek</a:t>
            </a:r>
          </a:p>
          <a:p>
            <a:pPr algn="ctr"/>
            <a:r>
              <a:rPr lang="hu-HU" sz="2400" dirty="0">
                <a:latin typeface="Franklin Gothic Demi Cond" panose="020B0706030402020204" pitchFamily="34" charset="0"/>
              </a:rPr>
              <a:t>Gazdasági szervezetek</a:t>
            </a:r>
          </a:p>
          <a:p>
            <a:pPr algn="ctr"/>
            <a:r>
              <a:rPr lang="hu-HU" sz="2400" dirty="0">
                <a:latin typeface="Franklin Gothic Demi Cond" panose="020B0706030402020204" pitchFamily="34" charset="0"/>
              </a:rPr>
              <a:t>Államháztartási szervezetek</a:t>
            </a:r>
          </a:p>
          <a:p>
            <a:pPr algn="ctr"/>
            <a:endParaRPr lang="hu-HU" sz="2400" dirty="0">
              <a:latin typeface="Franklin Gothic Demi Cond" panose="020B0706030402020204" pitchFamily="34" charset="0"/>
            </a:endParaRPr>
          </a:p>
          <a:p>
            <a:pPr algn="ctr"/>
            <a:endParaRPr lang="hu-HU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6B7E9B49-BF4A-B942-9901-AF303C61B390}"/>
              </a:ext>
            </a:extLst>
          </p:cNvPr>
          <p:cNvSpPr txBox="1"/>
          <p:nvPr/>
        </p:nvSpPr>
        <p:spPr>
          <a:xfrm>
            <a:off x="7427742" y="2222639"/>
            <a:ext cx="320337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4"/>
                </a:solidFill>
                <a:latin typeface="Franklin Gothic Demi Cond" panose="020B0706030402020204" pitchFamily="34" charset="0"/>
              </a:rPr>
              <a:t>Valódi pénzügyes képzés!</a:t>
            </a:r>
          </a:p>
          <a:p>
            <a:endParaRPr lang="hu-HU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Ezzel a diplomával lehetsz például: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üzleti elemző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bankár 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könyvelő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könyvvizsgáló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adószakértő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középvezető 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banki menedzser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üzleti tanácsadó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pénzintézeti munkatárs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magánbankár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bróker, alkusz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pénzügyi vezető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stb.</a:t>
            </a:r>
          </a:p>
          <a:p>
            <a:pPr marL="285750" indent="-285750">
              <a:buFontTx/>
              <a:buChar char="-"/>
            </a:pPr>
            <a:endParaRPr lang="hu-HU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3516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5444836" y="1202171"/>
            <a:ext cx="6755665" cy="1366105"/>
          </a:xfrm>
          <a:prstGeom prst="rect">
            <a:avLst/>
          </a:prstGeom>
          <a:solidFill>
            <a:srgbClr val="9AD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58208" y="441326"/>
            <a:ext cx="9533792" cy="774700"/>
          </a:xfrm>
          <a:solidFill>
            <a:srgbClr val="FCAF17"/>
          </a:solidFill>
        </p:spPr>
        <p:txBody>
          <a:bodyPr/>
          <a:lstStyle/>
          <a:p>
            <a:pPr>
              <a:defRPr/>
            </a:pPr>
            <a:r>
              <a:rPr lang="hu-HU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Műszaki menedzser </a:t>
            </a:r>
            <a:r>
              <a:rPr lang="hu-HU" dirty="0" err="1">
                <a:solidFill>
                  <a:schemeClr val="tx1"/>
                </a:solidFill>
                <a:latin typeface="Franklin Gothic Demi Cond" panose="020B0706030402020204" pitchFamily="34" charset="0"/>
              </a:rPr>
              <a:t>BSc</a:t>
            </a:r>
            <a:endParaRPr lang="hu-HU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3315" name="Szöveg helye 2"/>
          <p:cNvSpPr>
            <a:spLocks noGrp="1" noChangeArrowheads="1"/>
          </p:cNvSpPr>
          <p:nvPr>
            <p:ph type="body" sz="half" idx="1"/>
          </p:nvPr>
        </p:nvSpPr>
        <p:spPr>
          <a:xfrm>
            <a:off x="374072" y="1661411"/>
            <a:ext cx="5472545" cy="4005326"/>
          </a:xfrm>
        </p:spPr>
        <p:txBody>
          <a:bodyPr/>
          <a:lstStyle/>
          <a:p>
            <a:r>
              <a:rPr lang="hu-HU" altLang="hu-HU" sz="2000" dirty="0">
                <a:latin typeface="Franklin Gothic Demi Cond" panose="020B0706030402020204" pitchFamily="34" charset="0"/>
              </a:rPr>
              <a:t>nappali és levelező tagozat</a:t>
            </a:r>
          </a:p>
          <a:p>
            <a:r>
              <a:rPr lang="hu-HU" altLang="hu-HU" sz="2000" dirty="0">
                <a:latin typeface="Franklin Gothic Demi Cond" panose="020B0706030402020204" pitchFamily="34" charset="0"/>
              </a:rPr>
              <a:t>képzési idő 7 félév (6 hét szakmai gyakorlattal)</a:t>
            </a:r>
          </a:p>
          <a:p>
            <a:r>
              <a:rPr lang="hu-HU" altLang="hu-HU" sz="2000" dirty="0">
                <a:latin typeface="Franklin Gothic Demi Cond" panose="020B0706030402020204" pitchFamily="34" charset="0"/>
              </a:rPr>
              <a:t>duális képzési formában is</a:t>
            </a:r>
          </a:p>
          <a:p>
            <a:r>
              <a:rPr lang="hu-HU" altLang="hu-HU" sz="2000" dirty="0">
                <a:latin typeface="Franklin Gothic Demi Cond" panose="020B0706030402020204" pitchFamily="34" charset="0"/>
              </a:rPr>
              <a:t>magyar és angol nyelven</a:t>
            </a:r>
          </a:p>
          <a:p>
            <a:pPr marL="457200" lvl="1" indent="0">
              <a:buNone/>
            </a:pPr>
            <a:endParaRPr lang="hu-HU" altLang="hu-HU" sz="1600" b="1" dirty="0">
              <a:latin typeface="Franklin Gothic Demi Cond" panose="020B07060304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hu-HU" altLang="hu-HU" sz="2000" dirty="0">
                <a:latin typeface="Franklin Gothic Demi Cond" panose="020B0706030402020204" pitchFamily="34" charset="0"/>
              </a:rPr>
              <a:t>specializációk:</a:t>
            </a:r>
          </a:p>
          <a:p>
            <a:r>
              <a:rPr lang="hu-HU" altLang="hu-HU" sz="2000" dirty="0">
                <a:latin typeface="Franklin Gothic Demi Cond" panose="020B0706030402020204" pitchFamily="34" charset="0"/>
              </a:rPr>
              <a:t>folyamatmenedzsment</a:t>
            </a:r>
          </a:p>
          <a:p>
            <a:r>
              <a:rPr lang="hu-HU" altLang="hu-HU" sz="2000" dirty="0">
                <a:latin typeface="Franklin Gothic Demi Cond" panose="020B0706030402020204" pitchFamily="34" charset="0"/>
              </a:rPr>
              <a:t>vállalatirányítás</a:t>
            </a:r>
          </a:p>
        </p:txBody>
      </p:sp>
      <p:sp>
        <p:nvSpPr>
          <p:cNvPr id="13316" name="Tartalom helye 3"/>
          <p:cNvSpPr>
            <a:spLocks noGrp="1" noChangeArrowheads="1"/>
          </p:cNvSpPr>
          <p:nvPr>
            <p:ph sz="quarter" idx="2"/>
          </p:nvPr>
        </p:nvSpPr>
        <p:spPr>
          <a:xfrm>
            <a:off x="5668693" y="1291419"/>
            <a:ext cx="6299448" cy="1290712"/>
          </a:xfrm>
          <a:solidFill>
            <a:srgbClr val="ECDECB"/>
          </a:solidFill>
        </p:spPr>
        <p:txBody>
          <a:bodyPr anchor="ctr"/>
          <a:lstStyle/>
          <a:p>
            <a:pPr marL="15875" indent="0" algn="just">
              <a:buNone/>
            </a:pPr>
            <a:r>
              <a:rPr lang="hu-HU" altLang="hu-HU" sz="1800" dirty="0">
                <a:solidFill>
                  <a:schemeClr val="tx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Olyan integrált ismereteket szerezhetsz, amelyek révén képes leszel egy terméket szakértőként eladni, otthonosan mozoghatsz a minőségirányítási kérdésekben és a vállalati projektek műszaki-gazdasági összefüggéseit is átláthatod.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D0E30C3-CCF2-9F43-A4F7-48C9F73CB5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t="329" r="7812" b="19765"/>
          <a:stretch/>
        </p:blipFill>
        <p:spPr>
          <a:xfrm>
            <a:off x="5444836" y="2561348"/>
            <a:ext cx="6755665" cy="429665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264983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F23188ED-AAB4-4B89-AA8F-63220665E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70" y="3970256"/>
            <a:ext cx="4196822" cy="2395687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A57EA839-0094-09F2-1BCA-5BDD1F090094}"/>
              </a:ext>
            </a:extLst>
          </p:cNvPr>
          <p:cNvSpPr txBox="1"/>
          <p:nvPr/>
        </p:nvSpPr>
        <p:spPr>
          <a:xfrm>
            <a:off x="406400" y="351476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 helyezkedhetünk el ezzel a képzéssel? 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2AD5065-A3CC-3EDA-E9B9-49BC4B3087E9}"/>
              </a:ext>
            </a:extLst>
          </p:cNvPr>
          <p:cNvSpPr txBox="1"/>
          <p:nvPr/>
        </p:nvSpPr>
        <p:spPr>
          <a:xfrm>
            <a:off x="1432058" y="4383269"/>
            <a:ext cx="2847446" cy="1569660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Kisvállalkozások (KKV)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Állami szervezetek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Nagyvállalatok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Saját vállalkozás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6B7E9B49-BF4A-B942-9901-AF303C61B390}"/>
              </a:ext>
            </a:extLst>
          </p:cNvPr>
          <p:cNvSpPr txBox="1"/>
          <p:nvPr/>
        </p:nvSpPr>
        <p:spPr>
          <a:xfrm>
            <a:off x="6096000" y="4124286"/>
            <a:ext cx="4440207" cy="39703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minőségirányítási menedzser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t</a:t>
            </a:r>
            <a:r>
              <a:rPr kumimoji="0" 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ermékmenedzser</a:t>
            </a:r>
            <a:endParaRPr kumimoji="0" lang="hu-HU" sz="1800" i="0" u="none" strike="noStrike" kern="1200" cap="none" spc="0" normalizeH="0" baseline="0" noProof="0" dirty="0">
              <a:ln>
                <a:noFill/>
              </a:ln>
              <a:solidFill>
                <a:srgbClr val="151F39"/>
              </a:solidFill>
              <a:effectLst/>
              <a:uLnTx/>
              <a:uFillTx/>
              <a:latin typeface="Franklin Gothic Demi Cond" panose="020B07060304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termékfejlesztő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minőségbiztosítási menedzser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p</a:t>
            </a:r>
            <a:r>
              <a:rPr kumimoji="0" 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rojektmenedzser</a:t>
            </a:r>
            <a:endParaRPr kumimoji="0" lang="hu-HU" sz="1800" i="0" u="none" strike="noStrike" kern="1200" cap="none" spc="0" normalizeH="0" baseline="0" noProof="0" dirty="0">
              <a:ln>
                <a:noFill/>
              </a:ln>
              <a:solidFill>
                <a:srgbClr val="151F39"/>
              </a:solidFill>
              <a:effectLst/>
              <a:uLnTx/>
              <a:uFillTx/>
              <a:latin typeface="Franklin Gothic Demi Cond" panose="020B07060304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m</a:t>
            </a:r>
            <a:r>
              <a:rPr kumimoji="0" 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űszaki</a:t>
            </a: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 vezető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f</a:t>
            </a:r>
            <a:r>
              <a:rPr kumimoji="0" 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ejlesztési</a:t>
            </a: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 és tesztelési szakember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terméktervező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s</a:t>
            </a: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tb.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800" i="0" u="none" strike="noStrike" kern="1200" cap="none" spc="0" normalizeH="0" baseline="0" noProof="0" dirty="0">
              <a:ln>
                <a:noFill/>
              </a:ln>
              <a:solidFill>
                <a:srgbClr val="151F39"/>
              </a:solidFill>
              <a:effectLst/>
              <a:uLnTx/>
              <a:uFillTx/>
              <a:latin typeface="Franklin Gothic Demi Cond" panose="020B07060304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151F39"/>
              </a:solidFill>
              <a:effectLst/>
              <a:highlight>
                <a:srgbClr val="FFFF00"/>
              </a:highlight>
              <a:uLnTx/>
              <a:uFillTx/>
              <a:latin typeface="Franklin Gothic Demi Cond" panose="020B07060304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151F39"/>
              </a:solidFill>
              <a:effectLst/>
              <a:highlight>
                <a:srgbClr val="FFFF00"/>
              </a:highlight>
              <a:uLnTx/>
              <a:uFillTx/>
              <a:latin typeface="Franklin Gothic Demi Cond" panose="020B07060304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 panose="020B07060304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 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C7F3A803-B534-4374-BC86-80040EFB7BAF}"/>
              </a:ext>
            </a:extLst>
          </p:cNvPr>
          <p:cNvSpPr txBox="1"/>
          <p:nvPr/>
        </p:nvSpPr>
        <p:spPr>
          <a:xfrm>
            <a:off x="6155231" y="3674964"/>
            <a:ext cx="43217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Ezzel a diplomával lehetsz például: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151F39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710DC4A1-6FB9-4D12-8DDA-EEB3E6259318}"/>
              </a:ext>
            </a:extLst>
          </p:cNvPr>
          <p:cNvSpPr txBox="1">
            <a:spLocks/>
          </p:cNvSpPr>
          <p:nvPr/>
        </p:nvSpPr>
        <p:spPr>
          <a:xfrm>
            <a:off x="2658208" y="364786"/>
            <a:ext cx="9533792" cy="774700"/>
          </a:xfrm>
          <a:prstGeom prst="rect">
            <a:avLst/>
          </a:prstGeom>
          <a:solidFill>
            <a:srgbClr val="151F39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FCAF17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Műszaki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FCAF17"/>
                </a:solidFill>
                <a:effectLst/>
                <a:uLnTx/>
                <a:uFillTx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FCAF17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menedzser </a:t>
            </a:r>
            <a:r>
              <a:rPr kumimoji="0" lang="hu-H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CAF17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BSc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FCAF17"/>
              </a:solidFill>
              <a:effectLst/>
              <a:uLnTx/>
              <a:uFillTx/>
              <a:latin typeface="Franklin Gothic Demi Cond" panose="020B0706030402020204" pitchFamily="34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45D1D752-57E8-4419-B91B-FCBEBC3FC3A8}"/>
              </a:ext>
            </a:extLst>
          </p:cNvPr>
          <p:cNvSpPr txBox="1"/>
          <p:nvPr/>
        </p:nvSpPr>
        <p:spPr>
          <a:xfrm>
            <a:off x="404995" y="1261601"/>
            <a:ext cx="51698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Mit tanul egy „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műmenes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” hallgató?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 Cond" panose="020B0706030402020204" pitchFamily="34" charset="0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67E8CCB2-3649-4536-BD63-99A644558D58}"/>
              </a:ext>
            </a:extLst>
          </p:cNvPr>
          <p:cNvSpPr txBox="1"/>
          <p:nvPr/>
        </p:nvSpPr>
        <p:spPr>
          <a:xfrm>
            <a:off x="404995" y="1674275"/>
            <a:ext cx="11128244" cy="224676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Termelésmenedzsment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Gyártástechnológia alapjai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Analóg és digitális technika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Méréstechnika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Projektmenedzsment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151F39"/>
              </a:solidFill>
              <a:effectLst/>
              <a:uLnTx/>
              <a:uFillTx/>
              <a:latin typeface="Franklin Gothic Demi Cond" panose="020B07060304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151F39"/>
              </a:solidFill>
              <a:effectLst/>
              <a:uLnTx/>
              <a:uFillTx/>
              <a:latin typeface="Franklin Gothic Demi Cond" panose="020B07060304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2000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Műszaki ábrázolás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Tervezéselmélet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Környezetvédelem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Anyagismeret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Minőségirányításai rendszerek</a:t>
            </a:r>
          </a:p>
        </p:txBody>
      </p:sp>
    </p:spTree>
    <p:extLst>
      <p:ext uri="{BB962C8B-B14F-4D97-AF65-F5344CB8AC3E}">
        <p14:creationId xmlns:p14="http://schemas.microsoft.com/office/powerpoint/2010/main" val="692112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AB6556E3-1622-45FE-9E4B-BCDC8654C2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6" r="11809"/>
          <a:stretch/>
        </p:blipFill>
        <p:spPr>
          <a:xfrm>
            <a:off x="5919144" y="1197174"/>
            <a:ext cx="6257866" cy="5660826"/>
          </a:xfrm>
          <a:prstGeom prst="rect">
            <a:avLst/>
          </a:prstGeom>
          <a:ln/>
        </p:spPr>
      </p:pic>
      <p:sp>
        <p:nvSpPr>
          <p:cNvPr id="7" name="Téglalap 6"/>
          <p:cNvSpPr/>
          <p:nvPr/>
        </p:nvSpPr>
        <p:spPr>
          <a:xfrm>
            <a:off x="5913678" y="1197174"/>
            <a:ext cx="6278321" cy="136904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151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2" name="Cím 1"/>
          <p:cNvSpPr>
            <a:spLocks noGrp="1" noChangeArrowheads="1"/>
          </p:cNvSpPr>
          <p:nvPr>
            <p:ph type="title"/>
          </p:nvPr>
        </p:nvSpPr>
        <p:spPr>
          <a:xfrm>
            <a:off x="2579076" y="486901"/>
            <a:ext cx="9612924" cy="774700"/>
          </a:xfrm>
          <a:solidFill>
            <a:srgbClr val="9AD1F0"/>
          </a:solidFill>
        </p:spPr>
        <p:txBody>
          <a:bodyPr>
            <a:normAutofit/>
          </a:bodyPr>
          <a:lstStyle/>
          <a:p>
            <a:r>
              <a:rPr lang="hu-HU" altLang="hu-HU" dirty="0">
                <a:latin typeface="Franklin Gothic Demi Cond" panose="020B0706030402020204" pitchFamily="34" charset="0"/>
              </a:rPr>
              <a:t>Gazdaságinformatikus </a:t>
            </a:r>
            <a:r>
              <a:rPr lang="hu-HU" altLang="hu-HU" dirty="0" err="1">
                <a:latin typeface="Franklin Gothic Demi Cond" panose="020B0706030402020204" pitchFamily="34" charset="0"/>
              </a:rPr>
              <a:t>BSc</a:t>
            </a:r>
            <a:endParaRPr lang="hu-HU" altLang="hu-HU" dirty="0">
              <a:latin typeface="Franklin Gothic Demi Cond" panose="020B0706030402020204" pitchFamily="34" charset="0"/>
            </a:endParaRPr>
          </a:p>
        </p:txBody>
      </p:sp>
      <p:sp>
        <p:nvSpPr>
          <p:cNvPr id="10243" name="Szöveg helye 2"/>
          <p:cNvSpPr>
            <a:spLocks noGrp="1" noChangeArrowheads="1"/>
          </p:cNvSpPr>
          <p:nvPr>
            <p:ph type="body" sz="half" idx="1"/>
          </p:nvPr>
        </p:nvSpPr>
        <p:spPr>
          <a:xfrm>
            <a:off x="189240" y="1842585"/>
            <a:ext cx="5572342" cy="4370003"/>
          </a:xfrm>
        </p:spPr>
        <p:txBody>
          <a:bodyPr/>
          <a:lstStyle/>
          <a:p>
            <a:pPr marL="0" indent="0">
              <a:buNone/>
            </a:pPr>
            <a:endParaRPr lang="hu-HU" altLang="hu-HU" sz="2000" dirty="0">
              <a:solidFill>
                <a:srgbClr val="151F39"/>
              </a:solidFill>
              <a:latin typeface="Franklin Gothic Medium" panose="020B0603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altLang="hu-HU" sz="2000" dirty="0">
                <a:solidFill>
                  <a:srgbClr val="151F39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nappali és esti tagozat</a:t>
            </a:r>
          </a:p>
          <a:p>
            <a:r>
              <a:rPr lang="hu-HU" altLang="hu-HU" sz="2000" dirty="0">
                <a:solidFill>
                  <a:srgbClr val="151F39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képzési idő 7 félév (8 hét szakmai gyakorlattal)</a:t>
            </a:r>
          </a:p>
          <a:p>
            <a:r>
              <a:rPr lang="hu-HU" altLang="hu-HU" sz="2000" dirty="0">
                <a:solidFill>
                  <a:srgbClr val="151F39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duális képzési formában is</a:t>
            </a:r>
          </a:p>
          <a:p>
            <a:r>
              <a:rPr lang="hu-HU" altLang="hu-HU" sz="2000" dirty="0">
                <a:solidFill>
                  <a:srgbClr val="151F39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választható specializáció: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u-HU" altLang="hu-HU" sz="2000" dirty="0">
                <a:solidFill>
                  <a:srgbClr val="151F39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vállalatinformatika</a:t>
            </a:r>
          </a:p>
          <a:p>
            <a:pPr marL="0" lvl="1" indent="0">
              <a:buNone/>
            </a:pPr>
            <a:endParaRPr lang="hu-HU" altLang="hu-HU" sz="2000" dirty="0">
              <a:solidFill>
                <a:srgbClr val="151F39"/>
              </a:solidFill>
              <a:latin typeface="Franklin Gothic Demi Cond" panose="020B07060304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1" indent="0" algn="ctr">
              <a:buNone/>
            </a:pPr>
            <a:r>
              <a:rPr lang="hu-HU" altLang="hu-HU" sz="2000" dirty="0">
                <a:solidFill>
                  <a:srgbClr val="151F39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végzett hallgatók a vállalkozás-fejlesztés mesterképzési szakunkra jelentkezhetnek</a:t>
            </a:r>
          </a:p>
          <a:p>
            <a:pPr marL="0" lvl="1" indent="0">
              <a:buNone/>
            </a:pPr>
            <a:endParaRPr lang="hu-HU" altLang="hu-HU" sz="2000" dirty="0">
              <a:solidFill>
                <a:srgbClr val="151F39"/>
              </a:solidFill>
              <a:latin typeface="Franklin Gothic Demi Cond" panose="020B07060304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hu-HU" altLang="hu-HU" sz="16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altLang="hu-HU" sz="16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hu-HU" altLang="hu-HU" sz="16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>
              <a:buNone/>
            </a:pPr>
            <a:endParaRPr lang="hu-HU" altLang="hu-HU" sz="16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altLang="hu-HU" sz="20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01220" y="1497397"/>
            <a:ext cx="5923694" cy="1168648"/>
          </a:xfrm>
          <a:solidFill>
            <a:schemeClr val="accent5"/>
          </a:solidFill>
        </p:spPr>
        <p:txBody>
          <a:bodyPr/>
          <a:lstStyle/>
          <a:p>
            <a:pPr marL="17462" indent="0" algn="just">
              <a:buNone/>
              <a:defRPr/>
            </a:pPr>
            <a:r>
              <a:rPr lang="hu-HU" sz="1600" dirty="0">
                <a:solidFill>
                  <a:schemeClr val="tx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Felfedezheted a gazdasági folyamatok IT kérdéseit. Megtanulhatod, miként lehet az üzleti folyamatokat támogatni a  vállalati információs rendszerek használatával, tudásbázis növeléssel és további IT eszközökkel. </a:t>
            </a:r>
          </a:p>
        </p:txBody>
      </p:sp>
    </p:spTree>
    <p:extLst>
      <p:ext uri="{BB962C8B-B14F-4D97-AF65-F5344CB8AC3E}">
        <p14:creationId xmlns:p14="http://schemas.microsoft.com/office/powerpoint/2010/main" val="1231320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>
            <a:extLst>
              <a:ext uri="{FF2B5EF4-FFF2-40B4-BE49-F238E27FC236}">
                <a16:creationId xmlns:a16="http://schemas.microsoft.com/office/drawing/2014/main" id="{AD30A2FF-348B-425A-1B99-67822372F94C}"/>
              </a:ext>
            </a:extLst>
          </p:cNvPr>
          <p:cNvSpPr txBox="1"/>
          <p:nvPr/>
        </p:nvSpPr>
        <p:spPr>
          <a:xfrm>
            <a:off x="404995" y="1430584"/>
            <a:ext cx="1138423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Mit tanul egy „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gazdinfós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” hallgató?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szoftvertervezés és fejlesztés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infrastruktúra-menedzsment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rendszerszervezés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információbiztonság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információgazdálkodás és gazdasági informatika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korszerű operációs rendszerek, üzleti intelligencia alkalmazások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startup projektek gazdasági támogatása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ERP rendszerek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innovációmenedzsment és technológiai transzfer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programozási alapismeretek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közgazdaságtan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vállalatgazdaságtan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151F39"/>
              </a:solidFill>
              <a:effectLst/>
              <a:uLnTx/>
              <a:uFillTx/>
              <a:latin typeface="Franklin Gothic Demi Cond" panose="020B07060304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 panose="020B07060304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Specializáció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v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Franklin Gothic Demi Cond" panose="020B0706030402020204" pitchFamily="34" charset="0"/>
              </a:rPr>
              <a:t>állalatinformatika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Franklin Gothic Demi Cond" panose="020B0706030402020204" pitchFamily="34" charset="0"/>
            </a:endParaRPr>
          </a:p>
          <a:p>
            <a:pPr marL="803275" marR="0" lvl="1" indent="-3460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informatikai projektek menedzselése, statisztikai elemzések informatikai támogatása, döntéstámogató rendszerek, E-kereskedelem, Big Data algoritmusok és programozás, stratégiai és üzleti tervezés stb.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 Cond" panose="020B0706030402020204" pitchFamily="34" charset="0"/>
            </a:endParaRP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90A03EBB-DA24-43B8-93C8-45BEF5EF219F}"/>
              </a:ext>
            </a:extLst>
          </p:cNvPr>
          <p:cNvSpPr txBox="1">
            <a:spLocks noChangeArrowheads="1"/>
          </p:cNvSpPr>
          <p:nvPr/>
        </p:nvSpPr>
        <p:spPr>
          <a:xfrm>
            <a:off x="2579076" y="486901"/>
            <a:ext cx="9612924" cy="774700"/>
          </a:xfrm>
          <a:prstGeom prst="rect">
            <a:avLst/>
          </a:prstGeom>
          <a:solidFill>
            <a:srgbClr val="9AD1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Gazdaságinformatikus </a:t>
            </a:r>
            <a:r>
              <a:rPr kumimoji="0" lang="hu-HU" altLang="hu-H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BSc</a:t>
            </a:r>
            <a:endParaRPr kumimoji="0" lang="hu-HU" altLang="hu-HU" sz="4000" b="0" i="0" u="none" strike="noStrike" kern="1200" cap="none" spc="0" normalizeH="0" baseline="0" noProof="0" dirty="0">
              <a:ln>
                <a:noFill/>
              </a:ln>
              <a:solidFill>
                <a:srgbClr val="151F39"/>
              </a:solidFill>
              <a:effectLst/>
              <a:uLnTx/>
              <a:uFillTx/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754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zövegdoboz 6"/>
          <p:cNvSpPr txBox="1">
            <a:spLocks noChangeArrowheads="1"/>
          </p:cNvSpPr>
          <p:nvPr/>
        </p:nvSpPr>
        <p:spPr bwMode="auto">
          <a:xfrm>
            <a:off x="7608888" y="6345239"/>
            <a:ext cx="2601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hu-HU" altLang="hu-HU" sz="1400">
                <a:solidFill>
                  <a:srgbClr val="FFC000"/>
                </a:solidFill>
              </a:rPr>
              <a:t>kgk.uni-obuda.hu/kepzeseink</a:t>
            </a:r>
          </a:p>
        </p:txBody>
      </p:sp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B1336CF7-7BE8-9B43-8F80-7234753626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5968538" y="0"/>
            <a:ext cx="6223462" cy="6858000"/>
          </a:xfrm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260122" y="389963"/>
            <a:ext cx="5931878" cy="1234440"/>
          </a:xfrm>
        </p:spPr>
        <p:txBody>
          <a:bodyPr>
            <a:normAutofit/>
          </a:bodyPr>
          <a:lstStyle/>
          <a:p>
            <a:pPr eaLnBrk="1" hangingPunct="1"/>
            <a:r>
              <a:rPr lang="hu-HU" altLang="hu-HU" sz="3200" b="1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Keleti Károly Gazdasági Kar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14960" y="1521682"/>
            <a:ext cx="5024596" cy="45275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sz="1900" b="1" dirty="0">
                <a:solidFill>
                  <a:schemeClr val="tx1"/>
                </a:solidFill>
                <a:latin typeface="Franklin Gothic Demi" panose="020B07030201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kiváló lokáció</a:t>
            </a:r>
          </a:p>
          <a:p>
            <a:r>
              <a:rPr lang="hu-HU" altLang="hu-HU" sz="1900" b="1" dirty="0">
                <a:solidFill>
                  <a:schemeClr val="tx1"/>
                </a:solidFill>
                <a:latin typeface="Franklin Gothic Demi" panose="020B07030201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átlagot meghaladó infrastruktúra</a:t>
            </a:r>
          </a:p>
          <a:p>
            <a:r>
              <a:rPr lang="hu-HU" altLang="hu-HU" sz="1900" b="1" dirty="0">
                <a:solidFill>
                  <a:schemeClr val="tx1"/>
                </a:solidFill>
                <a:latin typeface="Franklin Gothic Demi" panose="020B07030201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hallgatóbarát oktatási környezet</a:t>
            </a:r>
          </a:p>
          <a:p>
            <a:r>
              <a:rPr lang="hu-HU" altLang="hu-HU" sz="1900" b="1" dirty="0">
                <a:solidFill>
                  <a:schemeClr val="tx1"/>
                </a:solidFill>
                <a:latin typeface="Franklin Gothic Demi" panose="020B07030201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gyakorlatorientált gazdasági képzések</a:t>
            </a:r>
          </a:p>
          <a:p>
            <a:r>
              <a:rPr lang="hu-HU" altLang="hu-HU" sz="1900" b="1" dirty="0">
                <a:solidFill>
                  <a:schemeClr val="tx1"/>
                </a:solidFill>
                <a:latin typeface="Franklin Gothic Demi" panose="020B07030201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kiemelkedő vállalati kapcsolatok</a:t>
            </a:r>
          </a:p>
          <a:p>
            <a:r>
              <a:rPr lang="hu-HU" altLang="hu-HU" sz="1900" b="1" dirty="0">
                <a:solidFill>
                  <a:schemeClr val="tx1"/>
                </a:solidFill>
                <a:latin typeface="Franklin Gothic Demi" panose="020B07030201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képzések angol nyelven is</a:t>
            </a:r>
          </a:p>
          <a:p>
            <a:r>
              <a:rPr lang="hu-HU" altLang="hu-HU" sz="1900" b="1" dirty="0">
                <a:solidFill>
                  <a:schemeClr val="tx1"/>
                </a:solidFill>
                <a:latin typeface="Franklin Gothic Demi" panose="020B07030201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nemzetközi mobilitási lehetőségek</a:t>
            </a:r>
          </a:p>
          <a:p>
            <a:r>
              <a:rPr lang="hu-HU" altLang="hu-HU" sz="1900" b="1" dirty="0">
                <a:solidFill>
                  <a:schemeClr val="tx1"/>
                </a:solidFill>
                <a:latin typeface="Franklin Gothic Demi" panose="020B07030201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sokszínű hallgatói élet</a:t>
            </a:r>
          </a:p>
          <a:p>
            <a:r>
              <a:rPr lang="hu-HU" altLang="hu-HU" sz="1900" b="1" dirty="0">
                <a:solidFill>
                  <a:schemeClr val="tx1"/>
                </a:solidFill>
                <a:latin typeface="Franklin Gothic Demi" panose="020B07030201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megújult oktatási tartalom </a:t>
            </a:r>
          </a:p>
          <a:p>
            <a:r>
              <a:rPr lang="hu-HU" altLang="hu-HU" sz="1900" b="1" dirty="0">
                <a:solidFill>
                  <a:schemeClr val="tx1"/>
                </a:solidFill>
                <a:latin typeface="Franklin Gothic Demi" panose="020B07030201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piachoz igazított képzések </a:t>
            </a:r>
          </a:p>
          <a:p>
            <a:r>
              <a:rPr lang="hu-HU" altLang="hu-HU" sz="1900" b="1" dirty="0">
                <a:solidFill>
                  <a:schemeClr val="tx1"/>
                </a:solidFill>
                <a:latin typeface="Franklin Gothic Demi" panose="020B07030201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kiváló és tapasztalt oktatók</a:t>
            </a:r>
          </a:p>
          <a:p>
            <a:r>
              <a:rPr lang="hu-HU" altLang="hu-HU" sz="1900" b="1" dirty="0">
                <a:solidFill>
                  <a:schemeClr val="tx1"/>
                </a:solidFill>
                <a:latin typeface="Franklin Gothic Demi" panose="020B07030201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sokszínű hallgatói élet</a:t>
            </a:r>
          </a:p>
          <a:p>
            <a:r>
              <a:rPr lang="hu-HU" altLang="hu-HU" sz="1900" b="1" dirty="0">
                <a:solidFill>
                  <a:schemeClr val="tx1"/>
                </a:solidFill>
                <a:latin typeface="Franklin Gothic Demi" panose="020B07030201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kiemelkedő kollégiumi ellátottság</a:t>
            </a:r>
          </a:p>
          <a:p>
            <a:endParaRPr lang="hu-HU" altLang="hu-HU" sz="2100" dirty="0"/>
          </a:p>
        </p:txBody>
      </p:sp>
      <p:sp>
        <p:nvSpPr>
          <p:cNvPr id="2" name="Beszédbuborék: ellipszis 1">
            <a:extLst>
              <a:ext uri="{FF2B5EF4-FFF2-40B4-BE49-F238E27FC236}">
                <a16:creationId xmlns:a16="http://schemas.microsoft.com/office/drawing/2014/main" id="{8E39F73D-6146-EDF9-261F-2850BE65562B}"/>
              </a:ext>
            </a:extLst>
          </p:cNvPr>
          <p:cNvSpPr/>
          <p:nvPr/>
        </p:nvSpPr>
        <p:spPr>
          <a:xfrm>
            <a:off x="8290560" y="1624403"/>
            <a:ext cx="3586480" cy="1575997"/>
          </a:xfrm>
          <a:prstGeom prst="wedgeEllipseCallout">
            <a:avLst>
              <a:gd name="adj1" fmla="val -50295"/>
              <a:gd name="adj2" fmla="val 5669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Franklin Gothic Demi Cond" panose="020B07060304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 Keleti valóban jó hely.</a:t>
            </a:r>
          </a:p>
        </p:txBody>
      </p:sp>
    </p:spTree>
    <p:extLst>
      <p:ext uri="{BB962C8B-B14F-4D97-AF65-F5344CB8AC3E}">
        <p14:creationId xmlns:p14="http://schemas.microsoft.com/office/powerpoint/2010/main" val="354164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A57EA839-0094-09F2-1BCA-5BDD1F090094}"/>
              </a:ext>
            </a:extLst>
          </p:cNvPr>
          <p:cNvSpPr txBox="1"/>
          <p:nvPr/>
        </p:nvSpPr>
        <p:spPr>
          <a:xfrm>
            <a:off x="406400" y="155777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 helyezkedhetünk el ezzel a képzéssel? </a:t>
            </a:r>
          </a:p>
        </p:txBody>
      </p:sp>
      <p:pic>
        <p:nvPicPr>
          <p:cNvPr id="8" name="Kép 7" descr="A képen térkép látható&#10;&#10;Automatikusan generált leírás">
            <a:extLst>
              <a:ext uri="{FF2B5EF4-FFF2-40B4-BE49-F238E27FC236}">
                <a16:creationId xmlns:a16="http://schemas.microsoft.com/office/drawing/2014/main" id="{41BC9A58-9F4C-61FB-6982-9818452CD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98" y="2331288"/>
            <a:ext cx="6219484" cy="4296627"/>
          </a:xfrm>
          <a:prstGeom prst="rect">
            <a:avLst/>
          </a:prstGeom>
          <a:noFill/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F2AD5065-A3CC-3EDA-E9B9-49BC4B3087E9}"/>
              </a:ext>
            </a:extLst>
          </p:cNvPr>
          <p:cNvSpPr txBox="1"/>
          <p:nvPr/>
        </p:nvSpPr>
        <p:spPr>
          <a:xfrm>
            <a:off x="2097688" y="3529330"/>
            <a:ext cx="417646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Kisvállalkozások (KKV)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Állami szervezetek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Bankok, költségvetési szervezetek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Nagyvállalatok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Saját vállalkozás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 Cond" panose="020B0706030402020204" pitchFamily="34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6B7E9B49-BF4A-B942-9901-AF303C61B390}"/>
              </a:ext>
            </a:extLst>
          </p:cNvPr>
          <p:cNvSpPr txBox="1"/>
          <p:nvPr/>
        </p:nvSpPr>
        <p:spPr>
          <a:xfrm>
            <a:off x="7397616" y="2331288"/>
            <a:ext cx="4705027" cy="430887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151F39"/>
              </a:solidFill>
              <a:effectLst/>
              <a:uLnTx/>
              <a:uFillTx/>
              <a:latin typeface="Franklin Gothic Demi Cond" panose="020B07060304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üzleti elemző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000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f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olyamatszervező</a:t>
            </a:r>
            <a:endParaRPr lang="hu-HU" sz="2000" dirty="0">
              <a:solidFill>
                <a:srgbClr val="151F39"/>
              </a:solidFill>
              <a:latin typeface="Franklin Gothic Demi Cond" panose="020B07060304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000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r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endszertervező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projektmenedzser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üzleti tanácsadó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000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p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rogramozó</a:t>
            </a:r>
            <a:endParaRPr lang="hu-HU" sz="2000" dirty="0">
              <a:solidFill>
                <a:srgbClr val="151F39"/>
              </a:solidFill>
              <a:latin typeface="Franklin Gothic Demi Cond" panose="020B07060304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informatikai tanácsadó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000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s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zoftverfejlesztő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151F39"/>
              </a:solidFill>
              <a:effectLst/>
              <a:uLnTx/>
              <a:uFillTx/>
              <a:latin typeface="Franklin Gothic Demi Cond" panose="020B07060304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IT biztonsági szakértő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000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r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e</a:t>
            </a:r>
            <a:r>
              <a:rPr lang="hu-HU" sz="2000" dirty="0" err="1">
                <a:solidFill>
                  <a:srgbClr val="151F39"/>
                </a:solidFill>
                <a:latin typeface="Franklin Gothic Demi Cond" panose="020B0706030402020204" pitchFamily="34" charset="0"/>
              </a:rPr>
              <a:t>ndszerfejlesztő</a:t>
            </a:r>
            <a:endParaRPr lang="hu-HU" sz="2000" dirty="0">
              <a:solidFill>
                <a:srgbClr val="151F39"/>
              </a:solidFill>
              <a:latin typeface="Franklin Gothic Demi Cond" panose="020B07060304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000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s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tb.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 panose="020B07060304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 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C7F3A803-B534-4374-BC86-80040EFB7BAF}"/>
              </a:ext>
            </a:extLst>
          </p:cNvPr>
          <p:cNvSpPr txBox="1"/>
          <p:nvPr/>
        </p:nvSpPr>
        <p:spPr>
          <a:xfrm>
            <a:off x="7385538" y="2061558"/>
            <a:ext cx="43217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Ezzel a diplomával lehetsz például: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151F39"/>
              </a:solidFill>
              <a:effectLst/>
              <a:uLnTx/>
              <a:uFillTx/>
              <a:latin typeface="Franklin Gothic Demi Cond" panose="020B0706030402020204" pitchFamily="34" charset="0"/>
            </a:endParaRPr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86536B41-A297-4A51-8104-EBE616E13381}"/>
              </a:ext>
            </a:extLst>
          </p:cNvPr>
          <p:cNvSpPr txBox="1">
            <a:spLocks noChangeArrowheads="1"/>
          </p:cNvSpPr>
          <p:nvPr/>
        </p:nvSpPr>
        <p:spPr>
          <a:xfrm>
            <a:off x="2579076" y="486901"/>
            <a:ext cx="9612924" cy="774700"/>
          </a:xfrm>
          <a:prstGeom prst="rect">
            <a:avLst/>
          </a:prstGeom>
          <a:solidFill>
            <a:srgbClr val="9AD1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Gazdaságinformatikus </a:t>
            </a:r>
            <a:r>
              <a:rPr kumimoji="0" lang="hu-HU" altLang="hu-H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1F39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BSc</a:t>
            </a:r>
            <a:endParaRPr kumimoji="0" lang="hu-HU" altLang="hu-HU" sz="4000" b="0" i="0" u="none" strike="noStrike" kern="1200" cap="none" spc="0" normalizeH="0" baseline="0" noProof="0" dirty="0">
              <a:ln>
                <a:noFill/>
              </a:ln>
              <a:solidFill>
                <a:srgbClr val="151F39"/>
              </a:solidFill>
              <a:effectLst/>
              <a:uLnTx/>
              <a:uFillTx/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396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03DB22B0-3874-40BC-B23F-98670A73C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65" y="1408939"/>
            <a:ext cx="7719934" cy="4342463"/>
          </a:xfrm>
          <a:prstGeom prst="rect">
            <a:avLst/>
          </a:prstGeom>
        </p:spPr>
      </p:pic>
      <p:sp>
        <p:nvSpPr>
          <p:cNvPr id="14338" name="Cím 1"/>
          <p:cNvSpPr>
            <a:spLocks noGrp="1" noChangeArrowheads="1"/>
          </p:cNvSpPr>
          <p:nvPr>
            <p:ph type="title"/>
          </p:nvPr>
        </p:nvSpPr>
        <p:spPr>
          <a:xfrm>
            <a:off x="2807676" y="479548"/>
            <a:ext cx="9384323" cy="850472"/>
          </a:xfrm>
          <a:solidFill>
            <a:srgbClr val="FCAF1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altLang="hu-HU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Marketing </a:t>
            </a:r>
            <a:r>
              <a:rPr lang="hu-HU" altLang="hu-HU" dirty="0" err="1">
                <a:solidFill>
                  <a:schemeClr val="tx1"/>
                </a:solidFill>
                <a:latin typeface="Franklin Gothic Demi Cond" panose="020B0706030402020204" pitchFamily="34" charset="0"/>
              </a:rPr>
              <a:t>MSc</a:t>
            </a:r>
            <a:endParaRPr lang="hu-HU" altLang="hu-HU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4339" name="Szöveg helye 2"/>
          <p:cNvSpPr>
            <a:spLocks noGrp="1" noChangeArrowheads="1"/>
          </p:cNvSpPr>
          <p:nvPr>
            <p:ph type="body" sz="half" idx="1"/>
          </p:nvPr>
        </p:nvSpPr>
        <p:spPr>
          <a:xfrm>
            <a:off x="553048" y="1686676"/>
            <a:ext cx="4333912" cy="1742324"/>
          </a:xfrm>
        </p:spPr>
        <p:txBody>
          <a:bodyPr/>
          <a:lstStyle/>
          <a:p>
            <a:r>
              <a:rPr lang="hu-HU" altLang="hu-HU" sz="2000" dirty="0">
                <a:solidFill>
                  <a:schemeClr val="tx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nappali és levelező tagozat</a:t>
            </a:r>
          </a:p>
          <a:p>
            <a:r>
              <a:rPr lang="hu-HU" altLang="hu-HU" sz="2000" dirty="0">
                <a:solidFill>
                  <a:schemeClr val="tx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képzési idő 4 félév 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AC3B724B-6E23-CFB8-4D0D-8A8A25CFDD02}"/>
              </a:ext>
            </a:extLst>
          </p:cNvPr>
          <p:cNvSpPr/>
          <p:nvPr/>
        </p:nvSpPr>
        <p:spPr>
          <a:xfrm>
            <a:off x="0" y="4861311"/>
            <a:ext cx="5615353" cy="1987560"/>
          </a:xfrm>
          <a:prstGeom prst="rect">
            <a:avLst/>
          </a:prstGeom>
          <a:solidFill>
            <a:srgbClr val="9AD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A képzés célja marketing szakemberek képzése, akik különböző üzleti és non-business szervezetekben, intézményekben és vállalkozásokban végeznek marketingtevékenységet. </a:t>
            </a:r>
          </a:p>
        </p:txBody>
      </p:sp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56718B0E-47D5-44E5-ABCA-1C52622F4E0A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444" y="2744442"/>
            <a:ext cx="3251200" cy="1828800"/>
          </a:xfrm>
          <a:solidFill>
            <a:schemeClr val="accent3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83651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F8B3FF9B-AED8-DBAF-80C2-188FEEBEE2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9076" y="501649"/>
            <a:ext cx="9612924" cy="774700"/>
          </a:xfrm>
          <a:solidFill>
            <a:srgbClr val="FCAF17"/>
          </a:solidFill>
        </p:spPr>
        <p:txBody>
          <a:bodyPr>
            <a:normAutofit/>
          </a:bodyPr>
          <a:lstStyle/>
          <a:p>
            <a:r>
              <a:rPr lang="hu-HU" altLang="hu-HU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Marketing </a:t>
            </a:r>
            <a:r>
              <a:rPr lang="hu-HU" altLang="hu-HU" dirty="0" err="1">
                <a:solidFill>
                  <a:schemeClr val="tx1"/>
                </a:solidFill>
                <a:latin typeface="Franklin Gothic Demi Cond" panose="020B0706030402020204" pitchFamily="34" charset="0"/>
              </a:rPr>
              <a:t>MSc</a:t>
            </a:r>
            <a:r>
              <a:rPr lang="hu-HU" altLang="hu-HU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 - Mi az erőssége?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57D5CB3-16A7-9FEA-A6C3-5E98E8F4F0B1}"/>
              </a:ext>
            </a:extLst>
          </p:cNvPr>
          <p:cNvSpPr txBox="1"/>
          <p:nvPr/>
        </p:nvSpPr>
        <p:spPr>
          <a:xfrm>
            <a:off x="489810" y="1396136"/>
            <a:ext cx="1017818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fókuszt helyez a marketingorientált gondolkodásmódra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kiemelt téma a piacismeret és a vevőközpontúság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számos </a:t>
            </a:r>
            <a:r>
              <a:rPr lang="hu-HU" sz="2400" dirty="0" err="1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blended</a:t>
            </a:r>
            <a:r>
              <a:rPr lang="hu-HU" sz="24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tárgy (e-learning képzések)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piaci elvárásokra jobban koncentrál a tanterve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rendkívül gyakorlatorientált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alkalmazkodás a kor új kihívásaihoz (például: marketingszemlélet)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innováció minden eddiginél nagyobb szerepet kapott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főszerepben a vezetők, menedzserek által tartott tréningek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vállalkozói szemléletet kíván erősíteni</a:t>
            </a:r>
            <a:endParaRPr lang="hu-HU" sz="2000" dirty="0">
              <a:solidFill>
                <a:schemeClr val="bg1"/>
              </a:solidFill>
              <a:latin typeface="Franklin Gothic Demi Cond" panose="020B07060304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latin typeface="Franklin Gothic Demi Cond" panose="020B0706030402020204" pitchFamily="34" charset="0"/>
              </a:rPr>
              <a:t>nemcsak a nagy cégekkel, hanem a kisvállalkozásokkal is foglalkozik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latin typeface="Franklin Gothic Demi Cond" panose="020B0706030402020204" pitchFamily="34" charset="0"/>
              </a:rPr>
              <a:t>a marketing és innovációs folyamatok támogatását helyezi középpontba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latin typeface="Franklin Gothic Demi Cond" panose="020B0706030402020204" pitchFamily="34" charset="0"/>
              </a:rPr>
              <a:t>erősíti a szakemberekben (és a cégben is) a marketingorientációt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latin typeface="Franklin Gothic Demi Cond" panose="020B0706030402020204" pitchFamily="34" charset="0"/>
              </a:rPr>
              <a:t>megtanítja, hogy hogyan lehet a marketing igazán versenyképességi tényező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latin typeface="Franklin Gothic Demi Cond" panose="020B0706030402020204" pitchFamily="34" charset="0"/>
              </a:rPr>
              <a:t>arra tanít, hogyan teremtsünk értéket a célcsoportnak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hu-HU" sz="24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876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4486ED3F-07B4-4B79-A3B5-E1FB177773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9076" y="501649"/>
            <a:ext cx="9612924" cy="774700"/>
          </a:xfrm>
          <a:solidFill>
            <a:srgbClr val="FCAF17"/>
          </a:solidFill>
        </p:spPr>
        <p:txBody>
          <a:bodyPr>
            <a:normAutofit/>
          </a:bodyPr>
          <a:lstStyle/>
          <a:p>
            <a:r>
              <a:rPr lang="hu-HU" altLang="hu-HU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Marketing </a:t>
            </a:r>
            <a:r>
              <a:rPr lang="hu-HU" altLang="hu-HU" dirty="0" err="1">
                <a:solidFill>
                  <a:schemeClr val="tx1"/>
                </a:solidFill>
                <a:latin typeface="Franklin Gothic Demi Cond" panose="020B0706030402020204" pitchFamily="34" charset="0"/>
              </a:rPr>
              <a:t>MSc</a:t>
            </a:r>
            <a:endParaRPr lang="hu-HU" altLang="hu-HU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D30A2FF-348B-425A-1B99-67822372F94C}"/>
              </a:ext>
            </a:extLst>
          </p:cNvPr>
          <p:cNvSpPr txBox="1"/>
          <p:nvPr/>
        </p:nvSpPr>
        <p:spPr>
          <a:xfrm>
            <a:off x="404995" y="1555274"/>
            <a:ext cx="1138423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highlight>
                  <a:srgbClr val="C0C0C0"/>
                </a:highlight>
                <a:latin typeface="Franklin Gothic Demi Cond" panose="020B0706030402020204" pitchFamily="34" charset="0"/>
              </a:rPr>
              <a:t>Mit tanul egy „marketingmesteres” hallgató?</a:t>
            </a:r>
          </a:p>
          <a:p>
            <a:endParaRPr lang="hu-HU" sz="2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közgazdasági elméletek, stratégia, CRM és adatbázis elemzés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piackutatás, fogyasztói magatartás, árpolitika, nemzetközi marketing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marketinglogisztika, digitális marketing, szolgáltatás és márkamenedzsment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ellátási lánc menedzsment, üzleti és marketingkommunikáció</a:t>
            </a:r>
          </a:p>
          <a:p>
            <a:endParaRPr lang="hu-HU" sz="2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Innovatív szemléletű megközelítés! </a:t>
            </a:r>
          </a:p>
          <a:p>
            <a:r>
              <a:rPr lang="hu-HU" sz="2400" dirty="0">
                <a:solidFill>
                  <a:srgbClr val="FFFF00"/>
                </a:solidFill>
                <a:highlight>
                  <a:srgbClr val="808080"/>
                </a:highlight>
                <a:latin typeface="Franklin Gothic Demi Cond" panose="020B0706030402020204" pitchFamily="34" charset="0"/>
              </a:rPr>
              <a:t>innovációmenedzsment ismeretek témacsoport</a:t>
            </a:r>
          </a:p>
          <a:p>
            <a:pPr marL="803275" lvl="1" indent="-346075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innovációmenedzsment, innovációmarketing, termékinnováció, innovációs projektek menedzselése, innovációs folyamatok finanszírozása, krízismenedzsment és válságkommunikáció stb.</a:t>
            </a:r>
          </a:p>
          <a:p>
            <a:endParaRPr lang="hu-HU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052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F8B3FF9B-AED8-DBAF-80C2-188FEEBEE2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9076" y="501649"/>
            <a:ext cx="9612924" cy="774700"/>
          </a:xfrm>
          <a:solidFill>
            <a:srgbClr val="FCAF17"/>
          </a:solidFill>
        </p:spPr>
        <p:txBody>
          <a:bodyPr>
            <a:normAutofit/>
          </a:bodyPr>
          <a:lstStyle/>
          <a:p>
            <a:r>
              <a:rPr lang="hu-HU" altLang="hu-HU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Marketing </a:t>
            </a:r>
            <a:r>
              <a:rPr lang="hu-HU" altLang="hu-HU" dirty="0" err="1">
                <a:solidFill>
                  <a:schemeClr val="tx1"/>
                </a:solidFill>
                <a:latin typeface="Franklin Gothic Demi Cond" panose="020B0706030402020204" pitchFamily="34" charset="0"/>
              </a:rPr>
              <a:t>MSc</a:t>
            </a:r>
            <a:endParaRPr lang="hu-HU" altLang="hu-HU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57EA839-0094-09F2-1BCA-5BDD1F090094}"/>
              </a:ext>
            </a:extLst>
          </p:cNvPr>
          <p:cNvSpPr txBox="1"/>
          <p:nvPr/>
        </p:nvSpPr>
        <p:spPr>
          <a:xfrm>
            <a:off x="406400" y="155777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 helyezkedhetünk el ezzel a képzéssel? </a:t>
            </a:r>
          </a:p>
        </p:txBody>
      </p:sp>
      <p:pic>
        <p:nvPicPr>
          <p:cNvPr id="8" name="Kép 7" descr="A képen térkép látható&#10;&#10;Automatikusan generált leírás">
            <a:extLst>
              <a:ext uri="{FF2B5EF4-FFF2-40B4-BE49-F238E27FC236}">
                <a16:creationId xmlns:a16="http://schemas.microsoft.com/office/drawing/2014/main" id="{41BC9A58-9F4C-61FB-6982-9818452CD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98" y="2331288"/>
            <a:ext cx="6219484" cy="4296627"/>
          </a:xfrm>
          <a:prstGeom prst="rect">
            <a:avLst/>
          </a:prstGeom>
          <a:noFill/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F2AD5065-A3CC-3EDA-E9B9-49BC4B3087E9}"/>
              </a:ext>
            </a:extLst>
          </p:cNvPr>
          <p:cNvSpPr txBox="1"/>
          <p:nvPr/>
        </p:nvSpPr>
        <p:spPr>
          <a:xfrm>
            <a:off x="2762197" y="3529330"/>
            <a:ext cx="284744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>
                <a:latin typeface="Franklin Gothic Demi Cond" panose="020B0706030402020204" pitchFamily="34" charset="0"/>
              </a:rPr>
              <a:t>Kisvállalkozások (KKV)</a:t>
            </a:r>
          </a:p>
          <a:p>
            <a:pPr algn="ctr"/>
            <a:r>
              <a:rPr lang="hu-HU" sz="2400" dirty="0">
                <a:latin typeface="Franklin Gothic Demi Cond" panose="020B0706030402020204" pitchFamily="34" charset="0"/>
              </a:rPr>
              <a:t>Piackutatók, elemzők</a:t>
            </a:r>
          </a:p>
          <a:p>
            <a:pPr algn="ctr"/>
            <a:r>
              <a:rPr lang="hu-HU" sz="2400" dirty="0">
                <a:latin typeface="Franklin Gothic Demi Cond" panose="020B0706030402020204" pitchFamily="34" charset="0"/>
              </a:rPr>
              <a:t>Nagyvállalatok</a:t>
            </a:r>
          </a:p>
          <a:p>
            <a:pPr algn="ctr"/>
            <a:r>
              <a:rPr lang="hu-HU" sz="2400" dirty="0">
                <a:latin typeface="Franklin Gothic Demi Cond" panose="020B0706030402020204" pitchFamily="34" charset="0"/>
              </a:rPr>
              <a:t>Saját vállalkozás</a:t>
            </a:r>
          </a:p>
          <a:p>
            <a:pPr algn="ctr"/>
            <a:endParaRPr lang="hu-HU" dirty="0">
              <a:latin typeface="Franklin Gothic Demi Cond" panose="020B0706030402020204" pitchFamily="34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6B7E9B49-BF4A-B942-9901-AF303C61B390}"/>
              </a:ext>
            </a:extLst>
          </p:cNvPr>
          <p:cNvSpPr txBox="1"/>
          <p:nvPr/>
        </p:nvSpPr>
        <p:spPr>
          <a:xfrm>
            <a:off x="7427742" y="2222639"/>
            <a:ext cx="44744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4"/>
                </a:solidFill>
                <a:latin typeface="Franklin Gothic Demi Cond" panose="020B0706030402020204" pitchFamily="34" charset="0"/>
              </a:rPr>
              <a:t>A marketingorientáció legmagasabb foka!</a:t>
            </a:r>
          </a:p>
          <a:p>
            <a:endParaRPr lang="hu-HU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Ezzel a diplomával lehetsz például: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piackutató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marketing tanácsadó 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marketing vezető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marketing specialista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üzletkötő 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sikeres vállalkozó 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értékesítési vezető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közép vagy felsővezető 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stratégiai tanácsadó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piacelemző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stb.</a:t>
            </a:r>
          </a:p>
          <a:p>
            <a:pPr marL="285750" indent="-285750">
              <a:buFontTx/>
              <a:buChar char="-"/>
            </a:pPr>
            <a:endParaRPr lang="hu-HU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764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ím 1"/>
          <p:cNvSpPr>
            <a:spLocks noGrp="1" noChangeArrowheads="1"/>
          </p:cNvSpPr>
          <p:nvPr>
            <p:ph type="title"/>
          </p:nvPr>
        </p:nvSpPr>
        <p:spPr>
          <a:xfrm>
            <a:off x="2807676" y="479548"/>
            <a:ext cx="9384323" cy="850472"/>
          </a:xfrm>
          <a:solidFill>
            <a:srgbClr val="FCAF1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altLang="hu-HU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Vállalkozásfejlesztés </a:t>
            </a:r>
            <a:r>
              <a:rPr lang="hu-HU" altLang="hu-HU" dirty="0" err="1">
                <a:solidFill>
                  <a:schemeClr val="tx1"/>
                </a:solidFill>
                <a:latin typeface="Franklin Gothic Demi Cond" panose="020B0706030402020204" pitchFamily="34" charset="0"/>
              </a:rPr>
              <a:t>MSc</a:t>
            </a:r>
            <a:endParaRPr lang="hu-HU" altLang="hu-HU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4339" name="Szöveg helye 2"/>
          <p:cNvSpPr>
            <a:spLocks noGrp="1" noChangeArrowheads="1"/>
          </p:cNvSpPr>
          <p:nvPr>
            <p:ph type="body" sz="half" idx="1"/>
          </p:nvPr>
        </p:nvSpPr>
        <p:spPr>
          <a:xfrm>
            <a:off x="553048" y="2557838"/>
            <a:ext cx="4333912" cy="1742324"/>
          </a:xfrm>
        </p:spPr>
        <p:txBody>
          <a:bodyPr/>
          <a:lstStyle/>
          <a:p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nappali és levelező tagozat</a:t>
            </a:r>
          </a:p>
          <a:p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képzési idő 4 félév 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5" t="318" r="5161" b="-318"/>
          <a:stretch/>
        </p:blipFill>
        <p:spPr>
          <a:xfrm>
            <a:off x="5615353" y="1330020"/>
            <a:ext cx="6576646" cy="5527980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AC3B724B-6E23-CFB8-4D0D-8A8A25CFDD02}"/>
              </a:ext>
            </a:extLst>
          </p:cNvPr>
          <p:cNvSpPr/>
          <p:nvPr/>
        </p:nvSpPr>
        <p:spPr>
          <a:xfrm>
            <a:off x="5615353" y="5306290"/>
            <a:ext cx="6576646" cy="1551709"/>
          </a:xfrm>
          <a:prstGeom prst="rect">
            <a:avLst/>
          </a:prstGeom>
          <a:solidFill>
            <a:srgbClr val="9AD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Megismerheted az elméleti és gyakorlati vállalkozásfejlesztési és innovációs ismereteket, miközben tudatosan fejlesztett vezetői készségeket sajátíthatsz el. A szakon végzettek alkalmasak az élet különböző területein a közép és felsővezetői pozíciók betöltésére.</a:t>
            </a:r>
          </a:p>
        </p:txBody>
      </p:sp>
    </p:spTree>
    <p:extLst>
      <p:ext uri="{BB962C8B-B14F-4D97-AF65-F5344CB8AC3E}">
        <p14:creationId xmlns:p14="http://schemas.microsoft.com/office/powerpoint/2010/main" val="3169444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F8B3FF9B-AED8-DBAF-80C2-188FEEBEE2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9076" y="501649"/>
            <a:ext cx="9612924" cy="774700"/>
          </a:xfrm>
          <a:solidFill>
            <a:srgbClr val="FCAF17"/>
          </a:solidFill>
        </p:spPr>
        <p:txBody>
          <a:bodyPr>
            <a:normAutofit/>
          </a:bodyPr>
          <a:lstStyle/>
          <a:p>
            <a:r>
              <a:rPr lang="hu-HU" altLang="hu-HU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Vállalkozásfejlesztés </a:t>
            </a:r>
            <a:r>
              <a:rPr lang="hu-HU" altLang="hu-HU" dirty="0" err="1">
                <a:solidFill>
                  <a:schemeClr val="tx1"/>
                </a:solidFill>
                <a:latin typeface="Franklin Gothic Demi Cond" panose="020B0706030402020204" pitchFamily="34" charset="0"/>
              </a:rPr>
              <a:t>MSc</a:t>
            </a:r>
            <a:r>
              <a:rPr lang="hu-HU" altLang="hu-HU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 - Mitől vonzó?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57D5CB3-16A7-9FEA-A6C3-5E98E8F4F0B1}"/>
              </a:ext>
            </a:extLst>
          </p:cNvPr>
          <p:cNvSpPr txBox="1"/>
          <p:nvPr/>
        </p:nvSpPr>
        <p:spPr>
          <a:xfrm>
            <a:off x="489810" y="1396136"/>
            <a:ext cx="10178189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fókuszt helyez az emberközpontú vezetésre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kiemelt téma a válságkezelés és a </a:t>
            </a:r>
            <a:r>
              <a:rPr lang="hu-HU" sz="24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rezilienciaépítés</a:t>
            </a:r>
            <a:endParaRPr lang="hu-HU" sz="2400" dirty="0">
              <a:solidFill>
                <a:schemeClr val="bg1"/>
              </a:solidFill>
              <a:latin typeface="Franklin Gothic Demi Cond" panose="020B07060304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erősíti az innovációs szemléletet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számos </a:t>
            </a:r>
            <a:r>
              <a:rPr lang="hu-HU" sz="2400" dirty="0" err="1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blended</a:t>
            </a: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tárgy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piaci elvárásokra jobban koncentrál a tanterve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rendkívül gyakorlatorientált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alkalmazkodás a kor új kihívásaihoz (például: projektszemlélet)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agilitás minden eddiginél nagyobb szerepet kapott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főszerepben a vezetők, menedzserek által tartott tréningek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megjelenik benne a digitalizációs vonal (például: digitális pénzügyek)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vállalkozói szemléletet kíván erősíteni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valódi (cég)fejlesztői szemüveget ad a hallgatóknak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lokális és globális szinten is foglalkozik a vállalkozásfejlesztéssel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arra tanít, hogy mi az érték az üzletfejlesztésben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hu-HU" sz="2000" dirty="0">
              <a:solidFill>
                <a:schemeClr val="bg1"/>
              </a:solidFill>
              <a:latin typeface="Franklin Gothic Medium Cond" panose="020B06060304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923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4486ED3F-07B4-4B79-A3B5-E1FB177773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9076" y="501649"/>
            <a:ext cx="9612924" cy="774700"/>
          </a:xfrm>
          <a:solidFill>
            <a:srgbClr val="FCAF17"/>
          </a:solidFill>
        </p:spPr>
        <p:txBody>
          <a:bodyPr>
            <a:normAutofit/>
          </a:bodyPr>
          <a:lstStyle/>
          <a:p>
            <a:r>
              <a:rPr lang="hu-HU" altLang="hu-HU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Vállalkozásfejlesztés </a:t>
            </a:r>
            <a:r>
              <a:rPr lang="hu-HU" altLang="hu-HU" dirty="0" err="1">
                <a:solidFill>
                  <a:schemeClr val="tx1"/>
                </a:solidFill>
                <a:latin typeface="Franklin Gothic Demi Cond" panose="020B0706030402020204" pitchFamily="34" charset="0"/>
              </a:rPr>
              <a:t>MSc</a:t>
            </a:r>
            <a:endParaRPr lang="hu-HU" altLang="hu-HU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D30A2FF-348B-425A-1B99-67822372F94C}"/>
              </a:ext>
            </a:extLst>
          </p:cNvPr>
          <p:cNvSpPr txBox="1"/>
          <p:nvPr/>
        </p:nvSpPr>
        <p:spPr>
          <a:xfrm>
            <a:off x="537437" y="1534954"/>
            <a:ext cx="42489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  <a:highlight>
                  <a:srgbClr val="808080"/>
                </a:highlight>
                <a:latin typeface="Franklin Gothic Demi Cond" panose="020B0706030402020204" pitchFamily="34" charset="0"/>
              </a:rPr>
              <a:t>Mit tanul egy „</a:t>
            </a:r>
            <a:r>
              <a:rPr lang="hu-HU" sz="2400" dirty="0" err="1">
                <a:solidFill>
                  <a:schemeClr val="bg1"/>
                </a:solidFill>
                <a:highlight>
                  <a:srgbClr val="808080"/>
                </a:highlight>
                <a:latin typeface="Franklin Gothic Demi Cond" panose="020B0706030402020204" pitchFamily="34" charset="0"/>
              </a:rPr>
              <a:t>vállfejles</a:t>
            </a:r>
            <a:r>
              <a:rPr lang="hu-HU" sz="2400" dirty="0">
                <a:solidFill>
                  <a:schemeClr val="bg1"/>
                </a:solidFill>
                <a:highlight>
                  <a:srgbClr val="808080"/>
                </a:highlight>
                <a:latin typeface="Franklin Gothic Demi Cond" panose="020B0706030402020204" pitchFamily="34" charset="0"/>
              </a:rPr>
              <a:t>” hallgató?</a:t>
            </a:r>
          </a:p>
          <a:p>
            <a:pPr algn="ctr"/>
            <a:endParaRPr lang="hu-HU" dirty="0">
              <a:highlight>
                <a:srgbClr val="808080"/>
              </a:highlight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861B923A-665D-AE55-5831-DD9654ED1325}"/>
              </a:ext>
            </a:extLst>
          </p:cNvPr>
          <p:cNvSpPr txBox="1"/>
          <p:nvPr/>
        </p:nvSpPr>
        <p:spPr>
          <a:xfrm>
            <a:off x="404995" y="1555274"/>
            <a:ext cx="1138423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400" dirty="0">
              <a:solidFill>
                <a:schemeClr val="bg1"/>
              </a:solidFill>
              <a:highlight>
                <a:srgbClr val="C0C0C0"/>
              </a:highlight>
              <a:latin typeface="Franklin Gothic Demi Cond" panose="020B0706030402020204" pitchFamily="34" charset="0"/>
            </a:endParaRPr>
          </a:p>
          <a:p>
            <a:endParaRPr lang="hu-HU" sz="2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üzleti tervezés, globalizáció és nemzetközi stratégiák, üzleti és gazdasági elemzés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emberközpontú vezetés, tudásmenedzsment,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piackutatás, ügyfélkapcsolati menedzsment és adatbázis, üzleti és marketingkommunikáció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üzleti intelligencia alkalmazások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projektek menedzselése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krízismenedzsment, szervezetfejlesztés, interkulturális menedzsment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innovációmenedzsment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digitális pénzügyek, adózás, vállalkozások költségvetési kapcsolatai, pénzügyi elemzés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30907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F8B3FF9B-AED8-DBAF-80C2-188FEEBEE2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9076" y="501649"/>
            <a:ext cx="9612924" cy="774700"/>
          </a:xfrm>
          <a:solidFill>
            <a:srgbClr val="FCAF17"/>
          </a:solidFill>
        </p:spPr>
        <p:txBody>
          <a:bodyPr>
            <a:normAutofit/>
          </a:bodyPr>
          <a:lstStyle/>
          <a:p>
            <a:r>
              <a:rPr lang="hu-HU" altLang="hu-HU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Vállalkozásfejlesztés </a:t>
            </a:r>
            <a:r>
              <a:rPr lang="hu-HU" altLang="hu-HU" dirty="0" err="1">
                <a:solidFill>
                  <a:schemeClr val="tx1"/>
                </a:solidFill>
                <a:latin typeface="Franklin Gothic Demi Cond" panose="020B0706030402020204" pitchFamily="34" charset="0"/>
              </a:rPr>
              <a:t>MSc</a:t>
            </a:r>
            <a:endParaRPr lang="hu-HU" altLang="hu-HU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2FCBD79-C146-CF75-8B82-88F429C3D499}"/>
              </a:ext>
            </a:extLst>
          </p:cNvPr>
          <p:cNvSpPr txBox="1"/>
          <p:nvPr/>
        </p:nvSpPr>
        <p:spPr>
          <a:xfrm>
            <a:off x="406400" y="1557774"/>
            <a:ext cx="910336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highlight>
                  <a:srgbClr val="808080"/>
                </a:highlight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 helyezkedhetünk el ezzel a képzéssel?</a:t>
            </a:r>
          </a:p>
          <a:p>
            <a:endParaRPr lang="hu-HU" sz="2400" dirty="0">
              <a:solidFill>
                <a:schemeClr val="bg1"/>
              </a:solidFill>
              <a:latin typeface="Franklin Gothic Demi Cond" panose="020B07060304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Elsősorban gazdálkodó szervezetek, gazdasági/üzleti társaságok</a:t>
            </a:r>
          </a:p>
          <a:p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KKV-k és nemzetközi környezetben működő nagyobb társaságok</a:t>
            </a:r>
          </a:p>
          <a:p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Nonprofit társaságok</a:t>
            </a:r>
          </a:p>
          <a:p>
            <a:endParaRPr lang="hu-HU" sz="2400" dirty="0">
              <a:solidFill>
                <a:schemeClr val="bg1"/>
              </a:solidFill>
              <a:latin typeface="Franklin Gothic Demi Cond" panose="020B07060304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 hasznosítható az itt megszerzett tudás? </a:t>
            </a:r>
          </a:p>
          <a:p>
            <a:endParaRPr lang="hu-HU" sz="2400" dirty="0">
              <a:solidFill>
                <a:schemeClr val="bg1"/>
              </a:solidFill>
              <a:latin typeface="Franklin Gothic Demi Cond" panose="020B07060304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kis- és közepes vállalkozások irányítása, vezetése, fejlesztése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nagyobb vállalkozások menedzsment feladatainak ellátása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üzletfejlesztés, szervezetfejlesztés, üzleti tanácsadás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üzleti vállalkozások, hálózatok építése, stratégiaformálás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változásvezetés, innováció irányítás, projekt és programvezetés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stb.</a:t>
            </a:r>
          </a:p>
          <a:p>
            <a:endParaRPr lang="hu-HU" sz="2400" dirty="0">
              <a:solidFill>
                <a:schemeClr val="bg1"/>
              </a:solidFill>
              <a:latin typeface="Franklin Gothic Demi Cond" panose="020B07060304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sz="2400" dirty="0">
              <a:solidFill>
                <a:schemeClr val="bg1"/>
              </a:solidFill>
              <a:latin typeface="Franklin Gothic Demi Cond" panose="020B07060304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Ábra 4" descr="Magisztersapka körvonalas">
            <a:extLst>
              <a:ext uri="{FF2B5EF4-FFF2-40B4-BE49-F238E27FC236}">
                <a16:creationId xmlns:a16="http://schemas.microsoft.com/office/drawing/2014/main" id="{6CFFCF0E-3316-DB93-D7C3-97128ACB6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30640" y="4466591"/>
            <a:ext cx="1991360" cy="1991360"/>
          </a:xfrm>
          <a:prstGeom prst="rect">
            <a:avLst/>
          </a:prstGeom>
        </p:spPr>
      </p:pic>
      <p:pic>
        <p:nvPicPr>
          <p:cNvPr id="8" name="Ábra 7" descr="Igazgatótanács körvonalas">
            <a:extLst>
              <a:ext uri="{FF2B5EF4-FFF2-40B4-BE49-F238E27FC236}">
                <a16:creationId xmlns:a16="http://schemas.microsoft.com/office/drawing/2014/main" id="{87E777DF-5B8D-3AF6-45AC-03C8AA845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83040" y="1993525"/>
            <a:ext cx="1686560" cy="16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40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EA94CF27-AC1D-4142-A8A1-1ED55451FD3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2062481"/>
            <a:ext cx="7952409" cy="3616959"/>
          </a:xfrm>
        </p:spPr>
        <p:txBody>
          <a:bodyPr/>
          <a:lstStyle/>
          <a:p>
            <a:pPr algn="just">
              <a:buNone/>
              <a:defRPr/>
            </a:pPr>
            <a:r>
              <a:rPr lang="hu-HU" b="1" dirty="0">
                <a:latin typeface="Franklin Gothic Demi Cond" panose="020B0706030402020204" pitchFamily="34" charset="0"/>
              </a:rPr>
              <a:t>Pontszámítás; maximum 100 pont</a:t>
            </a:r>
          </a:p>
          <a:p>
            <a:pPr algn="just">
              <a:buNone/>
              <a:defRPr/>
            </a:pPr>
            <a:endParaRPr lang="hu-HU" b="1" dirty="0">
              <a:latin typeface="Franklin Gothic Demi Cond" panose="020B070603040202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hu-HU" b="1" dirty="0">
                <a:solidFill>
                  <a:schemeClr val="tx1"/>
                </a:solidFill>
                <a:highlight>
                  <a:srgbClr val="9AD1F0"/>
                </a:highlight>
                <a:latin typeface="Franklin Gothic Demi Cond" panose="020B0706030402020204" pitchFamily="34" charset="0"/>
              </a:rPr>
              <a:t>oklevél minősítése</a:t>
            </a:r>
            <a:r>
              <a:rPr lang="hu-HU" b="1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 </a:t>
            </a:r>
            <a:r>
              <a:rPr lang="hu-HU" dirty="0">
                <a:latin typeface="Franklin Gothic Demi Cond" panose="020B0706030402020204" pitchFamily="34" charset="0"/>
              </a:rPr>
              <a:t>(60 pont)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hu-HU" b="1" dirty="0">
                <a:solidFill>
                  <a:schemeClr val="tx1"/>
                </a:solidFill>
                <a:highlight>
                  <a:srgbClr val="9AD1F0"/>
                </a:highlight>
                <a:latin typeface="Franklin Gothic Demi Cond" panose="020B0706030402020204" pitchFamily="34" charset="0"/>
              </a:rPr>
              <a:t>felvételi beszélgetés eredménye</a:t>
            </a:r>
            <a:r>
              <a:rPr lang="hu-HU" b="1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 </a:t>
            </a:r>
            <a:r>
              <a:rPr lang="hu-HU" dirty="0">
                <a:latin typeface="Franklin Gothic Demi Cond" panose="020B0706030402020204" pitchFamily="34" charset="0"/>
              </a:rPr>
              <a:t>(30 pont)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hu-HU" b="1" dirty="0">
                <a:solidFill>
                  <a:schemeClr val="tx1"/>
                </a:solidFill>
                <a:highlight>
                  <a:srgbClr val="9AD1F0"/>
                </a:highlight>
                <a:latin typeface="Franklin Gothic Demi Cond" panose="020B0706030402020204" pitchFamily="34" charset="0"/>
              </a:rPr>
              <a:t>többletpontok</a:t>
            </a:r>
            <a:r>
              <a:rPr lang="hu-HU" b="1" dirty="0">
                <a:latin typeface="Franklin Gothic Demi Cond" panose="020B0706030402020204" pitchFamily="34" charset="0"/>
              </a:rPr>
              <a:t> </a:t>
            </a:r>
            <a:r>
              <a:rPr lang="hu-HU" dirty="0">
                <a:latin typeface="Franklin Gothic Demi Cond" panose="020B0706030402020204" pitchFamily="34" charset="0"/>
              </a:rPr>
              <a:t>(10 pont): 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hu-HU" dirty="0">
                <a:latin typeface="Franklin Gothic Demi Cond" panose="020B0706030402020204" pitchFamily="34" charset="0"/>
              </a:rPr>
              <a:t>nyelvvizsga	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hu-HU" dirty="0">
                <a:latin typeface="Franklin Gothic Demi Cond" panose="020B0706030402020204" pitchFamily="34" charset="0"/>
              </a:rPr>
              <a:t>tudományos publikáció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hu-HU" dirty="0">
                <a:latin typeface="Franklin Gothic Demi Cond" panose="020B0706030402020204" pitchFamily="34" charset="0"/>
              </a:rPr>
              <a:t>TDK-OTDK helyezés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hu-HU" dirty="0">
                <a:latin typeface="Franklin Gothic Demi Cond" panose="020B0706030402020204" pitchFamily="34" charset="0"/>
              </a:rPr>
              <a:t>országos és nemzetközi szakmai verseny</a:t>
            </a:r>
          </a:p>
          <a:p>
            <a:endParaRPr lang="hu-HU" dirty="0">
              <a:latin typeface="Franklin Gothic Demi Cond" panose="020B0706030402020204" pitchFamily="34" charset="0"/>
            </a:endParaRP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C6A9795D-0B7C-8264-EAFA-1DD62C648312}"/>
              </a:ext>
            </a:extLst>
          </p:cNvPr>
          <p:cNvSpPr txBox="1">
            <a:spLocks noChangeArrowheads="1"/>
          </p:cNvSpPr>
          <p:nvPr/>
        </p:nvSpPr>
        <p:spPr>
          <a:xfrm>
            <a:off x="2807676" y="479548"/>
            <a:ext cx="9384323" cy="850472"/>
          </a:xfrm>
          <a:prstGeom prst="rect">
            <a:avLst/>
          </a:prstGeom>
          <a:solidFill>
            <a:srgbClr val="FCAF1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altLang="hu-HU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Pontszámítás a mesterképzésen</a:t>
            </a:r>
          </a:p>
        </p:txBody>
      </p:sp>
      <p:sp>
        <p:nvSpPr>
          <p:cNvPr id="8" name="Cím 7">
            <a:extLst>
              <a:ext uri="{FF2B5EF4-FFF2-40B4-BE49-F238E27FC236}">
                <a16:creationId xmlns:a16="http://schemas.microsoft.com/office/drawing/2014/main" id="{5228A5B7-F671-362C-DC81-52E16F30F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" name="Ábra 19" descr="Számológép körvonalas">
            <a:extLst>
              <a:ext uri="{FF2B5EF4-FFF2-40B4-BE49-F238E27FC236}">
                <a16:creationId xmlns:a16="http://schemas.microsoft.com/office/drawing/2014/main" id="{D913AB4D-99AE-F7B4-E83B-BD4860C11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562009" y="2844800"/>
            <a:ext cx="2072640" cy="207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72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C33FBE4-75BF-3DDC-FC7F-832964934492}"/>
              </a:ext>
            </a:extLst>
          </p:cNvPr>
          <p:cNvSpPr txBox="1">
            <a:spLocks noChangeArrowheads="1"/>
          </p:cNvSpPr>
          <p:nvPr/>
        </p:nvSpPr>
        <p:spPr>
          <a:xfrm>
            <a:off x="2579076" y="501649"/>
            <a:ext cx="9612924" cy="774700"/>
          </a:xfrm>
          <a:prstGeom prst="rect">
            <a:avLst/>
          </a:prstGeom>
          <a:solidFill>
            <a:srgbClr val="FCAF17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altLang="hu-HU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Miért érdemes a KGK-t választani?</a:t>
            </a:r>
          </a:p>
        </p:txBody>
      </p:sp>
      <p:pic>
        <p:nvPicPr>
          <p:cNvPr id="3" name="Kép 2" descr="A jel kezét fogó fiatal férfi">
            <a:extLst>
              <a:ext uri="{FF2B5EF4-FFF2-40B4-BE49-F238E27FC236}">
                <a16:creationId xmlns:a16="http://schemas.microsoft.com/office/drawing/2014/main" id="{908E45B4-E036-646A-EE44-F8FD4B883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56" y="1471352"/>
            <a:ext cx="3296544" cy="514558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3FB4FE9-8AAF-2572-E2BE-3CD9278FCC10}"/>
              </a:ext>
            </a:extLst>
          </p:cNvPr>
          <p:cNvSpPr txBox="1"/>
          <p:nvPr/>
        </p:nvSpPr>
        <p:spPr>
          <a:xfrm>
            <a:off x="8016240" y="2798380"/>
            <a:ext cx="3070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Franklin Gothic Demi Cond" panose="020B07060304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Felkészült oktatók</a:t>
            </a:r>
          </a:p>
          <a:p>
            <a:pPr algn="ctr"/>
            <a:r>
              <a:rPr lang="hu-HU" sz="2000" b="1" dirty="0">
                <a:latin typeface="Franklin Gothic Demi Cond" panose="020B07060304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Gyakorlatias oktatás</a:t>
            </a:r>
          </a:p>
          <a:p>
            <a:pPr algn="ctr"/>
            <a:r>
              <a:rPr lang="hu-HU" sz="2000" b="1" dirty="0">
                <a:latin typeface="Franklin Gothic Demi Cond" panose="020B07060304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Piacképes diploma</a:t>
            </a:r>
          </a:p>
        </p:txBody>
      </p:sp>
      <p:sp>
        <p:nvSpPr>
          <p:cNvPr id="5" name="Szöveg helye 2">
            <a:extLst>
              <a:ext uri="{FF2B5EF4-FFF2-40B4-BE49-F238E27FC236}">
                <a16:creationId xmlns:a16="http://schemas.microsoft.com/office/drawing/2014/main" id="{6FF2A39C-2C77-A9B9-C172-5E450D828246}"/>
              </a:ext>
            </a:extLst>
          </p:cNvPr>
          <p:cNvSpPr txBox="1">
            <a:spLocks noChangeArrowheads="1"/>
          </p:cNvSpPr>
          <p:nvPr/>
        </p:nvSpPr>
        <p:spPr>
          <a:xfrm>
            <a:off x="553047" y="1674034"/>
            <a:ext cx="8093113" cy="174232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sz="2000" dirty="0">
                <a:latin typeface="Franklin Gothic Demi" panose="020B0703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megújult ÓE </a:t>
            </a:r>
            <a:r>
              <a:rPr lang="hu-HU" altLang="hu-HU" sz="2000" dirty="0" err="1">
                <a:latin typeface="Franklin Gothic Demi" panose="020B0703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</a:t>
            </a:r>
            <a:r>
              <a:rPr lang="hu-HU" altLang="hu-HU" sz="2000" dirty="0">
                <a:latin typeface="Franklin Gothic Demi" panose="020B0703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hu-HU" altLang="hu-HU" sz="2000" dirty="0">
                <a:latin typeface="Franklin Gothic Demi" panose="020B0703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innovatív és inspiráló környezet</a:t>
            </a:r>
          </a:p>
          <a:p>
            <a:r>
              <a:rPr lang="hu-HU" altLang="hu-HU" sz="2000" dirty="0">
                <a:latin typeface="Franklin Gothic Demi" panose="020B0703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ipari kapcsolatok folyamatos bővülése</a:t>
            </a:r>
          </a:p>
          <a:p>
            <a:r>
              <a:rPr lang="hu-HU" altLang="hu-HU" sz="2000" dirty="0">
                <a:latin typeface="Franklin Gothic Demi" panose="020B0703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trendekhez való folyamatos alkalmazkodás </a:t>
            </a:r>
          </a:p>
          <a:p>
            <a:r>
              <a:rPr lang="hu-HU" altLang="hu-HU" sz="2000" dirty="0">
                <a:latin typeface="Franklin Gothic Demi" panose="020B0703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vállalkozói kompetencia és szemlélet erősítése a hallgatókban</a:t>
            </a:r>
          </a:p>
          <a:p>
            <a:r>
              <a:rPr lang="hu-HU" altLang="hu-HU" sz="2000" dirty="0">
                <a:latin typeface="Franklin Gothic Demi" panose="020B0703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új ötletek támogatása </a:t>
            </a:r>
          </a:p>
          <a:p>
            <a:r>
              <a:rPr lang="hu-HU" altLang="hu-HU" sz="2000" dirty="0">
                <a:latin typeface="Franklin Gothic Demi" panose="020B0703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rendkívül hallgatóbarát környezet </a:t>
            </a:r>
          </a:p>
          <a:p>
            <a:r>
              <a:rPr lang="hu-HU" altLang="hu-HU" sz="2000" dirty="0">
                <a:latin typeface="Franklin Gothic Demi" panose="020B0703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fejlődés díjakban is megmutatkozik</a:t>
            </a:r>
          </a:p>
          <a:p>
            <a:endParaRPr lang="hu-HU" altLang="hu-HU" sz="2000" dirty="0">
              <a:latin typeface="Franklin Gothic Medium" panose="020B0603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altLang="hu-HU" sz="2000" dirty="0"/>
          </a:p>
        </p:txBody>
      </p:sp>
      <p:pic>
        <p:nvPicPr>
          <p:cNvPr id="8" name="Kép 7" descr="A képen szöveg látható&#10;&#10;Automatikusan generált leírás">
            <a:extLst>
              <a:ext uri="{FF2B5EF4-FFF2-40B4-BE49-F238E27FC236}">
                <a16:creationId xmlns:a16="http://schemas.microsoft.com/office/drawing/2014/main" id="{4717BD91-5DD1-FAA4-CC63-DE0E084E6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46" y="5467594"/>
            <a:ext cx="1861185" cy="60618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97DF68C2-8BAE-FD5E-090C-F2D0C05BA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866" y="5254529"/>
            <a:ext cx="1861185" cy="1101822"/>
          </a:xfrm>
          <a:prstGeom prst="rect">
            <a:avLst/>
          </a:prstGeom>
        </p:spPr>
      </p:pic>
      <p:pic>
        <p:nvPicPr>
          <p:cNvPr id="12" name="Ábra 11" descr="Trófea körvonalas">
            <a:extLst>
              <a:ext uri="{FF2B5EF4-FFF2-40B4-BE49-F238E27FC236}">
                <a16:creationId xmlns:a16="http://schemas.microsoft.com/office/drawing/2014/main" id="{5647273A-0DE1-E189-3FED-E3CABBEF9E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326735" y="5085573"/>
            <a:ext cx="914400" cy="914400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AAF1655F-E216-6F35-8E9B-BD70C993C6E4}"/>
              </a:ext>
            </a:extLst>
          </p:cNvPr>
          <p:cNvSpPr txBox="1"/>
          <p:nvPr/>
        </p:nvSpPr>
        <p:spPr>
          <a:xfrm>
            <a:off x="4564210" y="5894857"/>
            <a:ext cx="2439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Országos </a:t>
            </a:r>
            <a:r>
              <a:rPr lang="hu-HU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Tutori</a:t>
            </a: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Szövetség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Legjobb </a:t>
            </a:r>
            <a:r>
              <a:rPr lang="hu-HU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Tutori</a:t>
            </a: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Kör 2022</a:t>
            </a:r>
          </a:p>
        </p:txBody>
      </p:sp>
      <p:pic>
        <p:nvPicPr>
          <p:cNvPr id="14" name="Kép 13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44BEA380-5353-AA8A-6684-3B41E1F98F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372" y="4703326"/>
            <a:ext cx="2339352" cy="764494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1AB78732-6237-D9AE-C9C0-9E27CB74E323}"/>
              </a:ext>
            </a:extLst>
          </p:cNvPr>
          <p:cNvSpPr txBox="1"/>
          <p:nvPr/>
        </p:nvSpPr>
        <p:spPr>
          <a:xfrm>
            <a:off x="7020298" y="5544795"/>
            <a:ext cx="2903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A világ </a:t>
            </a:r>
            <a:r>
              <a:rPr lang="hu-HU" sz="1400">
                <a:solidFill>
                  <a:schemeClr val="bg1"/>
                </a:solidFill>
                <a:latin typeface="Franklin Gothic Demi Cond" panose="020B0706030402020204" pitchFamily="34" charset="0"/>
              </a:rPr>
              <a:t>legjobb 1.200 </a:t>
            </a:r>
            <a:r>
              <a:rPr lang="hu-HU" sz="1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felsőoktatási intézménye között kapott ismét helyet az Óbudai Egyetem a Times </a:t>
            </a:r>
            <a:r>
              <a:rPr lang="hu-HU" sz="1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Higher</a:t>
            </a:r>
            <a:r>
              <a:rPr lang="hu-HU" sz="1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Education (THE) 2023-as ranglistáján.</a:t>
            </a:r>
          </a:p>
        </p:txBody>
      </p:sp>
    </p:spTree>
    <p:extLst>
      <p:ext uri="{BB962C8B-B14F-4D97-AF65-F5344CB8AC3E}">
        <p14:creationId xmlns:p14="http://schemas.microsoft.com/office/powerpoint/2010/main" val="311217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CDF25E15-0C68-494A-9726-8037B97D454B}"/>
              </a:ext>
            </a:extLst>
          </p:cNvPr>
          <p:cNvSpPr/>
          <p:nvPr/>
        </p:nvSpPr>
        <p:spPr>
          <a:xfrm>
            <a:off x="7702477" y="3277381"/>
            <a:ext cx="4303785" cy="7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1993FBFC-985E-438A-9441-91208C119C40}"/>
              </a:ext>
            </a:extLst>
          </p:cNvPr>
          <p:cNvSpPr txBox="1">
            <a:spLocks/>
          </p:cNvSpPr>
          <p:nvPr/>
        </p:nvSpPr>
        <p:spPr>
          <a:xfrm>
            <a:off x="2579076" y="467093"/>
            <a:ext cx="9612923" cy="774700"/>
          </a:xfrm>
          <a:prstGeom prst="rect">
            <a:avLst/>
          </a:prstGeom>
          <a:solidFill>
            <a:srgbClr val="FCAF1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r>
              <a:rPr lang="hu-HU" dirty="0">
                <a:latin typeface="Franklin Gothic Demi Cond" panose="020B0706030402020204" pitchFamily="34" charset="0"/>
              </a:rPr>
              <a:t>A KGK duális képzési partnerei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1CC06E2-3EBE-4109-92F8-62D991D60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96" y="1600200"/>
            <a:ext cx="2472593" cy="103564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EE96DD5-047C-447E-9B19-0F3761156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68" y="2629140"/>
            <a:ext cx="2472593" cy="1545371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EE842459-2D98-463B-AD14-70A90B32C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28" y="1579772"/>
            <a:ext cx="1625697" cy="1625697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2C61042C-71AB-48B5-A892-A2904DE79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81" y="4188171"/>
            <a:ext cx="2465981" cy="2125845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889E5AF1-EABD-4502-8D76-3178F169A4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96" y="4159596"/>
            <a:ext cx="2143125" cy="2143125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017AA2B2-46CA-4D9E-9DB5-53166CEF86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80" y="1579772"/>
            <a:ext cx="2465981" cy="1350999"/>
          </a:xfrm>
          <a:prstGeom prst="rect">
            <a:avLst/>
          </a:prstGeom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id="{480524BB-25AC-4182-A0D6-296D45B654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704" y="4159596"/>
            <a:ext cx="2154421" cy="2154421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71BF820C-CE1C-4368-9C6A-33CC98CDE5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620" y="4188171"/>
            <a:ext cx="2143126" cy="2143126"/>
          </a:xfrm>
          <a:prstGeom prst="rect">
            <a:avLst/>
          </a:prstGeom>
        </p:spPr>
      </p:pic>
      <p:pic>
        <p:nvPicPr>
          <p:cNvPr id="34" name="Kép 33">
            <a:extLst>
              <a:ext uri="{FF2B5EF4-FFF2-40B4-BE49-F238E27FC236}">
                <a16:creationId xmlns:a16="http://schemas.microsoft.com/office/drawing/2014/main" id="{97302E0F-1C3D-4799-A7B9-1FF79A0933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03" y="1600200"/>
            <a:ext cx="1625697" cy="1625697"/>
          </a:xfrm>
          <a:prstGeom prst="rect">
            <a:avLst/>
          </a:prstGeom>
        </p:spPr>
      </p:pic>
      <p:pic>
        <p:nvPicPr>
          <p:cNvPr id="36" name="Kép 35">
            <a:extLst>
              <a:ext uri="{FF2B5EF4-FFF2-40B4-BE49-F238E27FC236}">
                <a16:creationId xmlns:a16="http://schemas.microsoft.com/office/drawing/2014/main" id="{953040DD-8589-4449-B228-4BC79CF68A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619" y="1600201"/>
            <a:ext cx="1625696" cy="1625696"/>
          </a:xfrm>
          <a:prstGeom prst="rect">
            <a:avLst/>
          </a:prstGeom>
        </p:spPr>
      </p:pic>
      <p:pic>
        <p:nvPicPr>
          <p:cNvPr id="38" name="Kép 37">
            <a:extLst>
              <a:ext uri="{FF2B5EF4-FFF2-40B4-BE49-F238E27FC236}">
                <a16:creationId xmlns:a16="http://schemas.microsoft.com/office/drawing/2014/main" id="{1E1AAAF4-88C5-4822-A026-3F49BFC28A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477" y="3277381"/>
            <a:ext cx="4303785" cy="871730"/>
          </a:xfrm>
          <a:prstGeom prst="rect">
            <a:avLst/>
          </a:prstGeom>
        </p:spPr>
      </p:pic>
      <p:pic>
        <p:nvPicPr>
          <p:cNvPr id="40" name="Kép 39">
            <a:extLst>
              <a:ext uri="{FF2B5EF4-FFF2-40B4-BE49-F238E27FC236}">
                <a16:creationId xmlns:a16="http://schemas.microsoft.com/office/drawing/2014/main" id="{A96A6947-1831-4A87-A1DD-0FAFB75B1F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018" y="4843807"/>
            <a:ext cx="2043414" cy="774701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140" y="3323314"/>
            <a:ext cx="3971642" cy="74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37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80EA9D82-85A0-47E9-9FE8-856DFBB1A7D4}"/>
              </a:ext>
            </a:extLst>
          </p:cNvPr>
          <p:cNvSpPr txBox="1">
            <a:spLocks noChangeArrowheads="1"/>
          </p:cNvSpPr>
          <p:nvPr/>
        </p:nvSpPr>
        <p:spPr>
          <a:xfrm>
            <a:off x="2807676" y="479548"/>
            <a:ext cx="9384323" cy="850472"/>
          </a:xfrm>
          <a:prstGeom prst="rect">
            <a:avLst/>
          </a:prstGeom>
          <a:solidFill>
            <a:srgbClr val="FCAF1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altLang="hu-HU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100 pontos rendszer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BCEF054-EE18-413A-AACA-E28DB589B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2" y="1498589"/>
            <a:ext cx="4516240" cy="510947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B579A70-53F4-4D84-897A-37E61DB64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" y="53047"/>
            <a:ext cx="12093988" cy="6751905"/>
          </a:xfrm>
          <a:prstGeom prst="rect">
            <a:avLst/>
          </a:prstGeom>
        </p:spPr>
      </p:pic>
      <p:sp>
        <p:nvSpPr>
          <p:cNvPr id="7" name="Nyíl: felfelé mutató 6">
            <a:extLst>
              <a:ext uri="{FF2B5EF4-FFF2-40B4-BE49-F238E27FC236}">
                <a16:creationId xmlns:a16="http://schemas.microsoft.com/office/drawing/2014/main" id="{6C5A375B-CAAA-4424-88BC-C079C6C1F6DB}"/>
              </a:ext>
            </a:extLst>
          </p:cNvPr>
          <p:cNvSpPr/>
          <p:nvPr/>
        </p:nvSpPr>
        <p:spPr>
          <a:xfrm>
            <a:off x="166350" y="467421"/>
            <a:ext cx="2950464" cy="246278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374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ím 1"/>
          <p:cNvSpPr>
            <a:spLocks noGrp="1" noChangeArrowheads="1"/>
          </p:cNvSpPr>
          <p:nvPr>
            <p:ph type="title"/>
          </p:nvPr>
        </p:nvSpPr>
        <p:spPr>
          <a:xfrm>
            <a:off x="2762250" y="410309"/>
            <a:ext cx="9429750" cy="975397"/>
          </a:xfrm>
          <a:solidFill>
            <a:srgbClr val="FCAF1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altLang="hu-HU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Konferenciák, rendezvények</a:t>
            </a:r>
          </a:p>
        </p:txBody>
      </p:sp>
      <p:sp>
        <p:nvSpPr>
          <p:cNvPr id="15363" name="Szöveg helye 2"/>
          <p:cNvSpPr>
            <a:spLocks noGrp="1" noChangeArrowheads="1"/>
          </p:cNvSpPr>
          <p:nvPr>
            <p:ph type="body" sz="half" idx="1"/>
          </p:nvPr>
        </p:nvSpPr>
        <p:spPr>
          <a:xfrm>
            <a:off x="436464" y="1866121"/>
            <a:ext cx="6652538" cy="2728912"/>
          </a:xfrm>
          <a:solidFill>
            <a:srgbClr val="FFE085"/>
          </a:solidFill>
        </p:spPr>
        <p:txBody>
          <a:bodyPr anchor="ctr"/>
          <a:lstStyle/>
          <a:p>
            <a:pPr marL="0" indent="0">
              <a:buNone/>
            </a:pPr>
            <a:r>
              <a:rPr lang="hu-HU" altLang="hu-HU" sz="1600" dirty="0">
                <a:latin typeface="Franklin Gothic Demi Cond" panose="020B0706030402020204" pitchFamily="34" charset="0"/>
              </a:rPr>
              <a:t>Rendszeres konferenciák és események</a:t>
            </a:r>
          </a:p>
          <a:p>
            <a:r>
              <a:rPr lang="hu-HU" altLang="hu-HU" sz="1600" dirty="0">
                <a:latin typeface="Franklin Gothic Demi Cond" panose="020B0706030402020204" pitchFamily="34" charset="0"/>
              </a:rPr>
              <a:t>FIKUSZ - Fiatal Kutatók Szimpóziuma</a:t>
            </a:r>
          </a:p>
          <a:p>
            <a:r>
              <a:rPr lang="hu-HU" altLang="hu-HU" sz="1600" dirty="0">
                <a:latin typeface="Franklin Gothic Demi Cond" panose="020B0706030402020204" pitchFamily="34" charset="0"/>
              </a:rPr>
              <a:t>MEB - Conference </a:t>
            </a:r>
            <a:r>
              <a:rPr lang="hu-HU" altLang="hu-HU" sz="1600" dirty="0" err="1">
                <a:latin typeface="Franklin Gothic Demi Cond" panose="020B0706030402020204" pitchFamily="34" charset="0"/>
              </a:rPr>
              <a:t>on</a:t>
            </a:r>
            <a:r>
              <a:rPr lang="hu-HU" altLang="hu-HU" sz="1600" dirty="0">
                <a:latin typeface="Franklin Gothic Demi Cond" panose="020B0706030402020204" pitchFamily="34" charset="0"/>
              </a:rPr>
              <a:t> Management, Enterprise and Benchmarking </a:t>
            </a:r>
          </a:p>
          <a:p>
            <a:r>
              <a:rPr lang="hu-HU" altLang="hu-HU" sz="1600" dirty="0">
                <a:latin typeface="Franklin Gothic Demi Cond" panose="020B0706030402020204" pitchFamily="34" charset="0"/>
              </a:rPr>
              <a:t>International </a:t>
            </a:r>
            <a:r>
              <a:rPr lang="hu-HU" altLang="hu-HU" sz="1600" dirty="0" err="1">
                <a:latin typeface="Franklin Gothic Demi Cond" panose="020B0706030402020204" pitchFamily="34" charset="0"/>
              </a:rPr>
              <a:t>Week</a:t>
            </a:r>
            <a:r>
              <a:rPr lang="hu-HU" altLang="hu-HU" sz="1600" dirty="0">
                <a:latin typeface="Franklin Gothic Demi Cond" panose="020B0706030402020204" pitchFamily="34" charset="0"/>
              </a:rPr>
              <a:t> (minden félévben)</a:t>
            </a:r>
          </a:p>
          <a:p>
            <a:r>
              <a:rPr lang="hu-HU" altLang="hu-HU" sz="1600" dirty="0">
                <a:latin typeface="Franklin Gothic Demi Cond" panose="020B0706030402020204" pitchFamily="34" charset="0"/>
              </a:rPr>
              <a:t>Tudományos Diákköri Konferencia</a:t>
            </a:r>
          </a:p>
          <a:p>
            <a:r>
              <a:rPr lang="hu-HU" altLang="hu-HU" sz="1600" dirty="0">
                <a:latin typeface="Franklin Gothic Demi Cond" panose="020B0706030402020204" pitchFamily="34" charset="0"/>
              </a:rPr>
              <a:t>Projektmenedzsment Konferencia</a:t>
            </a:r>
          </a:p>
          <a:p>
            <a:r>
              <a:rPr lang="hu-HU" altLang="hu-HU" sz="1600" dirty="0">
                <a:latin typeface="Franklin Gothic Demi Cond" panose="020B0706030402020204" pitchFamily="34" charset="0"/>
              </a:rPr>
              <a:t>Online Marketing Konferencia </a:t>
            </a:r>
          </a:p>
          <a:p>
            <a:r>
              <a:rPr lang="hu-HU" altLang="hu-HU" sz="1600" dirty="0">
                <a:latin typeface="Franklin Gothic Demi Cond" panose="020B0706030402020204" pitchFamily="34" charset="0"/>
              </a:rPr>
              <a:t>Versenyképesség és Fenntarthatóság Konferencia </a:t>
            </a:r>
          </a:p>
          <a:p>
            <a:r>
              <a:rPr lang="hu-HU" altLang="hu-HU" sz="1600" dirty="0">
                <a:latin typeface="Franklin Gothic Demi Cond" panose="020B0706030402020204" pitchFamily="34" charset="0"/>
              </a:rPr>
              <a:t>további egyedi rendezésű konferenciák, események</a:t>
            </a:r>
          </a:p>
        </p:txBody>
      </p:sp>
      <p:pic>
        <p:nvPicPr>
          <p:cNvPr id="15364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411" y="5075449"/>
            <a:ext cx="2243165" cy="149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474" y="5089012"/>
            <a:ext cx="2234779" cy="148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59" y="1653030"/>
            <a:ext cx="2532558" cy="168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58" y="3429517"/>
            <a:ext cx="2339503" cy="155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Kép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093" y="4910688"/>
            <a:ext cx="2223443" cy="166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Kép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576" y="1653030"/>
            <a:ext cx="2248961" cy="168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Kép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208" y="3429516"/>
            <a:ext cx="2512328" cy="139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Kép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265" y="5075449"/>
            <a:ext cx="2657692" cy="148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Kép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5" r="18256"/>
          <a:stretch>
            <a:fillRect/>
          </a:stretch>
        </p:blipFill>
        <p:spPr bwMode="auto">
          <a:xfrm>
            <a:off x="281355" y="5080732"/>
            <a:ext cx="1727394" cy="146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602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ím 1"/>
          <p:cNvSpPr>
            <a:spLocks noGrp="1" noChangeArrowheads="1"/>
          </p:cNvSpPr>
          <p:nvPr>
            <p:ph type="title"/>
          </p:nvPr>
        </p:nvSpPr>
        <p:spPr>
          <a:xfrm>
            <a:off x="2508738" y="448408"/>
            <a:ext cx="9683262" cy="907237"/>
          </a:xfrm>
          <a:solidFill>
            <a:srgbClr val="FCAF1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altLang="hu-HU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Hallgatói Önkormányzat (KGK HÖK)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903" y="4337720"/>
            <a:ext cx="3898566" cy="2353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562" y="1511832"/>
            <a:ext cx="3885907" cy="2699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églalap 1"/>
          <p:cNvSpPr/>
          <p:nvPr/>
        </p:nvSpPr>
        <p:spPr>
          <a:xfrm>
            <a:off x="1084385" y="6040288"/>
            <a:ext cx="26867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>
                <a:highlight>
                  <a:srgbClr val="9AD1F0"/>
                </a:highlight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https://kgk.hok.uni-obuda.hu/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611EEF7-82F4-9831-9CF4-4083C9CD7874}"/>
              </a:ext>
            </a:extLst>
          </p:cNvPr>
          <p:cNvSpPr txBox="1">
            <a:spLocks noChangeArrowheads="1"/>
          </p:cNvSpPr>
          <p:nvPr/>
        </p:nvSpPr>
        <p:spPr>
          <a:xfrm>
            <a:off x="553048" y="1990511"/>
            <a:ext cx="7087272" cy="174232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sz="2000" dirty="0">
                <a:latin typeface="Franklin Gothic Medium" panose="020B0603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Kiváló közösség a hallgatók számára</a:t>
            </a:r>
          </a:p>
          <a:p>
            <a:r>
              <a:rPr lang="hu-HU" altLang="hu-HU" sz="2000" dirty="0">
                <a:latin typeface="Franklin Gothic Medium" panose="020B0603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Segíti a hallgatók bekapcsolódását az egyetemi életbe</a:t>
            </a:r>
          </a:p>
          <a:p>
            <a:r>
              <a:rPr lang="hu-HU" altLang="hu-HU" sz="2000" dirty="0">
                <a:latin typeface="Franklin Gothic Medium" panose="020B0603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Segítséget nyújt ösztöndíjak számításában </a:t>
            </a:r>
          </a:p>
          <a:p>
            <a:r>
              <a:rPr lang="hu-HU" altLang="hu-HU" sz="2000" dirty="0">
                <a:latin typeface="Franklin Gothic Medium" panose="020B0603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Képviseli a hallgatói érdekeket minden fórumon</a:t>
            </a:r>
          </a:p>
          <a:p>
            <a:r>
              <a:rPr lang="hu-HU" altLang="hu-HU" sz="2000" dirty="0">
                <a:latin typeface="Franklin Gothic Medium" panose="020B0603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Rendezvényeket, programokat szervez hallgatóknak</a:t>
            </a:r>
          </a:p>
          <a:p>
            <a:r>
              <a:rPr lang="hu-HU" altLang="hu-HU" sz="2000" dirty="0">
                <a:latin typeface="Franklin Gothic Medium" panose="020B0603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Kapcsolatot tart az oktatók és a hallgatók között</a:t>
            </a:r>
          </a:p>
          <a:p>
            <a:r>
              <a:rPr lang="hu-HU" altLang="hu-HU" sz="2000" dirty="0">
                <a:latin typeface="Franklin Gothic Medium" panose="020B0603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Színesebbé teszi az egyetemi életet </a:t>
            </a:r>
          </a:p>
          <a:p>
            <a:r>
              <a:rPr lang="hu-HU" altLang="hu-HU" sz="2000" dirty="0">
                <a:latin typeface="Franklin Gothic Medium" panose="020B0603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Főbb eseményei: Keleti Napok, Menedzserbál, </a:t>
            </a:r>
            <a:r>
              <a:rPr lang="hu-HU" altLang="hu-HU" sz="2000" dirty="0" err="1">
                <a:latin typeface="Franklin Gothic Medium" panose="020B0603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Gólyatábor</a:t>
            </a:r>
            <a:endParaRPr lang="hu-HU" altLang="hu-HU" sz="2000" dirty="0">
              <a:latin typeface="Franklin Gothic Medium" panose="020B0603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altLang="hu-HU" sz="2000" dirty="0">
              <a:latin typeface="Franklin Gothic Medium" panose="020B0603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altLang="hu-HU" sz="2000" dirty="0"/>
          </a:p>
        </p:txBody>
      </p:sp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379D6DF6-0600-DD1B-FD9F-E059E922D5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/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E773FFA-C563-6F6D-7A41-19540DAB7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870"/>
            <a:ext cx="12192000" cy="6296076"/>
          </a:xfrm>
          <a:prstGeom prst="rect">
            <a:avLst/>
          </a:prstGeom>
        </p:spPr>
      </p:pic>
      <p:sp>
        <p:nvSpPr>
          <p:cNvPr id="12" name="Cím 1">
            <a:extLst>
              <a:ext uri="{FF2B5EF4-FFF2-40B4-BE49-F238E27FC236}">
                <a16:creationId xmlns:a16="http://schemas.microsoft.com/office/drawing/2014/main" id="{182C30B9-0547-69CC-D5AE-B765C0BD5FAA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4337720"/>
            <a:ext cx="5720080" cy="14694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altLang="hu-HU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Látogassanak el a </a:t>
            </a:r>
          </a:p>
          <a:p>
            <a:r>
              <a:rPr lang="hu-HU" altLang="hu-HU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KGK HÖK honlapjára is!</a:t>
            </a:r>
          </a:p>
        </p:txBody>
      </p:sp>
    </p:spTree>
    <p:extLst>
      <p:ext uri="{BB962C8B-B14F-4D97-AF65-F5344CB8AC3E}">
        <p14:creationId xmlns:p14="http://schemas.microsoft.com/office/powerpoint/2010/main" val="312345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ím 1"/>
          <p:cNvSpPr>
            <a:spLocks noGrp="1" noChangeArrowheads="1"/>
          </p:cNvSpPr>
          <p:nvPr>
            <p:ph type="title"/>
          </p:nvPr>
        </p:nvSpPr>
        <p:spPr>
          <a:xfrm>
            <a:off x="2675793" y="354516"/>
            <a:ext cx="9516207" cy="1130430"/>
          </a:xfrm>
          <a:solidFill>
            <a:srgbClr val="FCAF1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altLang="hu-HU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Nemzetközi kapcsolatok/Programok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5047A7B3-33D8-D4DD-CF70-4D89C69551B4}"/>
              </a:ext>
            </a:extLst>
          </p:cNvPr>
          <p:cNvSpPr txBox="1"/>
          <p:nvPr/>
        </p:nvSpPr>
        <p:spPr>
          <a:xfrm>
            <a:off x="1766321" y="2397948"/>
            <a:ext cx="865935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még több partner </a:t>
            </a:r>
          </a:p>
          <a:p>
            <a:pPr algn="ctr"/>
            <a:r>
              <a:rPr lang="hu-HU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nemzetközi csereprogramok és mobilitási lehetőségek</a:t>
            </a:r>
          </a:p>
          <a:p>
            <a:pPr algn="ctr"/>
            <a:r>
              <a:rPr lang="hu-HU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külföldi tapasztalatszerzés</a:t>
            </a:r>
          </a:p>
          <a:p>
            <a:pPr algn="ctr"/>
            <a:r>
              <a:rPr lang="hu-HU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szemléletmód bővítése</a:t>
            </a:r>
          </a:p>
        </p:txBody>
      </p:sp>
    </p:spTree>
    <p:extLst>
      <p:ext uri="{BB962C8B-B14F-4D97-AF65-F5344CB8AC3E}">
        <p14:creationId xmlns:p14="http://schemas.microsoft.com/office/powerpoint/2010/main" val="410572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6935" y="2137721"/>
            <a:ext cx="6985758" cy="4855334"/>
          </a:xfrm>
        </p:spPr>
        <p:txBody>
          <a:bodyPr/>
          <a:lstStyle/>
          <a:p>
            <a:pPr>
              <a:defRPr/>
            </a:pPr>
            <a:r>
              <a:rPr lang="hu-HU" sz="18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Demonstrátori szerepkör betöltése</a:t>
            </a:r>
          </a:p>
          <a:p>
            <a:pPr>
              <a:defRPr/>
            </a:pPr>
            <a:r>
              <a:rPr lang="hu-HU" sz="18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Doktori iskolában történő továbbtanulás-doktoranduszként</a:t>
            </a:r>
          </a:p>
          <a:p>
            <a:pPr>
              <a:defRPr/>
            </a:pPr>
            <a:r>
              <a:rPr lang="hu-HU" sz="1800" dirty="0" err="1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Jánossy</a:t>
            </a:r>
            <a:r>
              <a:rPr lang="hu-HU" sz="18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Ferenc Szakkollégium </a:t>
            </a:r>
          </a:p>
          <a:p>
            <a:pPr lvl="1">
              <a:defRPr/>
            </a:pPr>
            <a:r>
              <a:rPr lang="hu-HU" sz="18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kurzusok</a:t>
            </a:r>
          </a:p>
          <a:p>
            <a:pPr lvl="1">
              <a:defRPr/>
            </a:pPr>
            <a:r>
              <a:rPr lang="hu-HU" sz="18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tréningek</a:t>
            </a:r>
          </a:p>
          <a:p>
            <a:pPr lvl="1">
              <a:defRPr/>
            </a:pPr>
            <a:r>
              <a:rPr lang="hu-HU" sz="18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kerekasztal beszélgetések</a:t>
            </a:r>
          </a:p>
          <a:p>
            <a:pPr lvl="1">
              <a:defRPr/>
            </a:pPr>
            <a:r>
              <a:rPr lang="hu-HU" sz="18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előadások (nyílt előadások)</a:t>
            </a:r>
          </a:p>
          <a:p>
            <a:pPr lvl="1">
              <a:defRPr/>
            </a:pPr>
            <a:r>
              <a:rPr lang="hu-HU" sz="18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konferencia</a:t>
            </a:r>
          </a:p>
          <a:p>
            <a:pPr lvl="1">
              <a:defRPr/>
            </a:pPr>
            <a:r>
              <a:rPr lang="hu-HU" sz="18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táborok (félévzáró)</a:t>
            </a:r>
          </a:p>
          <a:p>
            <a:pPr lvl="1">
              <a:defRPr/>
            </a:pPr>
            <a:r>
              <a:rPr lang="hu-HU" sz="18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céglátogatások szervezése</a:t>
            </a:r>
          </a:p>
          <a:p>
            <a:pPr lvl="1">
              <a:defRPr/>
            </a:pPr>
            <a:r>
              <a:rPr lang="hu-HU" sz="18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kirándulások, kapcsolatépítés</a:t>
            </a:r>
          </a:p>
        </p:txBody>
      </p:sp>
      <p:pic>
        <p:nvPicPr>
          <p:cNvPr id="4" name="Ábra 3" descr="Mesterséges intelligencia körvonalas">
            <a:extLst>
              <a:ext uri="{FF2B5EF4-FFF2-40B4-BE49-F238E27FC236}">
                <a16:creationId xmlns:a16="http://schemas.microsoft.com/office/drawing/2014/main" id="{A092D15F-D345-453B-912E-E3228AC076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418903" y="3773209"/>
            <a:ext cx="926084" cy="926084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0362C3EB-3A89-405E-926B-4D27150368AA}"/>
              </a:ext>
            </a:extLst>
          </p:cNvPr>
          <p:cNvSpPr txBox="1">
            <a:spLocks/>
          </p:cNvSpPr>
          <p:nvPr/>
        </p:nvSpPr>
        <p:spPr>
          <a:xfrm>
            <a:off x="2630078" y="475857"/>
            <a:ext cx="9561921" cy="905249"/>
          </a:xfrm>
          <a:prstGeom prst="rect">
            <a:avLst/>
          </a:prstGeom>
          <a:solidFill>
            <a:srgbClr val="FCAF17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/>
              <a:t>Szakkollégium, tudományos műhelyek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93" y="3652715"/>
            <a:ext cx="4513385" cy="300892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700" y="1529109"/>
            <a:ext cx="3056377" cy="2037585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5BD76F91-29B8-3585-A8F4-9FBDE58838B5}"/>
              </a:ext>
            </a:extLst>
          </p:cNvPr>
          <p:cNvSpPr txBox="1"/>
          <p:nvPr/>
        </p:nvSpPr>
        <p:spPr>
          <a:xfrm>
            <a:off x="-35588" y="6334780"/>
            <a:ext cx="8620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dirty="0">
                <a:highlight>
                  <a:srgbClr val="9AD1F0"/>
                </a:highlight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http://uni-obuda.hu/szakkollegiumok/janossy-ferenc-szakkollegium</a:t>
            </a:r>
          </a:p>
          <a:p>
            <a:endParaRPr lang="hu-HU" sz="2800" dirty="0">
              <a:highlight>
                <a:srgbClr val="9AD1F0"/>
              </a:highlight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947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0362C3EB-3A89-405E-926B-4D27150368AA}"/>
              </a:ext>
            </a:extLst>
          </p:cNvPr>
          <p:cNvSpPr txBox="1">
            <a:spLocks/>
          </p:cNvSpPr>
          <p:nvPr/>
        </p:nvSpPr>
        <p:spPr>
          <a:xfrm>
            <a:off x="2630078" y="475857"/>
            <a:ext cx="9561921" cy="905249"/>
          </a:xfrm>
          <a:prstGeom prst="rect">
            <a:avLst/>
          </a:prstGeom>
          <a:solidFill>
            <a:srgbClr val="FCAF17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 i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/>
              <a:t>Kutatás és szakmai műhelyek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880EDFE-000A-B8EA-3917-0D9FBFC28740}"/>
              </a:ext>
            </a:extLst>
          </p:cNvPr>
          <p:cNvSpPr txBox="1"/>
          <p:nvPr/>
        </p:nvSpPr>
        <p:spPr>
          <a:xfrm>
            <a:off x="329483" y="6027003"/>
            <a:ext cx="8620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dirty="0">
                <a:highlight>
                  <a:srgbClr val="9AD1F0"/>
                </a:highlight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http://kgk.uni-obuda.hu/kutatas</a:t>
            </a:r>
          </a:p>
          <a:p>
            <a:endParaRPr lang="hu-HU" sz="2800" dirty="0">
              <a:highlight>
                <a:srgbClr val="9AD1F0"/>
              </a:highlight>
              <a:latin typeface="Franklin Gothic Demi Cond" panose="020B0706030402020204" pitchFamily="34" charset="0"/>
            </a:endParaRPr>
          </a:p>
        </p:txBody>
      </p:sp>
      <p:sp>
        <p:nvSpPr>
          <p:cNvPr id="8" name="Szöveg helye 2">
            <a:extLst>
              <a:ext uri="{FF2B5EF4-FFF2-40B4-BE49-F238E27FC236}">
                <a16:creationId xmlns:a16="http://schemas.microsoft.com/office/drawing/2014/main" id="{BE3AA83B-534B-9658-E6C1-A8847220D2EA}"/>
              </a:ext>
            </a:extLst>
          </p:cNvPr>
          <p:cNvSpPr txBox="1">
            <a:spLocks noChangeArrowheads="1"/>
          </p:cNvSpPr>
          <p:nvPr/>
        </p:nvSpPr>
        <p:spPr>
          <a:xfrm>
            <a:off x="542844" y="2557838"/>
            <a:ext cx="8620787" cy="174232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sz="2000" dirty="0" err="1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Kollaboratív</a:t>
            </a:r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tudásplatform (MMI)</a:t>
            </a:r>
          </a:p>
          <a:p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Kis- és középvállalkozások kutatása, fejlesztése tudományos műhely (VFI)</a:t>
            </a:r>
          </a:p>
          <a:p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Kutatóműhely (MÜI)</a:t>
            </a:r>
          </a:p>
          <a:p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Társadalom, informatika és gazdaság (VFI)</a:t>
            </a:r>
          </a:p>
          <a:p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Pénzügyi és Makrogazdasági Kutatócsoport (KPI)</a:t>
            </a:r>
          </a:p>
          <a:p>
            <a:r>
              <a:rPr lang="hu-HU" altLang="hu-HU" sz="2000" dirty="0">
                <a:latin typeface="Franklin Gothic Demi Cond" panose="020B0706030402020204" pitchFamily="34" charset="0"/>
              </a:rPr>
              <a:t>Versenyképesség és Fenntarthatóság Kutatócsoport (</a:t>
            </a:r>
            <a:r>
              <a:rPr lang="hu-HU" altLang="hu-HU" sz="2000" dirty="0" err="1">
                <a:latin typeface="Franklin Gothic Demi Cond" panose="020B0706030402020204" pitchFamily="34" charset="0"/>
              </a:rPr>
              <a:t>VeFeK</a:t>
            </a:r>
            <a:r>
              <a:rPr lang="hu-HU" altLang="hu-HU" sz="2000" dirty="0">
                <a:latin typeface="Franklin Gothic Demi Cond" panose="020B0706030402020204" pitchFamily="34" charset="0"/>
              </a:rPr>
              <a:t>)</a:t>
            </a:r>
          </a:p>
        </p:txBody>
      </p:sp>
      <p:pic>
        <p:nvPicPr>
          <p:cNvPr id="10" name="Kép 9" descr="A képen szöveg látható&#10;&#10;Automatikusan generált leírás">
            <a:extLst>
              <a:ext uri="{FF2B5EF4-FFF2-40B4-BE49-F238E27FC236}">
                <a16:creationId xmlns:a16="http://schemas.microsoft.com/office/drawing/2014/main" id="{D213E2D5-A4DE-14BF-52A4-202DD49BD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794" y="3860800"/>
            <a:ext cx="4492206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16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86508" y="1163637"/>
            <a:ext cx="11218984" cy="45307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5400" dirty="0">
                <a:latin typeface="Franklin Gothic Demi Cond" panose="020B0706030402020204" pitchFamily="34" charset="0"/>
                <a:sym typeface="Wingdings" panose="05000000000000000000" pitchFamily="2" charset="2"/>
              </a:rPr>
              <a:t></a:t>
            </a:r>
            <a:endParaRPr lang="hu-HU" altLang="hu-HU" sz="5400" dirty="0">
              <a:latin typeface="Franklin Gothic Demi Cond" panose="020B07060304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5400" dirty="0">
                <a:solidFill>
                  <a:schemeClr val="tx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uni-obuda.hu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hu-HU" altLang="hu-HU" sz="5400" dirty="0">
                <a:solidFill>
                  <a:schemeClr val="tx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kgk.uni-obuda.hu</a:t>
            </a:r>
          </a:p>
          <a:p>
            <a:pPr algn="ctr">
              <a:buNone/>
              <a:defRPr/>
            </a:pPr>
            <a:r>
              <a:rPr lang="hu-HU" altLang="hu-HU" sz="5400" dirty="0">
                <a:solidFill>
                  <a:schemeClr val="tx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kgk.uni-obuda.hu/</a:t>
            </a:r>
            <a:r>
              <a:rPr lang="hu-HU" altLang="hu-HU" sz="5400" dirty="0" err="1">
                <a:solidFill>
                  <a:schemeClr val="tx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felveteli</a:t>
            </a:r>
            <a:endParaRPr lang="hu-HU" altLang="hu-HU" sz="5400" dirty="0">
              <a:solidFill>
                <a:schemeClr val="tx1"/>
              </a:solidFill>
              <a:latin typeface="Franklin Gothic Demi Cond" panose="020B07060304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buNone/>
              <a:defRPr/>
            </a:pPr>
            <a:r>
              <a:rPr lang="hu-HU" altLang="hu-HU" sz="5400" dirty="0">
                <a:solidFill>
                  <a:schemeClr val="tx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info@kgk.uni-obuda.hu 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hu-HU" altLang="hu-HU" dirty="0">
              <a:latin typeface="Franklin Gothic Demi Cond" panose="020B07060304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altLang="hu-HU" dirty="0">
              <a:latin typeface="Franklin Gothic Demi Cond" panose="020B0706030402020204" pitchFamily="34" charset="0"/>
            </a:endParaRPr>
          </a:p>
          <a:p>
            <a:pPr eaLnBrk="1" hangingPunct="1">
              <a:defRPr/>
            </a:pPr>
            <a:endParaRPr lang="hu-HU" altLang="hu-HU" dirty="0">
              <a:latin typeface="Franklin Gothic Demi Cond" panose="020B0706030402020204" pitchFamily="34" charset="0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1A613E9C-E282-40E7-F21B-AA1D3E044ABB}"/>
              </a:ext>
            </a:extLst>
          </p:cNvPr>
          <p:cNvSpPr/>
          <p:nvPr/>
        </p:nvSpPr>
        <p:spPr>
          <a:xfrm>
            <a:off x="0" y="5811520"/>
            <a:ext cx="12192000" cy="10464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>
                <a:latin typeface="Franklin Gothic Demi Cond" panose="020B0706030402020204" pitchFamily="34" charset="0"/>
              </a:rPr>
              <a:t>Forduljanak hozzánk bármikor, bizalommal! </a:t>
            </a:r>
          </a:p>
        </p:txBody>
      </p:sp>
    </p:spTree>
    <p:extLst>
      <p:ext uri="{BB962C8B-B14F-4D97-AF65-F5344CB8AC3E}">
        <p14:creationId xmlns:p14="http://schemas.microsoft.com/office/powerpoint/2010/main" val="312544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" t="6005" r="196" b="13472"/>
          <a:stretch/>
        </p:blipFill>
        <p:spPr>
          <a:xfrm>
            <a:off x="7613142" y="1291773"/>
            <a:ext cx="4578858" cy="5566227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02316" y="379117"/>
            <a:ext cx="9589683" cy="938944"/>
          </a:xfrm>
          <a:solidFill>
            <a:srgbClr val="FCAF17"/>
          </a:solidFill>
        </p:spPr>
        <p:txBody>
          <a:bodyPr>
            <a:normAutofit/>
          </a:bodyPr>
          <a:lstStyle/>
          <a:p>
            <a:r>
              <a:rPr lang="hu-HU" altLang="hu-HU" sz="4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A Keleti Károly Gazdaság Kar képzései</a:t>
            </a:r>
          </a:p>
        </p:txBody>
      </p:sp>
      <p:sp>
        <p:nvSpPr>
          <p:cNvPr id="7172" name="AutoShape 8" descr="data:image/jpeg;base64,/9j/4AAQSkZJRgABAQAAAQABAAD/2wCEAAkGBxMTEhUSExIWFhUXGR0YGBcYGB8dGBsdHR0XHhsaGRoYHSggIBolGxgYIjEjJSkrLi4uGCAzODMtNygtLisBCgoKDg0OGxAQGy8mICYrKy8vLS0tLS0tKy0tLS0tLS0vLS0tLS0tKy0tLS0tLS0tLS0tLS0tLS0tLS0tLS0tLf/AABEIALcBEwMBIgACEQEDEQH/xAAcAAAABwEBAAAAAAAAAAAAAAAAAgMEBQYHAQj/xABFEAACAQIEAwYDBQYDBwMFAAABAhEDIQAEEjEFQVEGEyJhcYEykfAHQqGxwRQjUmLR4YKS8RUzU3KistIkc8I1Q1Sj8v/EABoBAAIDAQEAAAAAAAAAAAAAAAEDAAIEBQb/xAAxEQACAgEDAgMFCAMBAAAAAAAAAQIRAxIhMQRREyJBBWFxgfAUIzJCkbHB4WKh8VL/2gAMAwEAAhEDEQA/AJDMLMjqCLdQCRBJJ2Ee2C5chmL9IaB5IOgHOTaNvPE1kcipQBgJEqWMwSnTSwEEGb9cM8nlBDMVLeCkQATJJAEXmLh/L0xleCQ/x02d/ZwSqyIUiZAMkXvqJg39iQeQw8yjkloJImOpERbwgWvz8/LC/wCwBQHVjqg2BHxuVIBCgfXPq6ynCSqhZvvcT/8AM/QwPBl2GLPDuN1tcAfIfmSThYNPn6SfyAw6/wBnsOfykfkv64Ici/QH6/mIwPDl2GLLB+oyrWX3B2HIj3wfThbMZN9LQhJg7R+QnAfLuD8DfI41dMmk7MXVtNqhGMcIwofPCdWoq3YgCQLmLkwBfmTAxqRjAtMDYAegjBgT1b/M39cdxzAAGBPX8F/Vcdqkwvwm3MHqehGCThStsvpiBECw/h+Rj89WFEPkfnP5gYT04UXBIhZX8m+S/o2FDWHn/lb9BhIHBUmcVovYsaq9ReN7c/PCYA/h/DCp5eowgm39b/ljD1Xp8zodH+b5BgV+j/Q4AVeU/L+owX3+Q9OeCMv0T+mMpsFGC/xfM4KKXQj698Js3n8hgrn6JxAoVakfX3xw0z/phHV7eQGDFz0PuYwAgKH+GfMnCFeuF+KVHXYfV98K96ev64g+KZ03cNBEAAt63iLG49ZHlgNlJy0oaccz8AQVgtDFzBCQQxURYmCJMi3TFZq8V1nRoCkW0sssw56SCIUC/iJvsDyc8SzlQl20NItqBCvBAkKCBLHaw2PI7wj5kVJ71SXMgiynUCSFU0wfConcKDK2M3slsc3JJydkmCHb92YgEkqEDi99ZMqbW2O+C082qLUL0gxDEHwkjUFswIETMzq0xffEbRqozNYhANQQsUVgfCNSXkzBGoxIkdMdzObyzGHim6DmBG/wqWZgYJJ+HnG4vePYS+R61RtLFdNwTE3BtEE3ZpBtYbRhLLZkoyqwAJ03CAKuxURPUNJvGGysxU1KbM1JUAiV0klY+7YXBO5veDthp+3mk66HCOQDZ1ZQIM6tIY6iYBm959LaQxbTNGohtIlhMX8JH4asDFWy2ZzJUHS3+AHT7Su2BhTidGObbhlrXtrlCGTVUQnU/iTYGSIibkzNvbC2W7R5U6h3sI91ZlYAr4lW0bgPzi8dcZg76mQhTNQGINpCncgdY5iJPriRzQh6cCROwPMAmQu5sdtj8sbZTdmDSjVsn2gy2tVbM0AYBIeoqapb7oYzY6m85UWm09lM5TdiVqofERGoTa3I7WGPOOffVWOnSBqCr6QNMxNukYb56sGIsOcW8zePSB7YssjBpPVAXpjsY8q5fNMnwMy/8pI/LEll+0GaX4c3mB6Vn/LVi2smk9LkY5oHQfLHnyh23z67Zyr/AIiG/wC4HEhl/tF4iN8wG/5qdP8ARQcHWTSbppH0TjNe3GezFTMNSy9VaZoKKgE3Ywb3B5EW/riEpfafnRuKLetM/wDxYYYcS7U/tDrUrZaizrsV1D2MlrYvjzRi7YvJjclsS3G+0+ZRKFUOE1qsju0KkhoLWWfECOkemJn/AG3VJzBABC0lqUx3ZiGCmSA2raYvzvimZ3jFCtWWs+XaRA0rWhDHUBMPqvGMpUriuaNVLBWRX8DAciBEj6ONH2nE/wAv1f0jP9nyr831Vf2S3Ee1tWkWAy4cKFYwHVtJC6mg6gLk+W18WN+NZf8A9KpbSa/IsJS33vCPvQJtzPLFFrcUoVMy1ZquYFNgFNMKvw2lNWsnSYnCPF2oV6i1BmmUowFMFGCpTGyAIDcdSTieLhdWHwsqs0XhuYFatWpDw90QJ1KdUzBAkWgdemGj8cpDMjKlaveFxTHgkSYv4WJ085ja+I7s7xugtavVrZ1D3mkKO6YeFQYLSgGq5mAMQ1aKmfasKuVWmJ0NrixEToLDxkTcyBMxYYClibe/ov12v+SOORJberv4b1/BbqvHcutcZc1RrJK/C2mRJK6tMSIPyOFsvx/KsmoV0gyQTKiFgsTqAgAMLm18UTs7kKnf0w1akq0ix7xKwmoCRYhDMxImbAnDyjwkqueIpNohggFQs7E3JUAQwJ6xt74tWLemDVk22LvR4rQYMVr0iFjUe8W07Te04NTqKRZgZ2Ig/jjM6fCHOSqvUpVhLKVELqJEALp30AFiSTuTAtdtxjhSU3o0NDK9RAXXuw/iZiWgo0HnFxpttheXpMWT81VY7D1mTFvpu67mrspG4Pvb8MJlvT5f1xlX+2a1F8wKIOisdHhDfFq2U7kgEjmCJ642bhazQpSGHgWQdQIMCQQbi84y5OhUEmpWa8XtBybThXz/AKI0t6/kMFj0H44mXoL0/AH/ALgcN2yo6/8ASo/JcIfTPuP+2R7EYD5n2wVh6D1OHlSgeq+4Y/k4wyI8h+fTCcmJw5NGHNHJdCTvvB+QxVeOMgcssajEzyMgWI53mJ6euLRmHYA6bnyt8o54pPG84wIphkNVgq6Tqgkm6xBO0yYMSCeUJrcX1UtqIziLIwc95DKSPDSDqm+oOyA3jlaN8R1LKsSIemyw1yWIY7HStiGMDeSJERykOKKtUEiiqANqAZfARYEnSqtAvBj7q+ZLTNVlbyeZOuqrpEkc701AuFCztJGGrg5tnM0EYbMF1MhqKTY6gWhb8mPiIEazvyRo55ohFuBLLqY7beDSVW4JJbVe08wfOZhu7SktTUCJOnV4N/4bKY3384nCi8NpOE7yiQpAuxgzENHiQQABJ2HlOIuNwt2Gq5mtUOsS58JIczRb4puCTEAWUgX2F8RTg/fYrdrOs6YAsAQsm4Mkxe++JbP0gi0lpliWPg0MBCi8m5BJC9eXW+GeQesQC+ogg8yCDcjQC0ExEiBtyMYatkVFKWZpqAukNHNlfUfXRU0/LlgYlMuAVBb9mBuIleRIEy4vAE23nAxW0MUnX/CtURDLLbGoB6CmN52G5g72xKPU+AgFmJO+8RTMXtyCe+GGVBYOT8AWREW1B03O3hgfPpg3EMwe41LqD7DfVeVLEi/W/pNzh8kWojshRLVHJYArJAgyDDXiCLb73iRscJMNQLbIqwCefT2J282w34XtULSV0gQJk+JLe4Mb2x3P6mWb6RtawUWF9rkn5jBDQj3+B+1YZxzxxdx64sRoeNnmG2Hi5hvL5YgpxrfYzspQzCMaqsYCEQ0bgz+WLKNlJSooi5p/LbphQZt+gxo3H+xOXpCmUDDVUCGWmxDHpvbEjU+z3Jjdqg/xj15r0B+WD4bKeIjKxnW/hHzwf9uP8I+f9saDnewFKT3TMRp8Mul2/eSDI2kUwI/mnlhMfZ+CPvz5NTI+EG22z6gfKPXE8Jk8VFFHEP5fxx0cR/lP4Y0LKfZ1SYNrNVSDaGQgiBf4d5ke2E+K/Z5Rp0ndalQlRIB0xuN4XAeNh8RFDHEh0b8P64MOJL0PyxfMp9nNF6aOalQFlDH4YuAemGnCewNOp3k1HGioyCALhdibb4nhsniIp54ivn8scXOhiAoJJ2sf6Yvx+zOl/wAap8hikcWy1LLPUVDqgldZ35giAOoxVwaLRkpCgzLJ9/Segf8AoccPHaimO/qAi0a2B/PENUolWKukMNwbEc/yg4cnJmoocbiAedwf6RgaSzpEivaSoL9+1jIlpv1vzxKUu3mdG2bY+oQ/9ynERkOy71Qx1aVClpKztyABk+2GnD+BV6raadMttJMBR6sbewv5YjtKyQSk6Ra6f2iZ4b1lb1p0/wBFGF6X2jZ1iFVaTsdl7qSfQIZOFODdgFscxWLH+CmCB7u0E+wGLjw7htKgumlSCDYwtz6ndj64S8zXBpj018jDhHFOI1INWjl6afzK+v2UVPzIxMO8clH164BTy+f1+GCm3T8/r2wmeSUuTTjxQh+Eiu0Dv3Z0OVIudPQdLG9unO/nnlWsJMOKh1HWgA1HxKoEFrm03mxgC+Ld2kzAJKMzGxgKhKi25iDfULTaPfFNFMmoWDaWXaATOoKQTpEhT08zO2KxMHUSUpi2Yp1IAnwqogEooA6Q7QItziTYg4aZl1R1bSxqbErOo3kSxPifU0FjyI3icL5fPKznvGZjbSWF7QQxKkGBcQZ5x5Eo50h2Rwzokn4gSs76e8YhnQWjpLTscWVmcWoZ289wikSGj4Yncw8k3+Jo3t1xC5ilXLuSULuNHd98GawGkhaj94BvE8t7ScK06/eM8KFJixUgD4r2UnSpBglt49DyotVKyMwmbLUbUVFiCO8BYFYmfEQAST5MiqCrHXCqHdL3lemGaZUEJDxcyZgfGfMQRFzhbh7tULKupEAOlgfEsWKjQwb72xNue2E3rCmJLCozg6CrIKZCjxMNIgEFQLHVhpkcxRY6isTMqJY8woL/ABXEiSY5gDE3e5Xca1xWqMWNQTMeIwfD4bh31cud8cxKUcjQZQzVWLEXPdn85vG04GLay+pElmuE6JViG0yNokeHkOXhB9/fHa3CqraUR0ViLyTpghRfwm4AIMzYW6BanxLSzOyHXU072kCDG5J+7HvfC+R44ouSQQi6jYwbgm25g7dTGGaUwWyPyXY+oyqIpnxapB3MeGJUbTz2tjmd7FZsgqtOnE/CKiwAAIvadhc/wjFmyPa7LixnptI/1mZJ5k9cJv2qXvGGnwWuFNjB5C8TA5bzhrjFcldUjL+L8Jq0X7lqZ1KNTBZaNW0kW+ED5Yi0XxL6j88XjtI7V6jOtZkUAWYkSQADdfe5HQDe0Tmctl6T6qYNdDKjXIKtcAwsSBKtMQdrXOFKe9D0/KVgpePOMegPs5pnuZA3p0j/ANJxkD8XK+EZXLsqkiWpAlvE0MWEdRtawxqfAq9P9mpVHIpKaaHwQAJC28U2Hzw6Dd8CcnBZO01I92ltqgP/AEv54lMzkw4AMiDII9CDuOjEe+K7+yh0RqdRnDkaSTIIIMGwnDE8T0tURqtRTSXUfGIIiZWGkxht0KLO/B6Z1HxDVMwQLmfELWaTMiLgHfBanBEJmWENqAGmBtaCNrbfrfFHHbWlAOvMAHr/AP3iUTizCklXXUAcoAJaZqMiifF1cTiayaSx0+A0wIuZn4gCbqq772CjnM88Hz9Ifs7qDICxPp188V3hvHFrv3fe1YiX3HgtqIMm8HCNLhFGnU1ZbONUkgCkCkaGOnxkQSLmNrgYXLMrodDA3Fst/Dk/dU7fcX8h54acGpQa/wD7rH8ThPL69I01bC1gCBHKdWEqL1F1FWN2MkRcydxeOv8Aphgkc8e4tRyyA1W06pC9bC56ACRc9RjPsuuUqswLtU70swV6ZAMMXIXUoJETcEgidpjF2fKvUqLVIptUpq3d98vgDMUudImQFO3XCvEzUqqXq1KRSmQyBKbqwYKRUDFjdZJgATYYz5JtvSa8WNadZVG7NZLOlqjVdDgzrBAt/CRzAAgc8M8z2fy9LUMtWFZdQZ/40MrZlIBiALx6+eq9lOHUsvlx3I0mp+8dtyWa9z0EwByAwTtHwmnnacTorpPdVh8SN0ncobSvMdCAQcWJx5ZM2VZPQyvuSht0I+cgx88PeAxTQCYm+07heuGueqvl1Pf0tTKVutQCdRK7bzqBEHeDE2JXy+cRwvdlrKAVggi0izAE2uDzF8DPGog6V/eFmoZjoWP164dipPI/P1+oxCUKp6Mff1+fph4r/wAv4+v1GMB1SQnyHz+vliG432po5csp1EgX0gGP7+gOJBW8h8/r+uKX2t7I5nU9ahSLU2v8QLXmdt739CMXgk3uLyOSXlEs5mO/BdG1U2NgZJZZBJH3o3UgwbbEXEK9ZVDqqoylAxBXwxO7+KAdWmBEeICDJw9p5aolGjS2ghmIM/FqZg0TsWCgDeNrgg9OnTqjXVB71JIeLK8iVIttpgG48PK802TOa1ctyLTMJv3gpsiqICg3vuXFzMcgfFAEC7OtnisDu9UA6IlpOrVJUWusWjTF42BX4nkzDGagZiSxJUkfeYbyQAZg2iN8GoUGp+KuzM5HhTSSy6YUeIk2Btdd+sYvpXIHGhlw9jUdqzA8vEx0Rc3QhT4hIOwAmeYwoM0GaP3RUahUGpYbSPCwIgXAjy8pwZeJo2x7uI1EEkTZREgSRJ2AteSBYoakgClggJsrqTJUEG4kcxAK2MWxZ/ApdhK1ekiyAzrEiSF0yI+8TfSm2lufu2ytNe8YUdRESJB1EeEMCdUWa1jeTh2sXJQlIgspDOR/CTYg7QDt05YSydWUfSo1JILDZQdiXAJ0i9+o+7uTe2wTtfLVGYlPCp+6BYdReec88DCNZa+oyQ1/ilRPnEbYGJv3K7olzmb8yEJZzuRCm3leBf1nCFLiwpgFlgDwIQOQB8UcxMCffAShKOFXewMRIDJ57aVG/XriP4nlVFSAICU0Bm5m34+IHp6cnRl6DK2J/I9oVKgBYtcEzPQ25Tyttzw2Nc3LXd52iAALT5n9b4h+F5azVXUFRAHimOgtM7g7fnhYV1D92H133AMfM35DAk3J0RRSOZqtUqAKtQncaZuY3gclA09B+Qiip/ibfaTiRyNUghkU2kGTIvyk7SBuI2w/4hk6May5WZMcvY6Rzjn1xW3F0XREKmlquoSFbY9A21/LF4z3DnqZPJqhA0qJkwDCiAesx54qGZpw+ZvPxH8cXPN57u8tl/CT4YOwDKdYIBIsQVHsxwycpLG3HkoknJJjfJ8Tr0KjCrUapSUllQAKpLK0CByDGOggmMRXGM+tdyT4XaLKb2ERfe2HnBEXMuoZYRnBbSfDu0AQNxaY5csX3gnZ6lQpt3bKajmUqugdQI2An1vz6YXDNJx83I7HgUt0Y/Uy7RGpok3JPS+NK0E5GmRuHy5+VWhP5HDTtzwMA08xrUhi1MhEK+IUnJY8tWqm1rWjocG4xxBcvw8Dcs4VPVWDSfTRjRC2Z8iqVIZdlw65qg1N9dQtBUGBp0tq1eQVSfli20+MqSxqsiKCE1EBPJUB5wZOMpyVKvmDNCnUcrcd0jMw6HwAkX2OG9SjUdpcu7C3iLMw8vFJGJ4PmTLrNpg4su3FM89DM12p1NOonUS5i4BFvhn+a5HIicWTs1xYVMutVqgdg2l9J+EtUgWJtZlJ6gc8ZtxfiCacojgFO70uCLwreV5AxoNThqU8lUostMgaPAG1AohQgEm5JVW6+uL7qaj3FtJ43PsPs5xqPEFYJq0aiYLHUADTF9QFzO1sRNHjLGu+XZ6IImUWxO9iJMOek2wxTMivSVvMwpPwkGJQ/dIjbb54baYk2QGSebueZZrWJ6b47EPZkdcZt3X+zkS9ptQlBKr/ANGocK4kiotELVbQoJaBpvJA1MRq3jwgxEb4XyOaDPU0g/EL+y2+c/hiu9ncxOXpHloI/wAr1Bz9ML9kM8KrV4YnRVZCp3EE8t72I8jjkKT8acPRN/udzQvAhP1aRSe3OfFHOu+57vvYN/hYi3qA/vhHLVUIaooBaqdUi0iNmQCdtjMDniL+0Or3udraQSUK0gR/KNTf9Tx7Yh+D5uQFggQFvbeZgi+0fQw/aXlktjFK4vXB7miZN5AMAT1N+djf8sSFI+S/M/X64q/Z5qKSlGr3qE6pKkaNgUJY3gruJ3GLVwhNdamkr4nUbcpE7jpO+ORlx6JNHbxZtWPUzQsjwSmuXFNlXWV8TwNWojccxB29MK8BzZq0Rru6k03H8ymDPqIPvh5UbxDETkB3ebrJ92qorL/zCFqfnTPvjdGKUaRz223ZA9s/s9TMIXypFKqCW0H/AHTmCIOm6mLSLC9sZRUpV6LVKZXW8QVgyPEwYTUGkw1rdCRzx6LZsYx9slJ6WcV6ZA76mGbUAV8Mq2oEGwGk7c/PGfNjVWkQoj51BIYM2mGln+E+InSwuNR6N0vOG37phAUzJCzYlL6kO4JEsfwtGCcS0j7zsSBMwJYklpYQYkCFI2HK2CrmNBUlVJLFFOna4AN/EtmA0+W5OFxiGN8HRlKbNDFaShVu5OskgBSoFueqRYATzwbN8NnutNUGkoILfEw0mDNNZEDUYPOZ6DFn+0rhVGllaHdmXURUhfijTqNTxWIYiIAgNGKHkkZlGlnkwunk1xA1T5+UTbFkrVphlBxlRJvUQuoVXZWbSStr9NKr4jJUgcpi5vhxxGn3Z7p3AYeEgFSRYSNS84MQZgjyIwpwihFSpmWC93RICgA6Gqboim50ggMSJsBEarR3Gu8zFUVahAdidZuVAAWCIk9bXNr4kEtVE0pLfkVTK1IGmrb5etp3mcdxJUeLZamBTSu5VbA6GWfOItgYjjL3/oW0f5EnneB1cqERiIYHUUkqpLL4QY2Ag/4o5HERnUOsS2hpuAsN5AiJsDb13xLcP421M6U/ekDZ4KDcyqxY7fLETxLjXfVnapLFjOosWA3i0fCDyAwqM5C1KxMZnRKidJF2sCJjmLTMnl+eEMvRo6qcBjckMIidgOsSfX9Dtw8uQveSCBsDPU/odtiel3L8JcOjLKoDLapUE2i7wPfFoySfILEKNN0+FdIBncGTbe0nmOeJ/jfBXNAkrTUqC5N9IAFwGMRJ6jp54g6ViQCkAlSwZWHlE3628sP87xGo1MoKpZSCramMEHeQLbfXPBT5v6+IWpOmiJrUy1TMqolirQBuZC4s/EKYahQpqmt2kNGkwIYRMe8+RxFU82RVcArGmPCDOy3YAQQBNvPE/wANzdOgYImoRed+oT259T7Y048Us0tHpy2IzZljSYvw3guZyyJUpOlRgAGp6IRovE8jykQfbDx+0M1A6R3dSz06g+FtmW2xmQeR3wqnanUg0x5/3/pit8e01K3dU2FPv1LDaBVUcp2DjR8rb409X00Y49SVV+xXo+tak4t2n+4btfnV7+lTRVULRkadiG1Lczcyp5A352w/z/Zx+IZenoqpTVGqGHBuWNrjyB+eM2yspVYOGDgDUG3mR/bGydh69M5XTVOlXldewVuQ9TNvTGRtxh5TZFRnkuRQ+w3DnoZ2rTr1O7p0qVUVmto01ENNCSzKAD3yMs3JgReznh3ZjMhq1OnWpK1BlBZ+8LOlUTSqAUUqLoZbyDYEyYvhDiOYWnmc4x0ZqjmA3erTqhWUCqrBgdLMCrU1MlSoBg4k8nx3MU2rMMjAqrRprT/aO7ZKVFdNOnpMOwI3JA1SbQcaYyrdMTOCls0Q/Zzg1LMZnRmnLBAw/dt4XbUZgxOk7iIOLTxHhNU60yyGoUWNOoeFbQCXYeKFHU3wXsbw9Mp/6/OKKKvPdUv4WBrHTHIBJI8lBwp2K7U99xCoxUinXbQPIkMVPyT5nCouayvLHfT+l8f38h7xweFY5bav+/XxK7wCm6ApWUgli2k2KSYAYEHfSxwrxUySNYHpH5Wn2xOdo8gMrma1ViKnesp7vQVK6QQp7w+F5uIG2q8YreYzoZhNNKQYwF1zUJOwkgm8xYe+PRdJm1YE5+8851fT11D0/wBlu4PXNLK0UQ+IgmSJA1MW2PrzxJ1qQy1SlxKmZouBSzRWCukwErmP4DCt/KQeWI3h1BmKUlQghVGncgQJHttiyca4O1XLVKKggVEKnxRBix0xeDymCLY89iWqc592z0mZ6YQx9kjFs9npr1HJs9V3DcvG5ImY2Fpxzh9ANT0TaTpPLr+eG9V2y9Y08ypBUFYIkR5TuOn44VatTpaSANO0ry5gkdCL/P31RZzpp9tyZ7L0Wp1h0YEMo5MLyB5wcah2Hy+vMhySRTVj5aoUX84eb4yPLZ5RUDqbLeevIDz3j5YvnYTPlaWcdG7v9wxRmEAaSQHvuLi/O2Od1DT6iMV9cmrDlkselosvEvtNy1PMGmq1arSaaotMgM6uVaGY3WRAIkWPs4odqC9eh3tJaR7zQAH1N41IIPhFp0kkbFRjI+z+ZpU6rnMU8wmZg+KAVYbalYiQscxvyN8TtfI96y1wyJRVdVOGBq1SD46kzOkAEA+fy1JoDbNuzdTSAT/Eg/zOq/rik/a5wwPTo5jvDT7oshIXUIqAb3HQj/FHPEjmeKNmeDjNIfH3S1J/npsC3ydD8sN/tDz5fhXeqP8Aed2xE2hoO/QH8sJycNe4upJbmIvwNnIKtSRZUSYmIlmI3tpMW+9yvi5/Zr2ZphqlSuiOaek0pUTqgy0kSQLAe9piKXRkwB4mbwiBJubRFz8psPTF67N5tsqxWoHFLSdLMulQwJ1atxOkjw6hz9k9O7yKLBK9DkkVHtfle9zlR2WO8ZFIk6gjBI6AiZMxe3nir1MuqxY6bMpkGRfn022mOcY0XP57LawaWWq5msGaoTdqU7y3doNWnTpH4zir9su1TZgU1dAKqMfEFAAWI0gEAi8SIjwDDJ86Uh8lBxtMiK+ddkp0QxSmNTG5IJY7kWlgFgDoBiNfUjMuomDY/rYn8zhZK1QqSFWw3A/PlhbiOXB7sqCJpKzTBvLjkBAgAXvb5HGmthN9xt+0nq3zH9cDCBpn6P8AXHcNAWTKuikktbYwR5xt/TBqpFyhGnqRBI6dPab2jfDHhzgCoXn+ExvJmLn1w8y1eyr4i38JFiN7EcwBaRjnyjTBVB/9pltKiYO4nbnY35W32PPnIUHVmBZQWtcz6chhtlcqrl4EOhbnGodV1W6TgpqaSisoU6gJksDfmD+kYMeyRNgtTSXIFBecAMSOV/CRvgr1hBHdJ/1/pUw+ylAMxU1ArCSGAIDA/CD0I2NvTzjKouQSN95EeuLardDsVNDvKgftDsVsKaPbYHTTIF558jhnns3LEk38sK5h9Gq4OpKUEFT8KjlMwZHlbERVYtJS/sJHqD+Yx1OlpQderOdnjqyLskTfD6xcC8E/gcJ8T1IyVOaVFMdNM/MXF+gHTEfwrMESD8Q/Wb4sOcipSEbgiTGwvI84kE42JLJjoyP7rKJcbqrmGpaCHrMAqxClgYsV66rCTzPtYDnq+U4cyBQtR3FNgw1QD4trgzpUQZEE2xUMrkqoqhkWNB1K8wo2Y6idoPPFg4t21SmujLgVamsv37L4UYyP3Qa8hSRqMHpGOXjwrF5fRHQ8RPaO7+v0KtmUq5SqtYoKZnVSG7G0EkGRFz8XXbEQ71HJbnuefux3O/PFp7NcNHEHrU6ld/2oproBo01GElkJInVpuAI2OO5jgy5eimpwK1YyFWCFpixLkGzFgR5GbWMWUYtjVOailLkjcvmKpXuUClai2eJ0qWGoifdCbWL9cXLgvZitToNnKVUlEV6ijQA5ZabAMwY/DquBcxyGE+yWXKVUQHUJBIMWXS026Fu7ge+0k2ji9LMkVVosJFKUQACWYMAJJjkPnhMsjxvTH1NEY61qbIDtz2mo57KUxq01FI5AqTIDrqN1FgwIIBEC8nTRlrw8030sBY0gAQdvjRFPTa/UmcDilQqNA3Fz6m5/E4j+H5tgGExtt74YlWwuUnLcsec7XVncVKLPlyBp8FQkESNwR0AsZwMx20zyzGcq+6p/44rVIgWmJ67fPCuYg29/PGmMIxjSESySlK2TfAs3ms7XcPV1aaT1G1IJbSLKNKzJYj8cTOR4dkwaNetSUITDQTpcjcMs6dXOOcc8M/spcpmc1USP3eUqMCZgnVTgWPM2n3w9+0LJVMv+ylWZaNYaoWQA6wCJJL3DBrsSSWJ2xmlicnyOWZRXBJ9qxljQR8vTWitUkqsTYSCQqdTpO9rnCPCOM6MtXoiogetRCJUNtLLsGEGF+IW5kWgYhM5Xr16RU13c0ZCCoQxCNBIViNVoG55HER2fyw78ByIJIbm20z8+flhGbpZY5pv69BePPHJckMeJ1cyqjvarRygiPYr6csNcpxOqqmmHYIdwLEgbBmFyvkbYne3GUAakVJK6SokbQQYE8vEcVt6UAnDY8DbT3RauzParNIpywrt+zsHDUjBWGmYkSDqM2IvjWayu/Z4Eg2hhF/CKpg+mmMYz2YyjBWqlSQRA6wLsQOewGNIyWcAyhRSVLU1UUxICkPJLSY+ER5hoPLGfJkqTXuoijqv3IqfDKOjMUmp7BwA+o33Wx9THLf0xp/DFWpRrUK6wCdVMN8Q8LXg35gTznFNFEFYYW/lE2jlaAd/YxMYLxWszhkFSoQ2tdZaLQREATJBDdbb8hnhKpqTG48tY3B/Ekcp23p0IZMtrRdQBFWJFxqvT2O++KT2kp/tmaOZRDTRoKqBqMmJkqObEm/XCmbGnL6YAhY/TC+Vonu1iZidjzvG8T7cxjs9fBYoRae+xy+lzSm5L0tkNksowBhAW5iN7mR4AbwTh6/Be9bVTdQiAU78ytmIiLTb2xJ5+pTFPSEUVYBXw21TYgLtG532+ZeF5MjLqrEE+Iki4uzHGDBk1Jv1NfqVyrw5gSNSW8z/TAw0z9ItUY6iJNrxbkfcQffHcaPMWuIpTLPTdgJYtJNtoPSL3w+r5RAoKsA4A+F7kj9N8Lpwx6SpOpVLWMbwDa06WvsemHtFmpQaxptBghBPKfjcaZ3FpuOWMjmrI2hhRyhcF6tVmaOUSAbD3sf185PORqWmq6YOrSdXRReATvqN+pwwy2eatUNR3lQGk+X8IJBi8YcVlqNK061hAuKZ52+6efvhdXLcqudx/l8kdykcpKuJmRfwRfp54frwtv+H8kP6gYhKNfMwF/aHWOgX8LflhVnr/AP5db/NH5DD4zLqFjbtFXAU04dWFzKRtA3DHqTtyxVDBM6wsc5/8Zn0xNcQyrEz3juxt4mLT5X9sR2UyasQD4Wk6lII09DeN+XvONWPNUdyvguc0ordjQZiDK+IxEhYEfPCqcQaRJMjqeXl5YuNLLUKVLYNKyBAknqZsYPLy9cL0qfD2g1KY6ajeTzjmY6/0OK/amntwdZ+w047yVlWzNSrVRVRiR/whvM2KgfFJ5b2thHhvB8xXYrRovUKmGhbKRuGY+FT6kY0fhPAsgaq16LaShkaWJvyJVpA8oxcmrVKiGmQtdTYqIDEGxBBsfnOK5c6k7SFR9kZMK3qvcYb+y1MtmEBdRUSKk0qgYqRLadSGA407AncYXzOZzDNVqnS1Twl3sQmtrQq+CSxjyvYG4tuf7M0KFMhKZR7FlZiWvBjxAHQthYXIuTE4SyfDaa8PrsEdnqsraoAVVpuLAzP8ZkDn5YtdJPuc9rzNdh79nfCyGaozEkqSZO5kGSdyd998XjNFKffM8EHL64YSDo16hHMQVt54gOylWmAFUd5ba3vIYi48p/qt9oubccPdlW40qTMEBmVSPOZjCs6+8S+AzC/I2Y1xAxP4x/bFiXsqqcI/a2Ze+eqlTTu60jqRRvYNrDn/AA9MQnB+HtmM1QoFdXeVFBWY8My5JFwNAY26Y9Adr6RPDs0pVFQUHIAMxoUssDSNio+WLTlukCK2POGkbc+Xn5euAFESLY47Ai4Pt+Y8x0wpTWd29Cdz5Rz+Zxsxu0ZpqmXH7H3He5lFZlqvlitMqpJBDISRANxAO3Lyxo/EeDnN5T9nzA11abh1LKQWsdW6CTBbYchjHewfEzl87Rqa2pgt3bsI+FvCZnkDBPpj0Iy0ioL5ldUWdXRWE81eZFuYjGbM2mvgPgk0Z5wvgFRWamUdVWqCjjfbxeE7/cM/ycrxo+VVGFqbxtMkTYTZmB59MERaAj/1AYjmXpk+p6nz3wuMxR/4hPpJ/wC0YRkyTn+IvjxQhelFB+3DJg5Gk4QgpWUEnoyOOTHmFxiVVToPtj0l224embyVbLoW1kBkLJVI1KwYCywJjTPLVscYO2UDhkIKVFlSCIKsNwR5HlhmPdUCextzdiFbK5WipKCgltJALFgNRcGmfETJ8iTjO+Id5RNUPRraabsusqwEBmVYaAGnyGxBgDGvcO4tSqUabimzgoDq8Bm151ODuDvzxH9pcrSzNHutHdgkHVppHYzt3oHTGecUwuFmULmzVE62prsDaTzkMLkzGxO2C/tbKh0BnIFiZE+giI9bYc8b4e1Fu7DPVcXDimoLD+FRTlbbXa9+mIivUcEI4bTbyAjnFretzhCim9xDTQrxOtIFMrLOwBMiBJvt68sPTmAFMGbxp9rwN7QROI/Oqe9UjkcHyuWqNpMEg8jNrbeV5/HHV9p0pxi+EjL0VaL7s7VIkbibajvz9OlxiUpoz5ZnUbI5m1yNVx5TiMr5QjQpFz/Q2IJ8+uJPOV3pZYiLhDI6T19zjDhactja+CpZnJMW+8bLeJ+6OYGBgtHg1WoocIWBG8e2Bh32pw8upbbCtEHvZK0s6CiQIDA+dlNyJ2O2+EKvFR3ZWBpuLgmZEBj0PnP5YnuLZVUosAoHKQNh8tueM+qNvfyI5/25bdMZcOme6Ds3sTQoMo00XJ1CYiZ5xI2IjnGJbhHDW0+ONbkQACXtzIiwuDy5Yr/Da8kqgvsDzjYj0ieeNA7PcPFOalnLizCfIWJJ6bW22gRgZsnhkunuNF4NUJnf0iY9Lenywd+CObEEGN526HnM2xYQ5FpHmCNt/LCvetv77QL+l7g4xS6rsWeRehUavZ0L+8uSnilpERz6Ez06/KN4lp7is3MBIvzB3iek8sX3MeNGUn4gQCRMzuQNpkjFB4nl4NRSQYp1d7bLUA9TIkb7DpjT0mZztSYISbdinZnLrUcUCG0VACyyJYmgjzfkXhhsQCIg4bpwR6oDZdg0j/dMwFQRuBNitt5B8uZedlWP7VS7sL4tCLqE7U0TfkZXfB+yuXD5yirbG1jDbNce43xtq2aIZ8mOnF8sjaWYq5dgtSm6HoylSY6SL4uHZHtctOpNQ8oEi87cj0n54V7TcWDNW4dWcgKyaKjRcQjQ0De8ThfhvBqCU9JUBGjUFN6kbSw+6J98Kk6OtDr5ZMbxlr43xChmcu6VIErYwQQdwR5TFsVbh1GqcmUgFCji6gkTqkSXB3nlgcUbXSZ1/wB2pCEm3oJ5ADc+YxMdlUp1MrWUhCVnkCVBWRflz59caMUJSxan3Rys8orLoXZkTwQItLWahUgTqJmOU+IEbEi4O/yads+OUqmTektWrUlTJCeAwyEyQggW3YL5TiY7F5ig1cpSqF/CWggjYgSARfffzEc8SX2l1tHC8yeqqv8AmdFj8cO6hLxEI6Zvw2Yv2G/+oZa5BLG6kgiUcCNJn5Y3OtkFqI1NzUZXUqwPfNIIg21RtjGfswoTxPLFiN3MeYpVCPy/DG/ZqrpRm6KT8gThE1uPhweXadIA6d5seXv9bYenLNSd6VQEOjFGUwSCDBBIJG84jQDEbmIEbzyHvjRPtf4T3WbTMKLV18X/ALiAA/NdFvJsasU6lRnyQuNlCqpD22N8egOwudNbJUagUTp0MdUeJDpJgKd4n3x5/wA49lPnGNY+xLiBNPM0TsrJUH+MMpH/AOsfPB6iKcX7gdO3aNHh+g/zt/444ab9V99R/UYXnAnGGjaNjRbqn+Q/+WMK+0aoafFcwDF+7MqAP/tpcid5nfG+lsYHn3OY47LLE5xEj+Wm6pt/ypi0FTsrPdUTvYHtR3bCi7EU3NiBdW6+IHw9Y9es6klIsAVrMQdiNEH5LjM+2HZdMvnqFWgNNOsxJQbIyQTBJ+FgSdIgDSYsYGh9mkjLJ56j82OBOmy2O1EXqZUndnPuB+QGGuY4cpFwWHQtIPlBtiXjHCBijgmWtPkyl+DZjXTdMu3eWlWQhRF5DwUnyJgzi1UeF6x46Hdn1Uz6WPQYtcY5pwJw1/i3+O5Kh/5S+CM94nTyCuVr5lafd30k+IeQAFzHK/LETwqpSzNSvToEMhUDVUomSuqWAHepDNAEztPwnGr93zOClBvGDCKhwiuiLZn+WzWTy6igclVcpYsq5iCeZEKwiSfvH1O+Bi+6B9HAxbUnzFA8KHYyjML4SCQQbNex9Y67Ypua4E5cgTpnpe/XpbGmEL4RJE2NrCefl1wEgHwxb70/X1+PGx9VLHwYE2ihZDs3UpMC5K2nwjmQSJJERMfjizZGq6+EiLAkmBMcrCLk9BbniaNSREWA9zz8hb+mEiii0b+YMxH4Yrk6iU+QPcT7xt9us+c/2w4DSRKjaD7bgn5/V8cpMDBIAJIAkfOB7H545MBSYFieU8pFrk2898I5BQoS214m3KJ69bA4r/afIFhUrzYUmGnTG6VBbyv9cpepm+XTz5ydothrnzrSpTFtSlTebGxjzjnHLDcM5Qkmiy2K7wLPiiMtUKhu7qOxHPemR7iCYvY+eFeBZju85SYKGJYAXjdjBBm3LyvhnVoGmoUwQWYgja4QGJ/5cPMms5jLaAFYKhg8yjk/Mgbc/fHcg09xrey+Iv2zqLUzdVhs2mx3B0KCD5ggjDXJ8dqpppyCg8JXaR5lbz54b8Q4kMxUauoI1mSCZuIHygDDbL6dRlryLdRz/L8cMrbcXJvxNu5e63HqVThrLlC2tIYot3a977gXksNgvthf7Mc4auXzDEImqoUWwOy3mw1Dxc974jshwGmCClRhAlNLBdM81SmFX+vMnDrh/EaNOq1Gqiq0hjUVdIfUBdwNj5+WB4jUdK4Nejza5Eb2X7QAZ5adTWFVnTXrMF9gCoAAWx/CwmBM/atxykcpUy12cmnMbJ4iw1TaSKbQv5b4T4t2No1/EhNFjdnpj4vUEwR/TDFPs4Buc3XuL6QFB9VxeWXU7kSOLQqiVD7OqTHiOXKOvhLMRGm2lgwAA3Kk/wBcbX2i4uaGWrVlKyiErrErOwBA3kmIm+KrwPsFTy9Za61qzOoIE6YuIvCzscd7V9mc3mnUJXRaAAOlp+KTc6V8VoiTbFXJNllFqJQ+yOW18SoJUpC795aQoChnWFJsJUe3XGg/a7l+8yGoRNKotQ9YOpDEX++Pl5Y72c7Fdw61amYao6ggBRppibGxJJ/D0xHfanwsVKdDSRqRm320sADeCJ1Kv44spJzRXS1BmV5grpgESIO/zMH2xpf2JVEAzQAOv92Seq/vIF/OcUPM8GCoxFUEhZICgQOvpi5fY+EWs41ElqZnaDBWNhtc4dlyKUWJxQcWaz3v1/fANU45GOhcZDUJV2YqQDBIIB6eY88ZtwPsBmMtnaeYNanUVWLEsWDtIYGQVN776saeE6fPAFMdJwVZGkyqdtS0UXIsrMLcpWxPyI98S/Z9mGXphrG5jyJJH4HEmconQHCi0QOWK1vYb2oIpODC+DhMAjBIFnHTgxwIxCBSccbBhjjYhAD6tgYGBiEMyaubz8hfne/zj1OHbkywUienOBufnfDfM1QVDbmJAgQAOZPLbb+2A1Vqp8bNJkhiTtsPQRjzz5r0OaLB1aG1bn6gR6/MYKcxEgjbrHl/8fbbDdkIA5QPFO89R9c8OkSEvpKjc2O8fFa3KwxN2gCRYmxE7AXEDrPtbAqUifu2uo0mZE+k7YJlnBfxUzz09Bbcm0efK2FHmJA8QAUgbRbYTti9URDZ1UGNWqfug3EEbgmYtNh1wd8sTRLCCJuec8gTExc7ddsOMtQUyhGoAyYnUpExzufbmdsFYzTKBTDFRzuVnebXEbfrgppkRBZ/h7uAVViACeoAP9fLpiIz7N+4M30GDzGl2C+4j8Bi3lz4AJAm8ggk8rcutre2K52lCh6QAtDx0uVMjyMn3nHQ6TNbUC93GhrmqgqTUChSf94B/HzeIgK0j3nDTLaBVl50yJK78sTnZXh613qIdOopK6hIkHn5Xv8APcDENnst3dV6ZBta+/4W9xjenyguPEzUOF0zVXXNNtV4p6tup1C222onqcVrtZlf31Yc+6Q+fxqMWmplHohcxRUkFVarTAs1rugB+LqvPcXGIHtNmVq1WdTIbLCCPKpP6YXds3S/DQMvnauXqVgoDUaQVipJkK4X4T5E4t/B+JUswoZGBtBmzD1xVKySc3/NlKbfJaeEHoOGyHcsEarTCkgCJBi8b9L4HAFtwaItPbr5i+OlPK4+t8RXAs7WYvTq0x4PCx1WLDoOkXxMrWUmJ35H+2CWtEZnqeYJIpsgXznvPOPDpxBZngWachh3Yafjd2/IUzaLXxdl25j1waI98XUgONlCyvYZkYO+YBIYNppUW/7mKD3xb8vlyogSB/zEj3vc+Zw+g8/r2wAfl+OI3ZEqEVT63jCgTBz+P15Y56/jGIQAk4BH1/rjp6R+EjHdvr++IQ5H19HHI64MBP1/bHW+uWIQI18CIwYAb2/DHPry/DEIFA+vo4Bwcn6+jhP6+pxCHSMFGOsfOPr0wUn6+jgBO6vPAw3ap9SMDBJRm2UqmrpVeZBM+sGw3wM5mfFa4EH8ALfL8cDAxwZKjmCtOGUSbEGWM2tMWv8A6YOmaChlIDLP+gnc9cDAxWezdAR2jXKk+hsNovIHPbHTXWb+FgDqA2J6WO0He/pgYGAuAoSObBhqexIBG0ERO52AI9zhajWgaeczfz/tb2xzAxbSr+JA9RlWVNzIiZMm5PtY/LnYYrPaVAXoidw9+XLluNv9MDAxp6TbIvn/ACFLdCnYysvfFLh2XwMORBBgg2vAvywl2uqK+cmSAyU5JExaDsTjuBjq/m+Q6/Ivialwp4pU1JX4VUWN7Re3kcVLtRw5KOYPdjSKlCoxUbAgMTAmwNjGOYGKG18BMuQWePvZD8Qo/wDHB1fw8MaNmI/6xgYGCUDdrajLmX0krMTBibDeMRWR4sKVVXYatJECTPqMdwMRLZmZv72vezR+FcYSsAymx3kEYkgvIR6QY/PAwMFGtM6V5mR6f6YBbpf3M/jjmBgkDqnl+WC677wem+BgYIDrOBytg+nr9fLAwMREBq6YC+h/DAwMQBxyfo4KCN7fLAwMQgWZ2g/h+ODfW+OYGIESqvG5j8fzwmx+gAMDAxAjR6t+f4YGBgYBLP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Csoportba foglalás 1"/>
          <p:cNvGrpSpPr/>
          <p:nvPr/>
        </p:nvGrpSpPr>
        <p:grpSpPr>
          <a:xfrm>
            <a:off x="397836" y="1608296"/>
            <a:ext cx="8362046" cy="4870587"/>
            <a:chOff x="778779" y="1887436"/>
            <a:chExt cx="5977060" cy="4870587"/>
          </a:xfrm>
        </p:grpSpPr>
        <p:sp>
          <p:nvSpPr>
            <p:cNvPr id="15" name="Rectangle 3"/>
            <p:cNvSpPr txBox="1">
              <a:spLocks noChangeArrowheads="1"/>
            </p:cNvSpPr>
            <p:nvPr/>
          </p:nvSpPr>
          <p:spPr>
            <a:xfrm>
              <a:off x="778779" y="1887436"/>
              <a:ext cx="4076700" cy="1787525"/>
            </a:xfrm>
            <a:solidFill>
              <a:srgbClr val="FFC000"/>
            </a:solidFill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hu-HU" altLang="hu-HU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highlight>
                    <a:srgbClr val="FFFF00"/>
                  </a:highlight>
                  <a:uLnTx/>
                  <a:uFillTx/>
                  <a:latin typeface="Franklin Gothic Demi Cond" panose="020B07060304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Felsőoktatási szakképzés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hu-HU" altLang="hu-HU" sz="160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gazdálkodási és menedzsment 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hu-HU" altLang="hu-HU" sz="160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gazdaságinformatikus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hu-HU" altLang="hu-HU" sz="160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kereskedelem és marketing 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hu-HU" altLang="hu-HU" sz="160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pénzügy és számvitel (engedélyeztetés alatt)</a:t>
              </a:r>
            </a:p>
            <a:p>
              <a:pPr marL="327025" marR="0" lvl="1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Rectangle 3"/>
            <p:cNvSpPr txBox="1">
              <a:spLocks noChangeArrowheads="1"/>
            </p:cNvSpPr>
            <p:nvPr/>
          </p:nvSpPr>
          <p:spPr>
            <a:xfrm>
              <a:off x="778779" y="3741320"/>
              <a:ext cx="5947997" cy="2448918"/>
            </a:xfr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hu-HU" altLang="hu-HU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highlight>
                    <a:srgbClr val="FFFF00"/>
                  </a:highlight>
                  <a:uLnTx/>
                  <a:uFillTx/>
                  <a:latin typeface="Franklin Gothic Demi Cond" panose="020B07060304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Alapképzés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hu-HU" altLang="hu-HU" sz="1600" dirty="0">
                  <a:solidFill>
                    <a:prstClr val="white"/>
                  </a:solidFill>
                  <a:latin typeface="Franklin Gothic Demi Cond" panose="020B07060304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</a:t>
              </a:r>
              <a:r>
                <a:rPr kumimoji="0" lang="hu-HU" altLang="hu-HU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azdálkodási</a:t>
              </a:r>
              <a:r>
                <a:rPr kumimoji="0" lang="hu-HU" alt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és menedzsment BA (magyar és angol nyelven)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hu-HU" altLang="hu-HU" sz="1600" dirty="0">
                  <a:solidFill>
                    <a:prstClr val="white"/>
                  </a:solidFill>
                  <a:latin typeface="Franklin Gothic Demi Cond" panose="020B07060304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</a:t>
              </a:r>
              <a:r>
                <a:rPr kumimoji="0" lang="hu-HU" altLang="hu-HU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azdaságinformatikus</a:t>
              </a:r>
              <a:r>
                <a:rPr kumimoji="0" lang="hu-HU" alt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hu-HU" altLang="hu-HU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BSc</a:t>
              </a:r>
              <a:endPara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hu-HU" altLang="hu-HU" sz="1600" dirty="0">
                  <a:solidFill>
                    <a:prstClr val="white"/>
                  </a:solidFill>
                  <a:latin typeface="Franklin Gothic Demi Cond" panose="020B07060304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</a:t>
              </a:r>
              <a:r>
                <a:rPr kumimoji="0" lang="hu-HU" altLang="hu-HU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ereskedelem</a:t>
              </a:r>
              <a:r>
                <a:rPr kumimoji="0" lang="hu-HU" alt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és marketing BA (magyar és angol nyelven)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hu-HU" altLang="hu-HU" sz="1600" dirty="0">
                  <a:solidFill>
                    <a:prstClr val="white"/>
                  </a:solidFill>
                  <a:latin typeface="Franklin Gothic Demi Cond" panose="020B07060304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</a:t>
              </a:r>
              <a:r>
                <a:rPr kumimoji="0" lang="hu-HU" altLang="hu-HU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űszaki</a:t>
              </a:r>
              <a:r>
                <a:rPr kumimoji="0" lang="hu-HU" alt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menedzser </a:t>
              </a:r>
              <a:r>
                <a:rPr kumimoji="0" lang="hu-HU" altLang="hu-HU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BSc</a:t>
              </a:r>
              <a:r>
                <a:rPr kumimoji="0" lang="hu-HU" alt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(magyar és angol nyelven)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hu-HU" altLang="hu-HU" sz="1600" dirty="0">
                  <a:solidFill>
                    <a:prstClr val="white"/>
                  </a:solidFill>
                  <a:latin typeface="Franklin Gothic Demi Cond" panose="020B07060304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pénzügy és számvitel BA (magyar nyelven, engedélyeztetés alatt)</a:t>
              </a:r>
              <a:endPara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327025" marR="0" lvl="1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hu-HU" altLang="hu-HU" sz="1600" dirty="0">
                  <a:solidFill>
                    <a:prstClr val="white"/>
                  </a:solidFill>
                  <a:latin typeface="Franklin Gothic Demi Cond" panose="020B07060304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marketing MA (magyar és angol nyelven)</a:t>
              </a:r>
              <a:endPara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tangle 3"/>
            <p:cNvSpPr txBox="1">
              <a:spLocks noChangeArrowheads="1"/>
            </p:cNvSpPr>
            <p:nvPr/>
          </p:nvSpPr>
          <p:spPr>
            <a:xfrm>
              <a:off x="778779" y="6112108"/>
              <a:ext cx="5977060" cy="645915"/>
            </a:xfr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hu-HU" altLang="hu-HU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highlight>
                    <a:srgbClr val="FFFF00"/>
                  </a:highlight>
                  <a:uLnTx/>
                  <a:uFillTx/>
                  <a:latin typeface="Franklin Gothic Demi Cond" panose="020B07060304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Mesterképzés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hu-HU" altLang="hu-HU" sz="160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v</a:t>
              </a:r>
              <a:r>
                <a:rPr lang="hu-HU" altLang="hu-HU" sz="1600" dirty="0" err="1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állalkozásfejlesztés</a:t>
              </a:r>
              <a:r>
                <a:rPr lang="hu-HU" altLang="hu-HU" sz="160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 </a:t>
              </a:r>
              <a:r>
                <a:rPr lang="hu-HU" altLang="hu-HU" sz="1600" dirty="0" err="1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MSc</a:t>
              </a:r>
              <a:r>
                <a:rPr lang="hu-HU" altLang="hu-HU" sz="160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 (magyar és angol nyelven) 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hu-HU" alt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7619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79076" y="457568"/>
            <a:ext cx="9612923" cy="774700"/>
          </a:xfrm>
          <a:solidFill>
            <a:srgbClr val="FCAF17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hu-HU" sz="4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Felsőoktatási szakképzések</a:t>
            </a:r>
          </a:p>
        </p:txBody>
      </p:sp>
      <p:sp>
        <p:nvSpPr>
          <p:cNvPr id="3" name="Téglalap 2"/>
          <p:cNvSpPr/>
          <p:nvPr/>
        </p:nvSpPr>
        <p:spPr>
          <a:xfrm>
            <a:off x="6090381" y="1232268"/>
            <a:ext cx="6101619" cy="5625732"/>
          </a:xfrm>
          <a:prstGeom prst="rect">
            <a:avLst/>
          </a:prstGeom>
          <a:solidFill>
            <a:srgbClr val="9AD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219" name="Szöveg helye 2"/>
          <p:cNvSpPr>
            <a:spLocks noGrp="1"/>
          </p:cNvSpPr>
          <p:nvPr>
            <p:ph type="body" sz="half" idx="1"/>
          </p:nvPr>
        </p:nvSpPr>
        <p:spPr>
          <a:xfrm>
            <a:off x="167056" y="1958787"/>
            <a:ext cx="5917008" cy="2304087"/>
          </a:xfrm>
          <a:solidFill>
            <a:srgbClr val="FCAF17"/>
          </a:solidFill>
        </p:spPr>
        <p:txBody>
          <a:bodyPr/>
          <a:lstStyle/>
          <a:p>
            <a:pPr marL="0" indent="0">
              <a:lnSpc>
                <a:spcPct val="150000"/>
              </a:lnSpc>
              <a:buNone/>
              <a:defRPr/>
            </a:pPr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nappali (KM, GM, GI, PÜ*)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levelező (KM, GM, PÜ*)</a:t>
            </a:r>
          </a:p>
          <a:p>
            <a:pPr>
              <a:lnSpc>
                <a:spcPct val="150000"/>
              </a:lnSpc>
              <a:defRPr/>
            </a:pPr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Képzési idő 3+1 félév (szakmai gyakorlattal)</a:t>
            </a:r>
          </a:p>
          <a:p>
            <a:pPr>
              <a:lnSpc>
                <a:spcPct val="150000"/>
              </a:lnSpc>
              <a:defRPr/>
            </a:pPr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Alapszakon való továbbtanulás esetén maximum 90 kredit beszámítható</a:t>
            </a:r>
          </a:p>
          <a:p>
            <a:pPr marL="0" indent="0">
              <a:lnSpc>
                <a:spcPct val="150000"/>
              </a:lnSpc>
              <a:buNone/>
              <a:defRPr/>
            </a:pPr>
            <a:endParaRPr lang="hu-HU" altLang="hu-HU" sz="2000" dirty="0">
              <a:latin typeface="Franklin Gothic Demi Cond" panose="020B07060304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defRPr/>
            </a:pPr>
            <a:endParaRPr lang="hu-HU" altLang="hu-HU" sz="1200" dirty="0">
              <a:latin typeface="Franklin Gothic Demi Cond" panose="020B0706030402020204" pitchFamily="34" charset="0"/>
            </a:endParaRPr>
          </a:p>
          <a:p>
            <a:pPr marL="0" indent="0">
              <a:buNone/>
              <a:defRPr/>
            </a:pPr>
            <a:endParaRPr lang="hu-HU" altLang="hu-HU" sz="1600" dirty="0">
              <a:latin typeface="Franklin Gothic Demi Cond" panose="020B07060304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34265" y="3769608"/>
            <a:ext cx="5917009" cy="1828800"/>
          </a:xfrm>
          <a:solidFill>
            <a:schemeClr val="accent5">
              <a:lumMod val="60000"/>
              <a:lumOff val="40000"/>
            </a:schemeClr>
          </a:solidFill>
        </p:spPr>
        <p:txBody>
          <a:bodyPr anchor="ctr"/>
          <a:lstStyle/>
          <a:p>
            <a:pPr marL="17462" indent="0">
              <a:buNone/>
              <a:defRPr/>
            </a:pPr>
            <a:r>
              <a:rPr lang="hu-HU" sz="1800" dirty="0">
                <a:solidFill>
                  <a:schemeClr val="tx1"/>
                </a:solidFill>
                <a:highlight>
                  <a:srgbClr val="FFFF00"/>
                </a:highlight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Gazdaságinformatikus FOSZK</a:t>
            </a:r>
          </a:p>
          <a:p>
            <a:pPr marL="344487" lvl="1" indent="0" algn="just">
              <a:buNone/>
              <a:defRPr/>
            </a:pPr>
            <a:r>
              <a:rPr lang="hu-HU" sz="1400" dirty="0">
                <a:solidFill>
                  <a:schemeClr val="tx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Egyaránt betekintést nyerhetsz a gazdaság és az  informatika világába. Megismerkedhetsz a vállalati információs rendszerek fejlesztésével és megtanulhatod az IT alapjait. </a:t>
            </a:r>
          </a:p>
          <a:p>
            <a:pPr marL="344487" lvl="1" indent="0" algn="just">
              <a:buNone/>
              <a:defRPr/>
            </a:pPr>
            <a:r>
              <a:rPr lang="hu-HU" sz="1400" dirty="0">
                <a:solidFill>
                  <a:schemeClr val="tx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Tanulmányaidat folytathatod a gazdaságinformatikus alapszakon.</a:t>
            </a:r>
          </a:p>
        </p:txBody>
      </p:sp>
      <p:sp>
        <p:nvSpPr>
          <p:cNvPr id="6" name="Tartalom helye 3"/>
          <p:cNvSpPr>
            <a:spLocks noGrp="1"/>
          </p:cNvSpPr>
          <p:nvPr>
            <p:ph sz="quarter" idx="4294967295"/>
          </p:nvPr>
        </p:nvSpPr>
        <p:spPr>
          <a:xfrm>
            <a:off x="6125489" y="2278242"/>
            <a:ext cx="5934563" cy="2060575"/>
          </a:xfrm>
          <a:solidFill>
            <a:srgbClr val="FCAF17"/>
          </a:solidFill>
        </p:spPr>
        <p:txBody>
          <a:bodyPr anchor="ctr"/>
          <a:lstStyle/>
          <a:p>
            <a:pPr marL="17462" indent="0">
              <a:buNone/>
              <a:defRPr/>
            </a:pPr>
            <a:r>
              <a:rPr lang="hu-HU" sz="1800" dirty="0">
                <a:solidFill>
                  <a:schemeClr val="tx1"/>
                </a:solidFill>
                <a:highlight>
                  <a:srgbClr val="FFFF00"/>
                </a:highlight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Gazdálkodási és menedzsment FOSZK</a:t>
            </a:r>
          </a:p>
          <a:p>
            <a:pPr marL="344487" lvl="1" indent="0" algn="just">
              <a:buNone/>
              <a:defRPr/>
            </a:pPr>
            <a:r>
              <a:rPr lang="hu-HU" sz="1400" dirty="0">
                <a:solidFill>
                  <a:schemeClr val="tx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Elsajátíthatod a legfontosabb szervezési és gazdasági ismereteket, a hatékony menedzselés eszköztárát. Megtudhatod, hogy miként működtethető sikeresen egy vállalkozás. </a:t>
            </a:r>
          </a:p>
          <a:p>
            <a:pPr marL="344487" lvl="1" indent="0" algn="just">
              <a:buNone/>
              <a:defRPr/>
            </a:pPr>
            <a:r>
              <a:rPr lang="hu-HU" sz="1400" dirty="0">
                <a:solidFill>
                  <a:schemeClr val="tx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Tanulmányaidat folytathatod a gazdálkodási és menedzsment alapszakon.</a:t>
            </a:r>
          </a:p>
        </p:txBody>
      </p:sp>
      <p:sp>
        <p:nvSpPr>
          <p:cNvPr id="7" name="Tartalom helye 3"/>
          <p:cNvSpPr>
            <a:spLocks noGrp="1"/>
          </p:cNvSpPr>
          <p:nvPr>
            <p:ph sz="quarter" idx="4294967295"/>
          </p:nvPr>
        </p:nvSpPr>
        <p:spPr>
          <a:xfrm>
            <a:off x="6107935" y="1159305"/>
            <a:ext cx="5934563" cy="1726530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/>
          <a:lstStyle/>
          <a:p>
            <a:pPr marL="17462" indent="0">
              <a:buNone/>
              <a:defRPr/>
            </a:pPr>
            <a:r>
              <a:rPr lang="hu-HU" sz="1800" dirty="0">
                <a:solidFill>
                  <a:schemeClr val="tx1"/>
                </a:solidFill>
                <a:highlight>
                  <a:srgbClr val="FFFF00"/>
                </a:highlight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Kereskedelem és marketing FOSZK</a:t>
            </a:r>
          </a:p>
          <a:p>
            <a:pPr marL="344487" lvl="1" indent="0" algn="just">
              <a:buNone/>
              <a:defRPr/>
            </a:pPr>
            <a:r>
              <a:rPr lang="hu-HU" sz="1400" dirty="0">
                <a:solidFill>
                  <a:schemeClr val="tx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itt szerzett ismeretekkel hatékonyan támogathatod egy vállalkozás marketing tevékenységét, valamint betekintést nyerhetsz a kereskedelem világába. Kreatív és gyakorlatorientált képzés. </a:t>
            </a:r>
          </a:p>
          <a:p>
            <a:pPr marL="344487" lvl="1" indent="0" algn="just">
              <a:buNone/>
              <a:defRPr/>
            </a:pPr>
            <a:r>
              <a:rPr lang="hu-HU" sz="1400" dirty="0">
                <a:solidFill>
                  <a:schemeClr val="tx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Tanulmányaidat folytathatod a kereskedelem és marketing alapszakon.</a:t>
            </a:r>
          </a:p>
        </p:txBody>
      </p:sp>
      <p:sp>
        <p:nvSpPr>
          <p:cNvPr id="8" name="Tartalom helye 3">
            <a:extLst>
              <a:ext uri="{FF2B5EF4-FFF2-40B4-BE49-F238E27FC236}">
                <a16:creationId xmlns:a16="http://schemas.microsoft.com/office/drawing/2014/main" id="{C4F6A5FA-DB3B-4B9B-A89D-F126CC3219EA}"/>
              </a:ext>
            </a:extLst>
          </p:cNvPr>
          <p:cNvSpPr txBox="1">
            <a:spLocks/>
          </p:cNvSpPr>
          <p:nvPr/>
        </p:nvSpPr>
        <p:spPr>
          <a:xfrm>
            <a:off x="6143043" y="5082193"/>
            <a:ext cx="5917009" cy="1828800"/>
          </a:xfrm>
          <a:solidFill>
            <a:schemeClr val="accent5">
              <a:lumMod val="60000"/>
              <a:lumOff val="40000"/>
            </a:schemeClr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" indent="0">
              <a:buFont typeface="Arial" panose="020B0604020202020204" pitchFamily="34" charset="0"/>
              <a:buNone/>
              <a:defRPr/>
            </a:pPr>
            <a:r>
              <a:rPr lang="hu-HU" sz="1800" dirty="0">
                <a:solidFill>
                  <a:schemeClr val="tx1"/>
                </a:solidFill>
                <a:highlight>
                  <a:srgbClr val="FFFF00"/>
                </a:highlight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Pénzügy és számvitel FOSZK (engedélyeztetés alatt)</a:t>
            </a:r>
          </a:p>
          <a:p>
            <a:pPr marL="344487" lvl="1" indent="0" algn="just">
              <a:buFont typeface="Arial" panose="020B0604020202020204" pitchFamily="34" charset="0"/>
              <a:buNone/>
              <a:defRPr/>
            </a:pPr>
            <a:r>
              <a:rPr lang="hu-HU" sz="1400" dirty="0">
                <a:solidFill>
                  <a:schemeClr val="tx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Megismerkedhetsz a pénzügyi világ megismeréséhez fontos alapfogalmakkal, és általános ismereteket szerezhetsz a gazdasági szereplők könyvelési tevékenységéről. A pénzügyi műveltség fejlesztéséhez is kiváló képzés.</a:t>
            </a:r>
          </a:p>
          <a:p>
            <a:pPr marL="344487" lvl="1" indent="0" algn="just">
              <a:buFont typeface="Arial" panose="020B0604020202020204" pitchFamily="34" charset="0"/>
              <a:buNone/>
              <a:defRPr/>
            </a:pPr>
            <a:r>
              <a:rPr lang="hu-HU" sz="1400" dirty="0">
                <a:solidFill>
                  <a:schemeClr val="tx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Tanulmányaidat folytathatod a pénzügy és számvitel alapszakon.</a:t>
            </a:r>
          </a:p>
        </p:txBody>
      </p:sp>
    </p:spTree>
    <p:extLst>
      <p:ext uri="{BB962C8B-B14F-4D97-AF65-F5344CB8AC3E}">
        <p14:creationId xmlns:p14="http://schemas.microsoft.com/office/powerpoint/2010/main" val="430066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EBB2898D-ECE9-4EA4-ACA0-C3648820B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1" y="1859144"/>
            <a:ext cx="11964437" cy="3139712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74EB1B95-4317-4876-90BD-F15FE3A6C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076" y="457568"/>
            <a:ext cx="9612923" cy="774700"/>
          </a:xfrm>
          <a:solidFill>
            <a:srgbClr val="FCAF17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hu-HU" sz="4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Átjárhatóság a képzések között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E20AB4D4-471F-430C-B06D-BA2A8E2CD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145" y="1599678"/>
            <a:ext cx="10935481" cy="457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0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 noChangeArrowheads="1"/>
          </p:cNvSpPr>
          <p:nvPr>
            <p:ph type="title"/>
          </p:nvPr>
        </p:nvSpPr>
        <p:spPr>
          <a:xfrm>
            <a:off x="2579076" y="501649"/>
            <a:ext cx="9612924" cy="774700"/>
          </a:xfrm>
          <a:solidFill>
            <a:srgbClr val="FCAF17"/>
          </a:solidFill>
        </p:spPr>
        <p:txBody>
          <a:bodyPr>
            <a:normAutofit/>
          </a:bodyPr>
          <a:lstStyle/>
          <a:p>
            <a:r>
              <a:rPr lang="hu-HU" altLang="hu-HU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Gazdálkodási és menedzsment BA</a:t>
            </a:r>
          </a:p>
        </p:txBody>
      </p:sp>
      <p:sp>
        <p:nvSpPr>
          <p:cNvPr id="10243" name="Szöveg helye 2"/>
          <p:cNvSpPr>
            <a:spLocks noGrp="1" noChangeArrowheads="1"/>
          </p:cNvSpPr>
          <p:nvPr>
            <p:ph type="body" sz="half" idx="1"/>
          </p:nvPr>
        </p:nvSpPr>
        <p:spPr>
          <a:xfrm>
            <a:off x="410362" y="1965797"/>
            <a:ext cx="5384800" cy="3331626"/>
          </a:xfrm>
        </p:spPr>
        <p:txBody>
          <a:bodyPr/>
          <a:lstStyle/>
          <a:p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nappali és levelező tagozat</a:t>
            </a:r>
          </a:p>
          <a:p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magyar és angol nyelven</a:t>
            </a:r>
          </a:p>
          <a:p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képzési idő 6+1 félév (szakmai gyakorlattal)</a:t>
            </a:r>
          </a:p>
          <a:p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duális képzési formában is</a:t>
            </a:r>
          </a:p>
          <a:p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választható specializációk: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digitális menedzser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projektmenedzsment és b2b marketing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altLang="hu-HU" sz="2000" dirty="0"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digitális pénzügyek (alternatívként)</a:t>
            </a:r>
          </a:p>
          <a:p>
            <a:endParaRPr lang="hu-HU" altLang="hu-HU" sz="1600" dirty="0">
              <a:latin typeface="Franklin Gothic Demi Cond" panose="020B07060304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altLang="hu-HU" sz="1600" dirty="0">
              <a:latin typeface="Franklin Gothic Demi Cond" panose="020B07060304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hu-HU" altLang="hu-HU" sz="1600" dirty="0">
              <a:latin typeface="Franklin Gothic Demi Cond" panose="020B07060304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>
              <a:buNone/>
            </a:pPr>
            <a:endParaRPr lang="hu-HU" altLang="hu-HU" sz="1600" dirty="0">
              <a:latin typeface="Franklin Gothic Demi Cond" panose="020B07060304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altLang="hu-HU" sz="2000" dirty="0">
              <a:latin typeface="Franklin Gothic Demi Cond" panose="020B07060304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933248" y="1286509"/>
            <a:ext cx="6276282" cy="1366105"/>
          </a:xfrm>
          <a:prstGeom prst="rect">
            <a:avLst/>
          </a:prstGeom>
          <a:solidFill>
            <a:srgbClr val="9AD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209421" y="1514682"/>
            <a:ext cx="5781232" cy="1828800"/>
          </a:xfrm>
          <a:solidFill>
            <a:schemeClr val="accent5"/>
          </a:solidFill>
        </p:spPr>
        <p:txBody>
          <a:bodyPr/>
          <a:lstStyle/>
          <a:p>
            <a:pPr marL="17462" indent="0" algn="just">
              <a:buNone/>
              <a:defRPr/>
            </a:pPr>
            <a:r>
              <a:rPr lang="hu-HU" sz="1700" dirty="0">
                <a:solidFill>
                  <a:schemeClr val="tx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Konkrét példákon keresztül ismerheted meg egy gazdálkodó szervezet működésének sajátosságait, projektmunkák keretében fedezheted fel egy vállalkozás tervezésének és szervezésének jellegzetességeit.</a:t>
            </a:r>
          </a:p>
        </p:txBody>
      </p:sp>
      <p:pic>
        <p:nvPicPr>
          <p:cNvPr id="10245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7"/>
          <a:stretch>
            <a:fillRect/>
          </a:stretch>
        </p:blipFill>
        <p:spPr bwMode="auto">
          <a:xfrm>
            <a:off x="5933248" y="2662774"/>
            <a:ext cx="6279966" cy="421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12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4486ED3F-07B4-4B79-A3B5-E1FB177773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9076" y="501649"/>
            <a:ext cx="9612924" cy="774700"/>
          </a:xfrm>
          <a:solidFill>
            <a:srgbClr val="FCAF17"/>
          </a:solidFill>
        </p:spPr>
        <p:txBody>
          <a:bodyPr>
            <a:normAutofit/>
          </a:bodyPr>
          <a:lstStyle/>
          <a:p>
            <a:r>
              <a:rPr lang="hu-HU" altLang="hu-HU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Gazdálkodási és menedzsment BA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D30A2FF-348B-425A-1B99-67822372F94C}"/>
              </a:ext>
            </a:extLst>
          </p:cNvPr>
          <p:cNvSpPr txBox="1"/>
          <p:nvPr/>
        </p:nvSpPr>
        <p:spPr>
          <a:xfrm>
            <a:off x="404995" y="1555274"/>
            <a:ext cx="1138423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highlight>
                  <a:srgbClr val="C0C0C0"/>
                </a:highlight>
                <a:latin typeface="Franklin Gothic Demi Cond" panose="020B0706030402020204" pitchFamily="34" charset="0"/>
              </a:rPr>
              <a:t>Mit tanul egy „</a:t>
            </a:r>
            <a:r>
              <a:rPr lang="hu-HU" sz="2400" dirty="0" err="1">
                <a:highlight>
                  <a:srgbClr val="C0C0C0"/>
                </a:highlight>
                <a:latin typeface="Franklin Gothic Demi Cond" panose="020B0706030402020204" pitchFamily="34" charset="0"/>
              </a:rPr>
              <a:t>gazdmenes</a:t>
            </a:r>
            <a:r>
              <a:rPr lang="hu-HU" sz="2400" dirty="0">
                <a:highlight>
                  <a:srgbClr val="C0C0C0"/>
                </a:highlight>
                <a:latin typeface="Franklin Gothic Demi Cond" panose="020B0706030402020204" pitchFamily="34" charset="0"/>
              </a:rPr>
              <a:t>” hallgató?</a:t>
            </a:r>
          </a:p>
          <a:p>
            <a:endParaRPr lang="hu-HU" sz="2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gazdasági matematika, közgazdaságtan, statisztika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piackutatás, marketing, fogyasztói magatartás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pénzügy, számvitel, controlling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jog, szociológia, gazdaságtörténet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menedzsment területek: innováció, termelés, projekt, válság, stratégia, HR, startup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u-HU" sz="2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2 specializáció közül lehet választani!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dirty="0">
                <a:solidFill>
                  <a:srgbClr val="FFFF00"/>
                </a:solidFill>
                <a:highlight>
                  <a:srgbClr val="808080"/>
                </a:highlight>
                <a:latin typeface="Franklin Gothic Demi Cond" panose="020B0706030402020204" pitchFamily="34" charset="0"/>
              </a:rPr>
              <a:t>digitális menedzser </a:t>
            </a:r>
          </a:p>
          <a:p>
            <a:pPr marL="803275" lvl="1" indent="-346075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online marketing, digitális reklámeszközök, agilitás, digitális pénzügyek stb.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400" dirty="0">
                <a:solidFill>
                  <a:srgbClr val="FFFF00"/>
                </a:solidFill>
                <a:highlight>
                  <a:srgbClr val="808080"/>
                </a:highlight>
                <a:latin typeface="Franklin Gothic Demi Cond" panose="020B0706030402020204" pitchFamily="34" charset="0"/>
              </a:rPr>
              <a:t>projektmenedzsment és B2B marketing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projektelemzés, agilitás, projektvezetés, business marketing, SPSS adatelemzés stb.</a:t>
            </a:r>
          </a:p>
          <a:p>
            <a:endParaRPr lang="hu-HU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797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F8B3FF9B-AED8-DBAF-80C2-188FEEBEE2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9076" y="501649"/>
            <a:ext cx="9612924" cy="774700"/>
          </a:xfrm>
          <a:solidFill>
            <a:srgbClr val="FCAF17"/>
          </a:solidFill>
        </p:spPr>
        <p:txBody>
          <a:bodyPr>
            <a:normAutofit/>
          </a:bodyPr>
          <a:lstStyle/>
          <a:p>
            <a:r>
              <a:rPr lang="hu-HU" altLang="hu-HU" dirty="0">
                <a:solidFill>
                  <a:srgbClr val="151F39"/>
                </a:solidFill>
                <a:latin typeface="Franklin Gothic Demi Cond" panose="020B0706030402020204" pitchFamily="34" charset="0"/>
              </a:rPr>
              <a:t>Gazdálkodási és menedzsment BA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57EA839-0094-09F2-1BCA-5BDD1F090094}"/>
              </a:ext>
            </a:extLst>
          </p:cNvPr>
          <p:cNvSpPr txBox="1"/>
          <p:nvPr/>
        </p:nvSpPr>
        <p:spPr>
          <a:xfrm>
            <a:off x="406400" y="155777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Franklin Gothic Demi Cond" panose="020B07060304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 helyezkedhetünk el ezzel a képzéssel? </a:t>
            </a:r>
          </a:p>
        </p:txBody>
      </p:sp>
      <p:pic>
        <p:nvPicPr>
          <p:cNvPr id="8" name="Kép 7" descr="A képen térkép látható&#10;&#10;Automatikusan generált leírás">
            <a:extLst>
              <a:ext uri="{FF2B5EF4-FFF2-40B4-BE49-F238E27FC236}">
                <a16:creationId xmlns:a16="http://schemas.microsoft.com/office/drawing/2014/main" id="{41BC9A58-9F4C-61FB-6982-9818452CD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98" y="2331288"/>
            <a:ext cx="6219484" cy="4296627"/>
          </a:xfrm>
          <a:prstGeom prst="rect">
            <a:avLst/>
          </a:prstGeom>
          <a:noFill/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F2AD5065-A3CC-3EDA-E9B9-49BC4B3087E9}"/>
              </a:ext>
            </a:extLst>
          </p:cNvPr>
          <p:cNvSpPr txBox="1"/>
          <p:nvPr/>
        </p:nvSpPr>
        <p:spPr>
          <a:xfrm>
            <a:off x="2097688" y="3529330"/>
            <a:ext cx="417646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>
                <a:latin typeface="Franklin Gothic Demi Cond" panose="020B0706030402020204" pitchFamily="34" charset="0"/>
              </a:rPr>
              <a:t>Kisvállalkozások (KKV)</a:t>
            </a:r>
          </a:p>
          <a:p>
            <a:pPr algn="ctr"/>
            <a:r>
              <a:rPr lang="hu-HU" sz="2400" dirty="0">
                <a:latin typeface="Franklin Gothic Demi Cond" panose="020B0706030402020204" pitchFamily="34" charset="0"/>
              </a:rPr>
              <a:t>Állami szervezetek</a:t>
            </a:r>
          </a:p>
          <a:p>
            <a:pPr algn="ctr"/>
            <a:r>
              <a:rPr lang="hu-HU" sz="2400" dirty="0">
                <a:latin typeface="Franklin Gothic Demi Cond" panose="020B0706030402020204" pitchFamily="34" charset="0"/>
              </a:rPr>
              <a:t>Bankok, költségvetési szervezetek</a:t>
            </a:r>
          </a:p>
          <a:p>
            <a:pPr algn="ctr"/>
            <a:r>
              <a:rPr lang="hu-HU" sz="2400" dirty="0">
                <a:latin typeface="Franklin Gothic Demi Cond" panose="020B0706030402020204" pitchFamily="34" charset="0"/>
              </a:rPr>
              <a:t>Nagyvállalatok</a:t>
            </a:r>
          </a:p>
          <a:p>
            <a:pPr algn="ctr"/>
            <a:r>
              <a:rPr lang="hu-HU" sz="2400" dirty="0">
                <a:latin typeface="Franklin Gothic Demi Cond" panose="020B0706030402020204" pitchFamily="34" charset="0"/>
              </a:rPr>
              <a:t>Saját vállalkozás</a:t>
            </a:r>
          </a:p>
          <a:p>
            <a:pPr algn="ctr"/>
            <a:endParaRPr lang="hu-HU" dirty="0">
              <a:latin typeface="Franklin Gothic Demi Cond" panose="020B0706030402020204" pitchFamily="34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6B7E9B49-BF4A-B942-9901-AF303C61B390}"/>
              </a:ext>
            </a:extLst>
          </p:cNvPr>
          <p:cNvSpPr txBox="1"/>
          <p:nvPr/>
        </p:nvSpPr>
        <p:spPr>
          <a:xfrm>
            <a:off x="7427742" y="2222639"/>
            <a:ext cx="335354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4"/>
                </a:solidFill>
                <a:latin typeface="Franklin Gothic Demi Cond" panose="020B0706030402020204" pitchFamily="34" charset="0"/>
              </a:rPr>
              <a:t>A legátfogóbb közgazdasági képzés!</a:t>
            </a:r>
          </a:p>
          <a:p>
            <a:endParaRPr lang="hu-HU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Ezzel a diplomával lehetsz például: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üzleti elemző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projektvezető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HR menedzser 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kontroller 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pénzügyes 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középvezető 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termelésvezető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logisztikus 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beszerzési szakértő 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banki menedzser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üzleti tanácsadó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sikeres vállalkozó 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stb.</a:t>
            </a:r>
          </a:p>
          <a:p>
            <a:pPr marL="285750" indent="-285750">
              <a:buFontTx/>
              <a:buChar char="-"/>
            </a:pPr>
            <a:endParaRPr lang="hu-HU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5941423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005F229373EB664B94F6804CB61A91E4" ma:contentTypeVersion="7" ma:contentTypeDescription="Új dokumentum létrehozása." ma:contentTypeScope="" ma:versionID="0aa9d211b4cd49ffd5e9296884479d3d">
  <xsd:schema xmlns:xsd="http://www.w3.org/2001/XMLSchema" xmlns:xs="http://www.w3.org/2001/XMLSchema" xmlns:p="http://schemas.microsoft.com/office/2006/metadata/properties" xmlns:ns2="1b71f831-ce1f-4655-8fb3-0f693d7b2b92" targetNamespace="http://schemas.microsoft.com/office/2006/metadata/properties" ma:root="true" ma:fieldsID="2ffeabf74a50e031cc84219dc5cc1f2c" ns2:_="">
    <xsd:import namespace="1b71f831-ce1f-4655-8fb3-0f693d7b2b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71f831-ce1f-4655-8fb3-0f693d7b2b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8180D1E-EF37-469C-9CB9-EE3C7F1E96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71f831-ce1f-4655-8fb3-0f693d7b2b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D76B81-3944-4293-BF8C-FD7FDCF52D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C713EF-B622-4362-8926-0236335F9364}">
  <ds:schemaRefs>
    <ds:schemaRef ds:uri="fd092f08-ce81-49ff-9dcf-af1944577f02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d92b5cf3-cece-4e4a-baf8-bdbb641cfa7f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1977</TotalTime>
  <Words>2136</Words>
  <Application>Microsoft Office PowerPoint</Application>
  <PresentationFormat>Szélesvásznú</PresentationFormat>
  <Paragraphs>489</Paragraphs>
  <Slides>37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5</vt:i4>
      </vt:variant>
      <vt:variant>
        <vt:lpstr>Diacímek</vt:lpstr>
      </vt:variant>
      <vt:variant>
        <vt:i4>37</vt:i4>
      </vt:variant>
    </vt:vector>
  </HeadingPairs>
  <TitlesOfParts>
    <vt:vector size="52" baseType="lpstr">
      <vt:lpstr>Arial</vt:lpstr>
      <vt:lpstr>Calibri</vt:lpstr>
      <vt:lpstr>Franklin Gothic Demi</vt:lpstr>
      <vt:lpstr>Franklin Gothic Demi Cond</vt:lpstr>
      <vt:lpstr>Franklin Gothic Medium</vt:lpstr>
      <vt:lpstr>Franklin Gothic Medium Cond</vt:lpstr>
      <vt:lpstr>Open Sans</vt:lpstr>
      <vt:lpstr>Open Sans Light</vt:lpstr>
      <vt:lpstr>Open Sans SemiBold</vt:lpstr>
      <vt:lpstr>Wingdings</vt:lpstr>
      <vt:lpstr>2_Office Theme</vt:lpstr>
      <vt:lpstr>3_Office Theme</vt:lpstr>
      <vt:lpstr>4_Office Theme</vt:lpstr>
      <vt:lpstr>5_Office Theme</vt:lpstr>
      <vt:lpstr>6_Office Theme</vt:lpstr>
      <vt:lpstr>PowerPoint-bemutató</vt:lpstr>
      <vt:lpstr>Keleti Károly Gazdasági Kar</vt:lpstr>
      <vt:lpstr>PowerPoint-bemutató</vt:lpstr>
      <vt:lpstr>A Keleti Károly Gazdaság Kar képzései</vt:lpstr>
      <vt:lpstr>Felsőoktatási szakképzések</vt:lpstr>
      <vt:lpstr>Átjárhatóság a képzések között</vt:lpstr>
      <vt:lpstr>Gazdálkodási és menedzsment BA</vt:lpstr>
      <vt:lpstr>Gazdálkodási és menedzsment BA</vt:lpstr>
      <vt:lpstr>Gazdálkodási és menedzsment BA</vt:lpstr>
      <vt:lpstr>Kereskedelem és marketing BA</vt:lpstr>
      <vt:lpstr>Kereskedelem és marketing BA</vt:lpstr>
      <vt:lpstr>Kereskedelem és marketing BA</vt:lpstr>
      <vt:lpstr>Pénzügy és számvitel BA</vt:lpstr>
      <vt:lpstr>Pénzügy és számvitel BA</vt:lpstr>
      <vt:lpstr>Pénzügy és számvitel BA</vt:lpstr>
      <vt:lpstr>Műszaki menedzser BSc</vt:lpstr>
      <vt:lpstr>PowerPoint-bemutató</vt:lpstr>
      <vt:lpstr>Gazdaságinformatikus BSc</vt:lpstr>
      <vt:lpstr>PowerPoint-bemutató</vt:lpstr>
      <vt:lpstr>PowerPoint-bemutató</vt:lpstr>
      <vt:lpstr>Marketing MSc</vt:lpstr>
      <vt:lpstr>Marketing MSc - Mi az erőssége?</vt:lpstr>
      <vt:lpstr>Marketing MSc</vt:lpstr>
      <vt:lpstr>Marketing MSc</vt:lpstr>
      <vt:lpstr>Vállalkozásfejlesztés MSc</vt:lpstr>
      <vt:lpstr>Vállalkozásfejlesztés MSc - Mitől vonzó?</vt:lpstr>
      <vt:lpstr>Vállalkozásfejlesztés MSc</vt:lpstr>
      <vt:lpstr>Vállalkozásfejlesztés MSc</vt:lpstr>
      <vt:lpstr>PowerPoint-bemutató</vt:lpstr>
      <vt:lpstr>PowerPoint-bemutató</vt:lpstr>
      <vt:lpstr>PowerPoint-bemutató</vt:lpstr>
      <vt:lpstr>Konferenciák, rendezvények</vt:lpstr>
      <vt:lpstr>Hallgatói Önkormányzat (KGK HÖK)</vt:lpstr>
      <vt:lpstr>Nemzetközi kapcsolatok/Programok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Kozma-Loraszkó Andrea</cp:lastModifiedBy>
  <cp:revision>297</cp:revision>
  <cp:lastPrinted>2019-02-21T16:25:53Z</cp:lastPrinted>
  <dcterms:created xsi:type="dcterms:W3CDTF">2019-01-21T14:36:44Z</dcterms:created>
  <dcterms:modified xsi:type="dcterms:W3CDTF">2025-01-06T17:33:18Z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0x010100005F229373EB664B94F6804CB61A91E4</vt:lpwstr>
  </property>
</Properties>
</file>