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5" r:id="rId2"/>
    <p:sldMasterId id="2147483712" r:id="rId3"/>
    <p:sldMasterId id="2147483729" r:id="rId4"/>
  </p:sldMasterIdLst>
  <p:notesMasterIdLst>
    <p:notesMasterId r:id="rId25"/>
  </p:notesMasterIdLst>
  <p:sldIdLst>
    <p:sldId id="272" r:id="rId5"/>
    <p:sldId id="293" r:id="rId6"/>
    <p:sldId id="291" r:id="rId7"/>
    <p:sldId id="295" r:id="rId8"/>
    <p:sldId id="307" r:id="rId9"/>
    <p:sldId id="277" r:id="rId10"/>
    <p:sldId id="296" r:id="rId11"/>
    <p:sldId id="312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11" r:id="rId20"/>
    <p:sldId id="287" r:id="rId21"/>
    <p:sldId id="313" r:id="rId22"/>
    <p:sldId id="309" r:id="rId23"/>
    <p:sldId id="3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F17"/>
    <a:srgbClr val="151F39"/>
    <a:srgbClr val="9AD1F0"/>
    <a:srgbClr val="D8B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éma alapján készült stílus 1 – 2. jelölőszín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7"/>
    <p:restoredTop sz="94721"/>
  </p:normalViewPr>
  <p:slideViewPr>
    <p:cSldViewPr snapToGrid="0" snapToObjects="1">
      <p:cViewPr varScale="1">
        <p:scale>
          <a:sx n="150" d="100"/>
          <a:sy n="150" d="100"/>
        </p:scale>
        <p:origin x="27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1CC1C-E04F-5746-9273-0C628152FE6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923D-B9BF-9F44-A2FF-065E37B8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3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58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080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04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7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4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97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9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6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70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7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094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411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74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950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200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8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802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361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155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019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520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459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74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44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4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89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850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1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59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2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8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006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344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020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3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455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154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47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82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18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220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494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33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7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35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0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05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4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56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585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3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460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16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4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27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351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9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Betűtípus, Grafika, Grafikus tervezés látható&#10;&#10;Automatikusan generált leírás">
            <a:extLst>
              <a:ext uri="{FF2B5EF4-FFF2-40B4-BE49-F238E27FC236}">
                <a16:creationId xmlns:a16="http://schemas.microsoft.com/office/drawing/2014/main" id="{568E3F50-6C77-F011-1122-43C6C2A8908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4" y="633173"/>
            <a:ext cx="2675281" cy="50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765" r:id="rId3"/>
    <p:sldLayoutId id="2147483684" r:id="rId4"/>
    <p:sldLayoutId id="2147483685" r:id="rId5"/>
    <p:sldLayoutId id="2147483686" r:id="rId6"/>
    <p:sldLayoutId id="2147483688" r:id="rId7"/>
    <p:sldLayoutId id="2147483689" r:id="rId8"/>
    <p:sldLayoutId id="2147483711" r:id="rId9"/>
    <p:sldLayoutId id="2147483690" r:id="rId10"/>
    <p:sldLayoutId id="2147483761" r:id="rId11"/>
    <p:sldLayoutId id="2147483746" r:id="rId12"/>
    <p:sldLayoutId id="2147483747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699" r:id="rId4"/>
    <p:sldLayoutId id="2147483700" r:id="rId5"/>
    <p:sldLayoutId id="2147483701" r:id="rId6"/>
    <p:sldLayoutId id="2147483704" r:id="rId7"/>
    <p:sldLayoutId id="2147483705" r:id="rId8"/>
    <p:sldLayoutId id="2147483760" r:id="rId9"/>
    <p:sldLayoutId id="2147483748" r:id="rId10"/>
    <p:sldLayoutId id="2147483749" r:id="rId11"/>
    <p:sldLayoutId id="2147483750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1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7" r:id="rId4"/>
    <p:sldLayoutId id="2147483720" r:id="rId5"/>
    <p:sldLayoutId id="2147483722" r:id="rId6"/>
    <p:sldLayoutId id="2147483723" r:id="rId7"/>
    <p:sldLayoutId id="2147483724" r:id="rId8"/>
    <p:sldLayoutId id="2147483759" r:id="rId9"/>
    <p:sldLayoutId id="2147483753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2" r:id="rId2"/>
    <p:sldLayoutId id="2147483733" r:id="rId3"/>
    <p:sldLayoutId id="2147483734" r:id="rId4"/>
    <p:sldLayoutId id="2147483738" r:id="rId5"/>
    <p:sldLayoutId id="2147483739" r:id="rId6"/>
    <p:sldLayoutId id="2147483740" r:id="rId7"/>
    <p:sldLayoutId id="2147483741" r:id="rId8"/>
    <p:sldLayoutId id="2147483762" r:id="rId9"/>
    <p:sldLayoutId id="2147483756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kgk.uni-obuda.hu/projektmunka/projektmunka-konzulensi-temajavaslatok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gk.uni-obuda.hu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047A-40B1-4E46-80BD-4C0081F8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4000" dirty="0"/>
              <a:t>Projektmunka tájékoztató</a:t>
            </a:r>
            <a:endParaRPr lang="en-US" sz="4000" dirty="0"/>
          </a:p>
        </p:txBody>
      </p:sp>
      <p:sp>
        <p:nvSpPr>
          <p:cNvPr id="3" name="Szöveg helye 3">
            <a:extLst>
              <a:ext uri="{FF2B5EF4-FFF2-40B4-BE49-F238E27FC236}">
                <a16:creationId xmlns:a16="http://schemas.microsoft.com/office/drawing/2014/main" id="{67043330-502F-0178-FCB5-C9BBD2429A52}"/>
              </a:ext>
            </a:extLst>
          </p:cNvPr>
          <p:cNvSpPr txBox="1">
            <a:spLocks/>
          </p:cNvSpPr>
          <p:nvPr/>
        </p:nvSpPr>
        <p:spPr>
          <a:xfrm>
            <a:off x="838199" y="3961685"/>
            <a:ext cx="7086601" cy="847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dirty="0"/>
              <a:t>https://kgk.uni-obuda.hu/projektmunka/</a:t>
            </a:r>
          </a:p>
        </p:txBody>
      </p:sp>
      <p:sp>
        <p:nvSpPr>
          <p:cNvPr id="4" name="Szöveg helye 4">
            <a:extLst>
              <a:ext uri="{FF2B5EF4-FFF2-40B4-BE49-F238E27FC236}">
                <a16:creationId xmlns:a16="http://schemas.microsoft.com/office/drawing/2014/main" id="{5CF33DFB-2B43-9CD4-2314-1BAF6D32190F}"/>
              </a:ext>
            </a:extLst>
          </p:cNvPr>
          <p:cNvSpPr txBox="1">
            <a:spLocks/>
          </p:cNvSpPr>
          <p:nvPr/>
        </p:nvSpPr>
        <p:spPr>
          <a:xfrm>
            <a:off x="914399" y="4809133"/>
            <a:ext cx="7946360" cy="9663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808038" algn="l"/>
              </a:tabLst>
            </a:pPr>
            <a:r>
              <a:rPr lang="hu-H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Megszerezhető kreditek száma: </a:t>
            </a:r>
            <a:r>
              <a:rPr lang="hu-HU" sz="14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 kredit</a:t>
            </a:r>
          </a:p>
          <a:p>
            <a:pPr algn="just">
              <a:tabLst>
                <a:tab pos="808038" algn="l"/>
              </a:tabLst>
            </a:pPr>
            <a:r>
              <a:rPr lang="hu-H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projektmunka tárgy heti óraszámai: 0 előadás + 0 gyakorlat + </a:t>
            </a:r>
            <a:r>
              <a:rPr lang="hu-HU" sz="14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 labor</a:t>
            </a:r>
          </a:p>
          <a:p>
            <a:pPr algn="just">
              <a:tabLst>
                <a:tab pos="808038" algn="l"/>
              </a:tabLst>
            </a:pPr>
            <a:r>
              <a:rPr lang="hu-HU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Teljesítés típusa: </a:t>
            </a:r>
            <a:r>
              <a:rPr lang="hu-HU" sz="14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félévközi jegy</a:t>
            </a:r>
            <a:endParaRPr lang="hu-HU" sz="1400" dirty="0"/>
          </a:p>
          <a:p>
            <a:pPr algn="just"/>
            <a:endParaRPr lang="hu-HU" sz="1400" dirty="0">
              <a:solidFill>
                <a:srgbClr val="FCAF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8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525486"/>
            <a:ext cx="7176912" cy="3652030"/>
          </a:xfrm>
        </p:spPr>
        <p:txBody>
          <a:bodyPr/>
          <a:lstStyle/>
          <a:p>
            <a:r>
              <a:rPr lang="hu-HU" sz="1800" dirty="0"/>
              <a:t>A tárgy, mint egy projekt </a:t>
            </a:r>
            <a:r>
              <a:rPr lang="hu-HU" sz="1800" b="1" dirty="0">
                <a:solidFill>
                  <a:srgbClr val="FCAF17"/>
                </a:solidFill>
              </a:rPr>
              <a:t>folyamatos munkát és foglalkozást igényel </a:t>
            </a:r>
            <a:r>
              <a:rPr lang="hu-HU" sz="1800" dirty="0"/>
              <a:t>a félév során. </a:t>
            </a:r>
            <a:br>
              <a:rPr lang="hu-HU" sz="1800" dirty="0"/>
            </a:br>
            <a:endParaRPr lang="hu-HU" sz="1800" dirty="0"/>
          </a:p>
          <a:p>
            <a:r>
              <a:rPr lang="hu-HU" sz="1800" dirty="0"/>
              <a:t>A szorgalmi időszak 10 hetére a csapat a konzulenssel </a:t>
            </a:r>
            <a:r>
              <a:rPr lang="hu-HU" sz="1800" b="1" dirty="0">
                <a:solidFill>
                  <a:srgbClr val="FCAF17"/>
                </a:solidFill>
              </a:rPr>
              <a:t>közösen határoz meg 10 db heti feladatot, mely kapcsolódik a választott témához és </a:t>
            </a:r>
            <a:r>
              <a:rPr lang="hu-HU" sz="1800" dirty="0"/>
              <a:t>a hallgatók mintatervei szerinti </a:t>
            </a:r>
            <a:r>
              <a:rPr lang="hu-HU" sz="1800" b="1" dirty="0">
                <a:solidFill>
                  <a:srgbClr val="FCAF17"/>
                </a:solidFill>
              </a:rPr>
              <a:t>minimum 3 db tantárgyhoz </a:t>
            </a:r>
            <a:r>
              <a:rPr lang="hu-HU" sz="1800" dirty="0"/>
              <a:t>(lehet több is)</a:t>
            </a:r>
            <a:r>
              <a:rPr lang="hu-HU" sz="1800" b="1" dirty="0"/>
              <a:t>. </a:t>
            </a:r>
            <a:br>
              <a:rPr lang="hu-HU" sz="1800" b="1" dirty="0"/>
            </a:br>
            <a:br>
              <a:rPr lang="hu-HU" sz="1800" b="1" dirty="0"/>
            </a:br>
            <a:r>
              <a:rPr lang="hu-HU" sz="1800" dirty="0"/>
              <a:t>Az egyetlen feltétel,</a:t>
            </a:r>
            <a:r>
              <a:rPr lang="hu-HU" sz="1800" b="1" dirty="0"/>
              <a:t> </a:t>
            </a:r>
            <a:r>
              <a:rPr lang="hu-HU" sz="1800" dirty="0"/>
              <a:t>hogy a tárgyak között</a:t>
            </a:r>
            <a:r>
              <a:rPr lang="hu-HU" sz="1800" b="1" dirty="0"/>
              <a:t> </a:t>
            </a:r>
            <a:r>
              <a:rPr lang="hu-HU" sz="1800" b="1" dirty="0">
                <a:solidFill>
                  <a:srgbClr val="FCAF17"/>
                </a:solidFill>
              </a:rPr>
              <a:t>legyen törzstárgy és specializációs tárgy is</a:t>
            </a:r>
            <a:r>
              <a:rPr lang="hu-HU" sz="1800" b="1" dirty="0"/>
              <a:t>,</a:t>
            </a:r>
            <a:r>
              <a:rPr lang="hu-HU" sz="1800" dirty="0"/>
              <a:t> de a választott projekt téma határozza meg ezek arányát.</a:t>
            </a:r>
            <a:r>
              <a:rPr lang="hu-HU" sz="1800" b="1" dirty="0"/>
              <a:t> </a:t>
            </a:r>
            <a:r>
              <a:rPr lang="hu-HU" sz="1800" dirty="0"/>
              <a:t>Egy-egy komplex feladat több tárgyhoz is kapcsolódhat.</a:t>
            </a:r>
            <a:br>
              <a:rPr lang="hu-HU" sz="1800" b="1" dirty="0"/>
            </a:br>
            <a:endParaRPr lang="hu-HU" sz="1800" dirty="0"/>
          </a:p>
          <a:p>
            <a:r>
              <a:rPr lang="hu-HU" sz="1800" dirty="0"/>
              <a:t>Amennyiben eltérő specializáción, szakirányon, szakon vagy karon lévő hallgatók alkotják a csapatot, hallgatónkként teljesülnie kell ennek a feltételnek!</a:t>
            </a:r>
            <a:br>
              <a:rPr lang="hu-HU" sz="1800" b="1" dirty="0"/>
            </a:br>
            <a:endParaRPr lang="hu-HU" sz="1800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3. Feladat: Heti feladatok és Mérföldkő jelentések készítése</a:t>
            </a:r>
            <a:endParaRPr lang="en-US" dirty="0"/>
          </a:p>
        </p:txBody>
      </p:sp>
      <p:pic>
        <p:nvPicPr>
          <p:cNvPr id="7" name="Kép helye 6" descr="Régi film visszaszámlálása 3">
            <a:extLst>
              <a:ext uri="{FF2B5EF4-FFF2-40B4-BE49-F238E27FC236}">
                <a16:creationId xmlns:a16="http://schemas.microsoft.com/office/drawing/2014/main" id="{6AC47F74-B735-3DBF-FED4-180121E253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r="30369"/>
          <a:stretch>
            <a:fillRect/>
          </a:stretch>
        </p:blipFill>
        <p:spPr>
          <a:xfrm>
            <a:off x="8602663" y="0"/>
            <a:ext cx="358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07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525486"/>
            <a:ext cx="7176912" cy="3652030"/>
          </a:xfrm>
        </p:spPr>
        <p:txBody>
          <a:bodyPr/>
          <a:lstStyle/>
          <a:p>
            <a:r>
              <a:rPr lang="hu-HU" sz="1800" b="1" dirty="0"/>
              <a:t>A feladat megoldásokat mérföldkövek elérésekor kell feltölteni a </a:t>
            </a:r>
            <a:r>
              <a:rPr lang="hu-HU" sz="1800" b="1" dirty="0" err="1"/>
              <a:t>Moodle</a:t>
            </a:r>
            <a:r>
              <a:rPr lang="hu-HU" sz="1800" b="1" dirty="0"/>
              <a:t>-be!</a:t>
            </a:r>
            <a:br>
              <a:rPr lang="hu-HU" sz="1800" b="1" dirty="0"/>
            </a:br>
            <a:endParaRPr lang="hu-HU" sz="1800" dirty="0"/>
          </a:p>
          <a:p>
            <a:r>
              <a:rPr lang="hu-HU" sz="1800" dirty="0"/>
              <a:t>A szorgalmi időszakban a projektmunkában </a:t>
            </a:r>
            <a:r>
              <a:rPr lang="hu-HU" sz="1800" b="1" dirty="0">
                <a:solidFill>
                  <a:srgbClr val="FCAF17"/>
                </a:solidFill>
              </a:rPr>
              <a:t>3 mérföldkő </a:t>
            </a:r>
            <a:r>
              <a:rPr lang="hu-HU" sz="1800" b="1" dirty="0"/>
              <a:t>található</a:t>
            </a:r>
            <a:r>
              <a:rPr lang="hu-HU" sz="1800" dirty="0"/>
              <a:t>:</a:t>
            </a:r>
          </a:p>
          <a:p>
            <a:pPr marL="342900" indent="-342900">
              <a:buAutoNum type="arabicPeriod"/>
            </a:pPr>
            <a:r>
              <a:rPr lang="hu-HU" sz="1800" b="1" dirty="0"/>
              <a:t>Mérföldkő:</a:t>
            </a:r>
            <a:r>
              <a:rPr lang="hu-HU" sz="1800" b="1" dirty="0">
                <a:solidFill>
                  <a:srgbClr val="EF4540"/>
                </a:solidFill>
                <a:effectLst/>
              </a:rPr>
              <a:t> </a:t>
            </a:r>
            <a:r>
              <a:rPr lang="hu-HU" sz="1800" b="1" dirty="0">
                <a:solidFill>
                  <a:srgbClr val="FCAF17"/>
                </a:solidFill>
                <a:effectLst/>
              </a:rPr>
              <a:t>1-2-3-4 heti feladatok megoldása</a:t>
            </a:r>
          </a:p>
          <a:p>
            <a:pPr lvl="1" indent="0">
              <a:buNone/>
            </a:pP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	Határidő: a szorgalmi időszak 4. hetének vége.</a:t>
            </a:r>
          </a:p>
          <a:p>
            <a:r>
              <a:rPr lang="hu-HU" sz="1800" b="1" dirty="0"/>
              <a:t>2. Mérföldkő: </a:t>
            </a:r>
            <a:r>
              <a:rPr lang="hu-HU" sz="1800" b="1" dirty="0">
                <a:solidFill>
                  <a:srgbClr val="FCAF17"/>
                </a:solidFill>
                <a:effectLst/>
              </a:rPr>
              <a:t>5-6-7-8 heti feladatok megoldása</a:t>
            </a:r>
          </a:p>
          <a:p>
            <a:r>
              <a:rPr lang="hu-HU" sz="1800" dirty="0"/>
              <a:t>	Határidő: a szorgalmi időszak 8. </a:t>
            </a: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hetének vége.</a:t>
            </a:r>
            <a:endParaRPr lang="hu-HU" sz="1800" dirty="0">
              <a:solidFill>
                <a:srgbClr val="FCAF17"/>
              </a:solidFill>
            </a:endParaRPr>
          </a:p>
          <a:p>
            <a:r>
              <a:rPr lang="hu-HU" sz="1800" b="1" dirty="0"/>
              <a:t>3. Mérföldkő: </a:t>
            </a:r>
            <a:r>
              <a:rPr lang="hu-HU" sz="1800" b="1" dirty="0">
                <a:solidFill>
                  <a:srgbClr val="FCAF17"/>
                </a:solidFill>
                <a:effectLst/>
              </a:rPr>
              <a:t>9-10 heti feladatok kidolgozása</a:t>
            </a:r>
          </a:p>
          <a:p>
            <a:r>
              <a:rPr lang="hu-HU" sz="1800" dirty="0"/>
              <a:t>	Határidő: a szorgalmi időszak 11. </a:t>
            </a: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hetének vége.</a:t>
            </a:r>
            <a:endParaRPr lang="hu-HU" sz="1800" dirty="0"/>
          </a:p>
          <a:p>
            <a:endParaRPr lang="hu-HU" sz="1800" dirty="0">
              <a:solidFill>
                <a:srgbClr val="FCAF17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3. Feladat: Heti feladatok és Mérföldkő jelentések készítése</a:t>
            </a:r>
            <a:endParaRPr lang="en-US" dirty="0"/>
          </a:p>
        </p:txBody>
      </p:sp>
      <p:pic>
        <p:nvPicPr>
          <p:cNvPr id="8" name="Kép helye 7" descr="Naptár lap toll felül">
            <a:extLst>
              <a:ext uri="{FF2B5EF4-FFF2-40B4-BE49-F238E27FC236}">
                <a16:creationId xmlns:a16="http://schemas.microsoft.com/office/drawing/2014/main" id="{D43FD4FD-1E78-5FA4-61C8-836EFCE1C2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r="32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737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1568899"/>
            <a:ext cx="7418295" cy="4608617"/>
          </a:xfrm>
        </p:spPr>
        <p:txBody>
          <a:bodyPr/>
          <a:lstStyle/>
          <a:p>
            <a:pPr algn="just">
              <a:spcBef>
                <a:spcPts val="1800"/>
              </a:spcBef>
            </a:pPr>
            <a:r>
              <a:rPr lang="hu-HU" sz="1600" dirty="0"/>
              <a:t>Az egyes mérföldkövek kapcsán a hallgatónak törekedniük kell az önszerveződésre, így </a:t>
            </a:r>
            <a:r>
              <a:rPr lang="hu-HU" sz="1600" b="1" dirty="0">
                <a:solidFill>
                  <a:srgbClr val="FCAF17"/>
                </a:solidFill>
              </a:rPr>
              <a:t>minden egyes Mérföldkő dokumentációnak tartalmaznia kell a következőket</a:t>
            </a:r>
            <a:r>
              <a:rPr lang="hu-HU" sz="1600" dirty="0"/>
              <a:t>:</a:t>
            </a:r>
          </a:p>
          <a:p>
            <a:pPr algn="just">
              <a:spcBef>
                <a:spcPts val="1800"/>
              </a:spcBef>
            </a:pPr>
            <a:r>
              <a:rPr lang="hu-HU" sz="1600" b="1" dirty="0">
                <a:solidFill>
                  <a:srgbClr val="FCAF17"/>
                </a:solidFill>
              </a:rPr>
              <a:t>Tervezési fejezet</a:t>
            </a:r>
            <a:r>
              <a:rPr lang="hu-HU" sz="1600" dirty="0"/>
              <a:t>: ebben a részben a Hallgatók megtervezik, hogy milyen feladatokat fognak elkészíteni a következő mérföldkő során, kifejtve, hogy ezek miért, hogyan és melyik tárgyakhoz kapcsolódnak a tanulmányaikból. </a:t>
            </a:r>
          </a:p>
          <a:p>
            <a:pPr algn="just">
              <a:spcBef>
                <a:spcPts val="1800"/>
              </a:spcBef>
            </a:pPr>
            <a:r>
              <a:rPr lang="hu-HU" sz="1600" b="1" dirty="0"/>
              <a:t>	A Hallgatóknak meg kell tervezni ezek megvalósítási folyamatát: 	</a:t>
            </a:r>
            <a:r>
              <a:rPr lang="hu-HU" sz="1600" dirty="0"/>
              <a:t>feldarabolhatják </a:t>
            </a:r>
            <a:r>
              <a:rPr lang="hu-HU" sz="1600" dirty="0" err="1"/>
              <a:t>al</a:t>
            </a:r>
            <a:r>
              <a:rPr lang="hu-HU" sz="1600" dirty="0"/>
              <a:t>-feladatokra (pl.: WBS), felelőst rendelhetnek 	hozzájuk (pl.: RACI mátrix), milyen eszközöket terveznek használni a 	megvalósítás során, mik lehetnek az esetleges kockázatok, azok 	kezelése stb.</a:t>
            </a:r>
          </a:p>
          <a:p>
            <a:pPr algn="just">
              <a:spcBef>
                <a:spcPts val="1800"/>
              </a:spcBef>
            </a:pPr>
            <a:r>
              <a:rPr lang="hu-HU" sz="1600" b="1" dirty="0">
                <a:solidFill>
                  <a:srgbClr val="FCAF17"/>
                </a:solidFill>
              </a:rPr>
              <a:t>Megoldási fejezet</a:t>
            </a:r>
            <a:r>
              <a:rPr lang="hu-HU" sz="1600" dirty="0"/>
              <a:t>: ez tartalmazza a mérföldkőbe tartozó kidolgozott feladatokat.</a:t>
            </a:r>
          </a:p>
          <a:p>
            <a:pPr algn="just">
              <a:spcBef>
                <a:spcPts val="1800"/>
              </a:spcBef>
            </a:pPr>
            <a:r>
              <a:rPr lang="hu-HU" sz="1600" b="1" dirty="0">
                <a:solidFill>
                  <a:srgbClr val="FCAF17"/>
                </a:solidFill>
              </a:rPr>
              <a:t>Retrospektív fejezet</a:t>
            </a:r>
            <a:r>
              <a:rPr lang="hu-HU" sz="1600" dirty="0"/>
              <a:t>: ebben a csapatnak át kell gondolnia, hogy hogyan dolgozott az előző mérföldkő során, hogy kommunikáltak, mit csináltak jól, miben kell változtatniuk a következő mérföldkőre, milyen konfliktusok, feladatmegoldást gátló tényezők merültek fel és azokat hogyan oldották fel, vagy hogyan tervezik feloldani a következő mérföldkő során. </a:t>
            </a:r>
            <a:br>
              <a:rPr lang="hu-HU" sz="1600" dirty="0"/>
            </a:br>
            <a:r>
              <a:rPr lang="hu-HU" sz="1600" b="1" dirty="0"/>
              <a:t>A pozitív dolgokat éppúgy át kell gondolni, mint a fejlesztendőket!</a:t>
            </a:r>
          </a:p>
        </p:txBody>
      </p:sp>
      <p:pic>
        <p:nvPicPr>
          <p:cNvPr id="5" name="Kép helye 4" descr="Dokumentumok és grafikonok a táblázatban">
            <a:extLst>
              <a:ext uri="{FF2B5EF4-FFF2-40B4-BE49-F238E27FC236}">
                <a16:creationId xmlns:a16="http://schemas.microsoft.com/office/drawing/2014/main" id="{8AD8D725-9F99-7198-5200-2E9E0ED639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r="32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0078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525486"/>
            <a:ext cx="7176912" cy="3652030"/>
          </a:xfrm>
        </p:spPr>
        <p:txBody>
          <a:bodyPr/>
          <a:lstStyle/>
          <a:p>
            <a:pPr algn="just"/>
            <a:r>
              <a:rPr lang="hu-HU" sz="1800" dirty="0"/>
              <a:t>A projektmunka lezárásának első eredményterméke egy projektdokumentáció elkészítése, ennek tartalmi elemeit az IV. melléklet tartalmazza.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dirty="0"/>
              <a:t>Az elkészült dokumentumot a </a:t>
            </a:r>
            <a:r>
              <a:rPr lang="hu-HU" sz="1800" dirty="0" err="1"/>
              <a:t>Moodle</a:t>
            </a:r>
            <a:r>
              <a:rPr lang="hu-HU" sz="1800" dirty="0"/>
              <a:t>-be kell feltölteni határidőig!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b="1" dirty="0">
                <a:solidFill>
                  <a:srgbClr val="FCAF17"/>
                </a:solidFill>
              </a:rPr>
              <a:t>Ennek pótlására nincs lehetőség a félév során!</a:t>
            </a:r>
          </a:p>
          <a:p>
            <a:pPr algn="just"/>
            <a:endParaRPr lang="hu-HU" sz="1800" b="1" dirty="0">
              <a:solidFill>
                <a:srgbClr val="FCAF17"/>
              </a:solidFill>
            </a:endParaRPr>
          </a:p>
          <a:p>
            <a:pPr algn="just"/>
            <a:r>
              <a:rPr lang="hu-HU" sz="1800" dirty="0"/>
              <a:t>Határidő:</a:t>
            </a:r>
          </a:p>
          <a:p>
            <a:pPr algn="just"/>
            <a:r>
              <a:rPr lang="hu-HU" sz="1800" dirty="0"/>
              <a:t>Legkésőbb a projektmunka tárgy teljesítésének félévében, a </a:t>
            </a:r>
            <a:r>
              <a:rPr lang="hu-HU" sz="1800" b="1" dirty="0">
                <a:solidFill>
                  <a:srgbClr val="FCAF17"/>
                </a:solidFill>
              </a:rPr>
              <a:t>szorgalmi időszak 13. hetének vége</a:t>
            </a:r>
            <a:r>
              <a:rPr lang="hu-HU" sz="1800" dirty="0"/>
              <a:t>.</a:t>
            </a:r>
          </a:p>
          <a:p>
            <a:pPr algn="just"/>
            <a:endParaRPr lang="hu-HU" sz="1800" b="1" dirty="0">
              <a:solidFill>
                <a:srgbClr val="FCAF17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4. Feladat: Projektmunka összeállítása</a:t>
            </a:r>
            <a:endParaRPr lang="en-US" dirty="0"/>
          </a:p>
        </p:txBody>
      </p:sp>
      <p:pic>
        <p:nvPicPr>
          <p:cNvPr id="5" name="Kép helye 4" descr="Régi film visszaszámlálása 4">
            <a:extLst>
              <a:ext uri="{FF2B5EF4-FFF2-40B4-BE49-F238E27FC236}">
                <a16:creationId xmlns:a16="http://schemas.microsoft.com/office/drawing/2014/main" id="{14F159D8-E3C4-49BF-6A51-308F201AA68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30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710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525486"/>
            <a:ext cx="7176912" cy="3652030"/>
          </a:xfrm>
        </p:spPr>
        <p:txBody>
          <a:bodyPr/>
          <a:lstStyle/>
          <a:p>
            <a:pPr algn="just"/>
            <a:r>
              <a:rPr lang="hu-HU" sz="1800" dirty="0"/>
              <a:t>A projektmunka lezárásának második eredményterméke </a:t>
            </a:r>
            <a:r>
              <a:rPr lang="hu-HU" sz="1800" b="1" dirty="0">
                <a:solidFill>
                  <a:srgbClr val="FCAF17"/>
                </a:solidFill>
              </a:rPr>
              <a:t>egy prezentáció összeállítása.</a:t>
            </a:r>
          </a:p>
          <a:p>
            <a:pPr algn="just"/>
            <a:r>
              <a:rPr lang="hu-HU" sz="1800" dirty="0"/>
              <a:t>A prezentációnak a hallgatók által választott téma kidolgozását és megvalósítását kell tartalmaznia, beleértve a saját munkájuk megszervezését és kivitelezésének bemutatását. A prezentációba nem kell a heti feladatokat demonstrálni.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dirty="0"/>
              <a:t>Az elkészült dokumentumot a </a:t>
            </a:r>
            <a:r>
              <a:rPr lang="hu-HU" sz="1800" dirty="0" err="1"/>
              <a:t>Moodle</a:t>
            </a:r>
            <a:r>
              <a:rPr lang="hu-HU" sz="1800" dirty="0"/>
              <a:t>-be kell feltölteni határidőig!</a:t>
            </a:r>
          </a:p>
          <a:p>
            <a:pPr algn="just"/>
            <a:r>
              <a:rPr lang="hu-HU" sz="1800" b="1" dirty="0">
                <a:solidFill>
                  <a:srgbClr val="FCAF17"/>
                </a:solidFill>
              </a:rPr>
              <a:t>Ennek pótlására nincs lehetőség a félév során!</a:t>
            </a:r>
          </a:p>
          <a:p>
            <a:pPr algn="just"/>
            <a:endParaRPr lang="hu-HU" sz="1800" b="1" dirty="0">
              <a:solidFill>
                <a:srgbClr val="FCAF17"/>
              </a:solidFill>
            </a:endParaRPr>
          </a:p>
          <a:p>
            <a:pPr algn="just"/>
            <a:r>
              <a:rPr lang="hu-HU" sz="1800" dirty="0"/>
              <a:t>Határidő:</a:t>
            </a:r>
          </a:p>
          <a:p>
            <a:pPr algn="just"/>
            <a:r>
              <a:rPr lang="hu-HU" sz="1800" dirty="0"/>
              <a:t>Legkésőbb a projektmunka tárgy teljesítésének félévében, a </a:t>
            </a:r>
            <a:r>
              <a:rPr lang="hu-HU" sz="1800" b="1" dirty="0">
                <a:solidFill>
                  <a:srgbClr val="FCAF17"/>
                </a:solidFill>
              </a:rPr>
              <a:t>szorgalmi időszak 13. hetének vége</a:t>
            </a:r>
            <a:r>
              <a:rPr lang="hu-HU" sz="1800" dirty="0"/>
              <a:t>.</a:t>
            </a:r>
          </a:p>
          <a:p>
            <a:pPr algn="just"/>
            <a:endParaRPr lang="hu-HU" sz="1800" b="1" dirty="0">
              <a:solidFill>
                <a:srgbClr val="FCAF17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5. Feladat: Prezentáció elkészítése</a:t>
            </a:r>
            <a:endParaRPr lang="en-US" dirty="0"/>
          </a:p>
        </p:txBody>
      </p:sp>
      <p:pic>
        <p:nvPicPr>
          <p:cNvPr id="6" name="Kép helye 5" descr="Régi film visszaszámlálása 5">
            <a:extLst>
              <a:ext uri="{FF2B5EF4-FFF2-40B4-BE49-F238E27FC236}">
                <a16:creationId xmlns:a16="http://schemas.microsoft.com/office/drawing/2014/main" id="{948E2281-5F06-FED6-A1B8-FA0B2ED0E9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30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9562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525486"/>
            <a:ext cx="7176912" cy="3652030"/>
          </a:xfrm>
        </p:spPr>
        <p:txBody>
          <a:bodyPr/>
          <a:lstStyle/>
          <a:p>
            <a:pPr algn="just">
              <a:spcBef>
                <a:spcPts val="1200"/>
              </a:spcBef>
            </a:pPr>
            <a:r>
              <a:rPr lang="hu-HU" sz="1800" dirty="0"/>
              <a:t>A projektmunka tárgy </a:t>
            </a:r>
            <a:r>
              <a:rPr lang="hu-HU" sz="1800" b="1" dirty="0">
                <a:solidFill>
                  <a:srgbClr val="FCAF17"/>
                </a:solidFill>
              </a:rPr>
              <a:t>prezentációval zárul</a:t>
            </a:r>
            <a:r>
              <a:rPr lang="hu-HU" sz="1800" dirty="0"/>
              <a:t>, amelyet nyilvános keretek között, intézeti szinten szerveznek meg a 14. oktatási hét végéig. </a:t>
            </a:r>
          </a:p>
          <a:p>
            <a:pPr algn="just">
              <a:spcBef>
                <a:spcPts val="1200"/>
              </a:spcBef>
            </a:pPr>
            <a:r>
              <a:rPr lang="hu-HU" sz="1800" dirty="0"/>
              <a:t>A prezentációt egy </a:t>
            </a:r>
            <a:r>
              <a:rPr lang="hu-HU" sz="1800" b="1" dirty="0">
                <a:solidFill>
                  <a:srgbClr val="FCAF17"/>
                </a:solidFill>
              </a:rPr>
              <a:t>Bizottság és a részt vevő közönség előtt </a:t>
            </a:r>
            <a:r>
              <a:rPr lang="hu-HU" sz="1800" dirty="0"/>
              <a:t>kell megtartani. A Bizottságok legalább 3 főből állnak: a csoport konzulense, egy független oktató és egy hallgató (aki HÖK tagja). A Bizottságok kiegészülhetnek egyéb vendég szakértőkkel.</a:t>
            </a:r>
          </a:p>
          <a:p>
            <a:pPr algn="just">
              <a:spcBef>
                <a:spcPts val="1200"/>
              </a:spcBef>
            </a:pPr>
            <a:r>
              <a:rPr lang="hu-HU" sz="1800" dirty="0"/>
              <a:t>A prezentációk időtartama </a:t>
            </a:r>
            <a:r>
              <a:rPr lang="hu-HU" sz="1800" b="1" dirty="0">
                <a:solidFill>
                  <a:srgbClr val="FCAF17"/>
                </a:solidFill>
              </a:rPr>
              <a:t>12 perc</a:t>
            </a:r>
            <a:r>
              <a:rPr lang="hu-HU" sz="1800" dirty="0"/>
              <a:t>, amely után 3 perc jut a kérdésekre. </a:t>
            </a:r>
          </a:p>
          <a:p>
            <a:pPr algn="just">
              <a:spcBef>
                <a:spcPts val="1200"/>
              </a:spcBef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elmaradt prezentációk pótlására (betegség, egyéb </a:t>
            </a:r>
            <a:r>
              <a:rPr lang="hu-HU" sz="1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major) a vizsgaidőszak első 10 napjában a konzulens iránymutatásai alapján van lehetőség.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6. Feladat: Prezentáció</a:t>
            </a:r>
            <a:endParaRPr lang="en-US" dirty="0"/>
          </a:p>
        </p:txBody>
      </p:sp>
      <p:pic>
        <p:nvPicPr>
          <p:cNvPr id="6" name="Kép helye 5" descr="Régi film visszaszámlálása 6">
            <a:extLst>
              <a:ext uri="{FF2B5EF4-FFF2-40B4-BE49-F238E27FC236}">
                <a16:creationId xmlns:a16="http://schemas.microsoft.com/office/drawing/2014/main" id="{0A127CFF-306A-E16A-86D0-2D6D74C17E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r="30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20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09FDF3-4213-BB41-8106-28D9663B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8899"/>
            <a:ext cx="5157787" cy="823913"/>
          </a:xfrm>
        </p:spPr>
        <p:txBody>
          <a:bodyPr anchor="t"/>
          <a:lstStyle/>
          <a:p>
            <a:r>
              <a:rPr lang="hu-HU" dirty="0"/>
              <a:t>Összegezve:</a:t>
            </a:r>
            <a:endParaRPr lang="en-US" dirty="0"/>
          </a:p>
        </p:txBody>
      </p:sp>
      <p:graphicFrame>
        <p:nvGraphicFramePr>
          <p:cNvPr id="46" name="Táblázat 45">
            <a:extLst>
              <a:ext uri="{FF2B5EF4-FFF2-40B4-BE49-F238E27FC236}">
                <a16:creationId xmlns:a16="http://schemas.microsoft.com/office/drawing/2014/main" id="{BB181AD5-6972-3DF6-55C2-9782FEAC8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632238"/>
              </p:ext>
            </p:extLst>
          </p:nvPr>
        </p:nvGraphicFramePr>
        <p:xfrm>
          <a:off x="839788" y="2044700"/>
          <a:ext cx="10850562" cy="4356095"/>
        </p:xfrm>
        <a:graphic>
          <a:graphicData uri="http://schemas.openxmlformats.org/drawingml/2006/table">
            <a:tbl>
              <a:tblPr/>
              <a:tblGrid>
                <a:gridCol w="3288866">
                  <a:extLst>
                    <a:ext uri="{9D8B030D-6E8A-4147-A177-3AD203B41FA5}">
                      <a16:colId xmlns:a16="http://schemas.microsoft.com/office/drawing/2014/main" val="1295841444"/>
                    </a:ext>
                  </a:extLst>
                </a:gridCol>
                <a:gridCol w="1293981">
                  <a:extLst>
                    <a:ext uri="{9D8B030D-6E8A-4147-A177-3AD203B41FA5}">
                      <a16:colId xmlns:a16="http://schemas.microsoft.com/office/drawing/2014/main" val="3124159052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3830987985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1129879269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764583647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2350921398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2446090958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3504958015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282264881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3147882073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2535805611"/>
                    </a:ext>
                  </a:extLst>
                </a:gridCol>
                <a:gridCol w="390890">
                  <a:extLst>
                    <a:ext uri="{9D8B030D-6E8A-4147-A177-3AD203B41FA5}">
                      <a16:colId xmlns:a16="http://schemas.microsoft.com/office/drawing/2014/main" val="103998639"/>
                    </a:ext>
                  </a:extLst>
                </a:gridCol>
                <a:gridCol w="471763">
                  <a:extLst>
                    <a:ext uri="{9D8B030D-6E8A-4147-A177-3AD203B41FA5}">
                      <a16:colId xmlns:a16="http://schemas.microsoft.com/office/drawing/2014/main" val="4140002741"/>
                    </a:ext>
                  </a:extLst>
                </a:gridCol>
                <a:gridCol w="471763">
                  <a:extLst>
                    <a:ext uri="{9D8B030D-6E8A-4147-A177-3AD203B41FA5}">
                      <a16:colId xmlns:a16="http://schemas.microsoft.com/office/drawing/2014/main" val="233286552"/>
                    </a:ext>
                  </a:extLst>
                </a:gridCol>
                <a:gridCol w="471763">
                  <a:extLst>
                    <a:ext uri="{9D8B030D-6E8A-4147-A177-3AD203B41FA5}">
                      <a16:colId xmlns:a16="http://schemas.microsoft.com/office/drawing/2014/main" val="1273372775"/>
                    </a:ext>
                  </a:extLst>
                </a:gridCol>
                <a:gridCol w="471763">
                  <a:extLst>
                    <a:ext uri="{9D8B030D-6E8A-4147-A177-3AD203B41FA5}">
                      <a16:colId xmlns:a16="http://schemas.microsoft.com/office/drawing/2014/main" val="1001990306"/>
                    </a:ext>
                  </a:extLst>
                </a:gridCol>
                <a:gridCol w="471763">
                  <a:extLst>
                    <a:ext uri="{9D8B030D-6E8A-4147-A177-3AD203B41FA5}">
                      <a16:colId xmlns:a16="http://schemas.microsoft.com/office/drawing/2014/main" val="97889963"/>
                    </a:ext>
                  </a:extLst>
                </a:gridCol>
              </a:tblGrid>
              <a:tr h="316111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Elkövetelmények teljesítése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582396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Csapat, projekttéma és konzulens választás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825368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Neptun tárgyfelvétel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78407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I. Számú melléklet leadása papíron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492232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I. számú melléklet feltöltése </a:t>
                      </a:r>
                      <a:r>
                        <a:rPr lang="hu-HU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Moodle-ba</a:t>
                      </a:r>
                      <a:endParaRPr lang="hu-HU" sz="1050" b="0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098779"/>
                  </a:ext>
                </a:extLst>
              </a:tr>
              <a:tr h="377774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I. mérföldkő jelentés feltöltése (feladatok kidolgozása)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335244"/>
                  </a:ext>
                </a:extLst>
              </a:tr>
              <a:tr h="377774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II. mérföldkő jelentés feltöltése (feladatok kidolgozása)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29265"/>
                  </a:ext>
                </a:extLst>
              </a:tr>
              <a:tr h="377774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III. mérföldkő jelentés feltöltése (feladatok kidolgozása)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819018"/>
                  </a:ext>
                </a:extLst>
              </a:tr>
              <a:tr h="377774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Projektmunka dokumentáció elkészítése és feltöltése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342587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Prezentáció elkészítése és feltöltése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F1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206324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Prezentáció megtartása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05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C0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A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824623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339157"/>
                  </a:ext>
                </a:extLst>
              </a:tr>
              <a:tr h="316111">
                <a:tc>
                  <a:txBody>
                    <a:bodyPr/>
                    <a:lstStyle/>
                    <a:p>
                      <a:pPr algn="l" fontAlgn="b"/>
                      <a:endParaRPr lang="hu-HU" sz="1050" b="0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Előző félév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14. hét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38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35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helye 9" descr="Irodában ünneplő üzletasszonyok">
            <a:extLst>
              <a:ext uri="{FF2B5EF4-FFF2-40B4-BE49-F238E27FC236}">
                <a16:creationId xmlns:a16="http://schemas.microsoft.com/office/drawing/2014/main" id="{F995E772-5F47-697E-207F-E9F59FB7B9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r="22051"/>
          <a:stretch>
            <a:fillRect/>
          </a:stretch>
        </p:blipFill>
        <p:spPr/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452680-3D02-3DB2-863F-73D344516ACA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5157787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tárgy eredménye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zöveg helye 4">
            <a:extLst>
              <a:ext uri="{FF2B5EF4-FFF2-40B4-BE49-F238E27FC236}">
                <a16:creationId xmlns:a16="http://schemas.microsoft.com/office/drawing/2014/main" id="{573AAD1C-7900-9B84-6ADE-5949C3A97373}"/>
              </a:ext>
            </a:extLst>
          </p:cNvPr>
          <p:cNvSpPr txBox="1">
            <a:spLocks/>
          </p:cNvSpPr>
          <p:nvPr/>
        </p:nvSpPr>
        <p:spPr>
          <a:xfrm>
            <a:off x="838199" y="2254102"/>
            <a:ext cx="4944036" cy="4603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projektmunka 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egy csapat feladat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ahol a csapatok 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önmenedzselőek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ahol a 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felelősségük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csapatszintű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így az 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értékelést is csapatszinten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kapják a hallgatók. </a:t>
            </a:r>
          </a:p>
          <a:p>
            <a:pPr marL="0" indent="0" algn="just">
              <a:buNone/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kurzus elvégzéséhez tartozik a benne vállalt feladatok megfelelő arányú felosztása és vállalása és a felmerülő esetleges konfliktusok kezelése, megfelelő csapaton belüli kommunikációja és megoldása, melyet a mérföldkő jelentések tervezési és retrospektív részei, valamint a projekt dokumentáció teamdinamikai jelentés része taglalnak. </a:t>
            </a:r>
          </a:p>
        </p:txBody>
      </p:sp>
    </p:spTree>
    <p:extLst>
      <p:ext uri="{BB962C8B-B14F-4D97-AF65-F5344CB8AC3E}">
        <p14:creationId xmlns:p14="http://schemas.microsoft.com/office/powerpoint/2010/main" val="2160690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helye 9" descr="Irodában ünneplő üzletasszonyok">
            <a:extLst>
              <a:ext uri="{FF2B5EF4-FFF2-40B4-BE49-F238E27FC236}">
                <a16:creationId xmlns:a16="http://schemas.microsoft.com/office/drawing/2014/main" id="{F995E772-5F47-697E-207F-E9F59FB7B9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r="22051"/>
          <a:stretch>
            <a:fillRect/>
          </a:stretch>
        </p:blipFill>
        <p:spPr/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5452680-3D02-3DB2-863F-73D344516ACA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5157787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tárgy eredménye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EF86715-C362-7ED6-BE62-296D8AE9ADB4}"/>
              </a:ext>
            </a:extLst>
          </p:cNvPr>
          <p:cNvSpPr txBox="1"/>
          <p:nvPr/>
        </p:nvSpPr>
        <p:spPr>
          <a:xfrm>
            <a:off x="839788" y="2396861"/>
            <a:ext cx="53205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hu-HU" dirty="0">
                <a:solidFill>
                  <a:schemeClr val="bg1"/>
                </a:solidFill>
                <a:effectLst/>
              </a:rPr>
              <a:t>A tárgy részfeladataiból összesen </a:t>
            </a:r>
            <a:r>
              <a:rPr lang="hu-HU" b="1" dirty="0">
                <a:solidFill>
                  <a:srgbClr val="FCAF17"/>
                </a:solidFill>
                <a:effectLst/>
              </a:rPr>
              <a:t>100 pont szerezhető</a:t>
            </a:r>
            <a:r>
              <a:rPr lang="hu-HU" dirty="0">
                <a:solidFill>
                  <a:schemeClr val="bg1"/>
                </a:solidFill>
                <a:effectLst/>
              </a:rPr>
              <a:t>, az érdemjegy az </a:t>
            </a:r>
            <a:r>
              <a:rPr lang="hu-HU" dirty="0" err="1">
                <a:solidFill>
                  <a:schemeClr val="bg1"/>
                </a:solidFill>
                <a:effectLst/>
              </a:rPr>
              <a:t>összpontszám</a:t>
            </a:r>
            <a:r>
              <a:rPr lang="hu-HU" dirty="0">
                <a:solidFill>
                  <a:schemeClr val="bg1"/>
                </a:solidFill>
                <a:effectLst/>
              </a:rPr>
              <a:t> alapján kerül meghatározásra:</a:t>
            </a:r>
          </a:p>
          <a:p>
            <a:pPr algn="l" rtl="0"/>
            <a:endParaRPr lang="hu-HU" dirty="0">
              <a:solidFill>
                <a:schemeClr val="bg1"/>
              </a:solidFill>
              <a:effectLst/>
            </a:endParaRPr>
          </a:p>
          <a:p>
            <a:pPr algn="l" rtl="0"/>
            <a:r>
              <a:rPr lang="hu-HU" sz="18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51 - 62: Elégséges (2)</a:t>
            </a:r>
          </a:p>
          <a:p>
            <a:pPr algn="l" rtl="0"/>
            <a:r>
              <a:rPr lang="hu-HU" sz="18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63 - 74: Közepes (3)</a:t>
            </a:r>
          </a:p>
          <a:p>
            <a:pPr algn="l" rtl="0"/>
            <a:r>
              <a:rPr lang="hu-HU" sz="18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75 - 86: Jó (4)</a:t>
            </a:r>
          </a:p>
          <a:p>
            <a:pPr algn="l" rtl="0"/>
            <a:r>
              <a:rPr lang="hu-HU" sz="180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87 - 100: Jeles (5)</a:t>
            </a:r>
          </a:p>
          <a:p>
            <a:pPr algn="l" rtl="0"/>
            <a:endParaRPr lang="hu-HU" b="1" dirty="0">
              <a:solidFill>
                <a:schemeClr val="bg1"/>
              </a:solidFill>
            </a:endParaRPr>
          </a:p>
          <a:p>
            <a:pPr algn="l" rtl="0"/>
            <a:r>
              <a:rPr lang="hu-HU" b="1" dirty="0">
                <a:solidFill>
                  <a:schemeClr val="bg1"/>
                </a:solidFill>
                <a:effectLst/>
              </a:rPr>
              <a:t>1. Heti feladatok teljesítése (</a:t>
            </a:r>
            <a:r>
              <a:rPr lang="hu-HU" b="1" dirty="0" err="1">
                <a:solidFill>
                  <a:schemeClr val="bg1"/>
                </a:solidFill>
                <a:effectLst/>
              </a:rPr>
              <a:t>max</a:t>
            </a:r>
            <a:r>
              <a:rPr lang="hu-HU" b="1" dirty="0">
                <a:solidFill>
                  <a:schemeClr val="bg1"/>
                </a:solidFill>
                <a:effectLst/>
              </a:rPr>
              <a:t> 50 pont)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  <a:effectLst/>
              </a:rPr>
              <a:t>2. Projektmunka (</a:t>
            </a:r>
            <a:r>
              <a:rPr lang="hu-HU" b="1" dirty="0" err="1">
                <a:solidFill>
                  <a:schemeClr val="bg1"/>
                </a:solidFill>
                <a:effectLst/>
              </a:rPr>
              <a:t>max</a:t>
            </a:r>
            <a:r>
              <a:rPr lang="hu-HU" b="1" dirty="0">
                <a:solidFill>
                  <a:schemeClr val="bg1"/>
                </a:solidFill>
                <a:effectLst/>
              </a:rPr>
              <a:t> 30 pont)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  <a:effectLst/>
              </a:rPr>
              <a:t>3. Prezentáció (</a:t>
            </a:r>
            <a:r>
              <a:rPr lang="hu-HU" b="1" dirty="0" err="1">
                <a:solidFill>
                  <a:schemeClr val="bg1"/>
                </a:solidFill>
                <a:effectLst/>
              </a:rPr>
              <a:t>max</a:t>
            </a:r>
            <a:r>
              <a:rPr lang="hu-HU" b="1" dirty="0">
                <a:solidFill>
                  <a:schemeClr val="bg1"/>
                </a:solidFill>
                <a:effectLst/>
              </a:rPr>
              <a:t> 20 pont)</a:t>
            </a:r>
            <a:br>
              <a:rPr lang="hu-HU" dirty="0">
                <a:solidFill>
                  <a:schemeClr val="bg1"/>
                </a:solidFill>
                <a:effectLst/>
              </a:rPr>
            </a:b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7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09FDF3-4213-BB41-8106-28D9663B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8899"/>
            <a:ext cx="5157787" cy="823913"/>
          </a:xfrm>
        </p:spPr>
        <p:txBody>
          <a:bodyPr anchor="t"/>
          <a:lstStyle/>
          <a:p>
            <a:r>
              <a:rPr lang="hu-HU" dirty="0"/>
              <a:t>GY.I.K</a:t>
            </a:r>
            <a:endParaRPr lang="en-US" dirty="0"/>
          </a:p>
        </p:txBody>
      </p:sp>
      <p:sp>
        <p:nvSpPr>
          <p:cNvPr id="13" name="Szöveg helye 4">
            <a:extLst>
              <a:ext uri="{FF2B5EF4-FFF2-40B4-BE49-F238E27FC236}">
                <a16:creationId xmlns:a16="http://schemas.microsoft.com/office/drawing/2014/main" id="{17B3945F-0AA8-CAB4-D7C1-DD212F1FA919}"/>
              </a:ext>
            </a:extLst>
          </p:cNvPr>
          <p:cNvSpPr txBox="1">
            <a:spLocks/>
          </p:cNvSpPr>
          <p:nvPr/>
        </p:nvSpPr>
        <p:spPr>
          <a:xfrm>
            <a:off x="839787" y="2197005"/>
            <a:ext cx="9090794" cy="36520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808038" algn="l"/>
              </a:tabLst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 van ha valamelyik csapattag nem dolgozik megfelelően?​</a:t>
            </a:r>
          </a:p>
          <a:p>
            <a:pPr>
              <a:tabLst>
                <a:tab pos="808038" algn="l"/>
              </a:tabLst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 van ha félév közben egy csapattag passziváltatott / abbahagyta a képzést?</a:t>
            </a:r>
          </a:p>
          <a:p>
            <a:pPr>
              <a:tabLst>
                <a:tab pos="808038" algn="l"/>
              </a:tabLst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Kihez forduljak, ha nem érem el a konzulenst?​</a:t>
            </a:r>
          </a:p>
          <a:p>
            <a:pPr>
              <a:tabLst>
                <a:tab pos="808038" algn="l"/>
              </a:tabLst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Mindenki azonos osztályzatot kap a csapatban?​</a:t>
            </a:r>
          </a:p>
          <a:p>
            <a:pPr>
              <a:tabLst>
                <a:tab pos="808038" algn="l"/>
              </a:tabLst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 van, ha egy feladat nem készül el időben?​</a:t>
            </a:r>
          </a:p>
          <a:p>
            <a:pPr>
              <a:tabLst>
                <a:tab pos="808038" algn="l"/>
              </a:tabLst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Meg tudja oldani a feladatokat a </a:t>
            </a:r>
            <a:r>
              <a:rPr lang="hu-HU" sz="18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ChatGPT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? </a:t>
            </a:r>
            <a:endParaRPr lang="hu-HU" sz="1800" dirty="0"/>
          </a:p>
          <a:p>
            <a:endParaRPr lang="hu-HU" sz="1800" dirty="0">
              <a:solidFill>
                <a:srgbClr val="FCAF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5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09FDF3-4213-BB41-8106-28D9663B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8899"/>
            <a:ext cx="5157787" cy="823913"/>
          </a:xfrm>
        </p:spPr>
        <p:txBody>
          <a:bodyPr anchor="t"/>
          <a:lstStyle/>
          <a:p>
            <a:r>
              <a:rPr lang="hu-HU" dirty="0"/>
              <a:t>A projektmunka tárgy…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A50B9-6A7F-8E43-AFAE-1FBE0FE0E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6659"/>
            <a:ext cx="5157787" cy="3038786"/>
          </a:xfrm>
        </p:spPr>
        <p:txBody>
          <a:bodyPr/>
          <a:lstStyle/>
          <a:p>
            <a:pPr marL="0" indent="0" algn="just">
              <a:buNone/>
            </a:pP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projektmunka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speciális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komplex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tárgy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melyben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a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hallgatók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b="1" dirty="0" err="1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projektkörülmények</a:t>
            </a:r>
            <a:r>
              <a:rPr lang="en-US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b="1" dirty="0" err="1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között</a:t>
            </a:r>
            <a:r>
              <a:rPr lang="en-US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b="1" dirty="0" err="1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dolgoznak</a:t>
            </a:r>
            <a:r>
              <a:rPr lang="en-US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ki </a:t>
            </a:r>
            <a:r>
              <a:rPr lang="en-US" sz="1800" b="1" dirty="0" err="1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b="1" dirty="0" err="1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oldanak</a:t>
            </a:r>
            <a:r>
              <a:rPr lang="en-US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meg </a:t>
            </a:r>
            <a:r>
              <a:rPr lang="en-US" sz="1800" b="1" dirty="0" err="1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</a:t>
            </a:r>
            <a:r>
              <a:rPr lang="en-US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b="1" dirty="0" err="1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konkrét</a:t>
            </a:r>
            <a:r>
              <a:rPr lang="hu-HU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általuk meghatározott célt</a:t>
            </a:r>
            <a:r>
              <a:rPr lang="en-US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 </a:t>
            </a:r>
            <a:endParaRPr lang="hu-HU" sz="1800" b="1" dirty="0">
              <a:solidFill>
                <a:srgbClr val="FCAF17"/>
              </a:solidFill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eredmény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elérése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érdekében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meghatározott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feladatok</a:t>
            </a: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szorosan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kapcsolódnak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egy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valós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vállalati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gazdasági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vagy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gyakorlati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problémához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amelynek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megoldásához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tervezési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szervezési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feladatokat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látnak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el.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99781-2027-3345-9F88-30C611622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68900"/>
            <a:ext cx="5183188" cy="823913"/>
          </a:xfrm>
        </p:spPr>
        <p:txBody>
          <a:bodyPr anchor="t"/>
          <a:lstStyle/>
          <a:p>
            <a:pPr marL="0" indent="0">
              <a:buNone/>
            </a:pPr>
            <a:r>
              <a:rPr lang="hu-HU" sz="2400" dirty="0"/>
              <a:t>…mindig </a:t>
            </a:r>
            <a:r>
              <a:rPr lang="en-US" sz="2400" dirty="0" err="1"/>
              <a:t>valamilyen</a:t>
            </a:r>
            <a:r>
              <a:rPr lang="en-US" sz="2400" dirty="0"/>
              <a:t> </a:t>
            </a:r>
            <a:r>
              <a:rPr lang="en-US" sz="2400" dirty="0" err="1"/>
              <a:t>konkrét</a:t>
            </a:r>
            <a:r>
              <a:rPr lang="en-US" sz="2400" dirty="0"/>
              <a:t> </a:t>
            </a:r>
            <a:r>
              <a:rPr lang="en-US" sz="2400" dirty="0" err="1"/>
              <a:t>eredményt</a:t>
            </a:r>
            <a:r>
              <a:rPr lang="en-US" sz="2400" dirty="0"/>
              <a:t> </a:t>
            </a:r>
            <a:r>
              <a:rPr lang="en-US" sz="2400" dirty="0" err="1"/>
              <a:t>kell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</a:t>
            </a:r>
            <a:r>
              <a:rPr lang="en-US" sz="2400" dirty="0" err="1"/>
              <a:t>létrehozzon</a:t>
            </a: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4FD130-E50B-2545-B869-DE837B913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26659"/>
            <a:ext cx="5768163" cy="40161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projektcsapat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tagjai</a:t>
            </a: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például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:</a:t>
            </a:r>
          </a:p>
          <a:p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létrehozhatnak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üzleti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terveket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endParaRPr lang="hu-HU" sz="18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végezhetnek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kutatásokat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közölhetnek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kutatási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eredményeket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endParaRPr lang="hu-HU" sz="18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tanulmányokat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írhatnak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endParaRPr lang="hu-HU" sz="18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megtervezhetnek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megvalósíthatnak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CSR-,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környezetvédelmi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-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vagy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Pro Bono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projekteket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</a:t>
            </a:r>
            <a:endParaRPr lang="hu-HU" sz="18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készíthetnek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megvalósíthatósági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tanulmányokat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</a:t>
            </a:r>
            <a:endParaRPr lang="hu-HU" sz="18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elemezhetnek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konkrét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vállalati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folyamatokat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és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javaslatokat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tehetnek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azok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fejlesztésére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, </a:t>
            </a:r>
            <a:endParaRPr lang="hu-HU" sz="18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tesztelhetnek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üzleti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megoldásokat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/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modelleket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vállalati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környezetben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</a:t>
            </a: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… </a:t>
            </a:r>
            <a:r>
              <a:rPr lang="en-US" sz="1800" dirty="0" err="1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stb</a:t>
            </a:r>
            <a:r>
              <a:rPr lang="en-US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643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E7E9C0-74DA-CA66-7BBC-7D382E30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281928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09FDF3-4213-BB41-8106-28D9663B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8899"/>
            <a:ext cx="5040017" cy="823913"/>
          </a:xfrm>
        </p:spPr>
        <p:txBody>
          <a:bodyPr anchor="t"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„Do you think we need one more? ... You think we need one more. All right, we’ll get one more.”</a:t>
            </a:r>
            <a:endParaRPr lang="hu-HU" sz="1800" i="1" dirty="0">
              <a:solidFill>
                <a:prstClr val="white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Danny Ocean (Ocean's Eleven)</a:t>
            </a:r>
            <a:endParaRPr kumimoji="0" lang="hu-HU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99781-2027-3345-9F88-30C611622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68900"/>
            <a:ext cx="5183188" cy="823913"/>
          </a:xfrm>
        </p:spPr>
        <p:txBody>
          <a:bodyPr anchor="t"/>
          <a:lstStyle/>
          <a:p>
            <a:pPr marL="0" indent="0">
              <a:buNone/>
            </a:pPr>
            <a:r>
              <a:rPr lang="hu-HU" sz="2400" b="1" dirty="0"/>
              <a:t>Csapatmunka</a:t>
            </a:r>
            <a:endParaRPr lang="en-US" sz="24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4FD130-E50B-2545-B869-DE837B913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92812"/>
            <a:ext cx="5183188" cy="4250035"/>
          </a:xfrm>
        </p:spPr>
        <p:txBody>
          <a:bodyPr/>
          <a:lstStyle/>
          <a:p>
            <a:pPr marL="0" indent="0" algn="just">
              <a:buNone/>
            </a:pP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 feladat elvégzése minden esetben projektcsapat keretében történik, amelynek hallgatói létszáma </a:t>
            </a:r>
            <a:r>
              <a:rPr lang="hu-HU" sz="1800" b="1" dirty="0">
                <a:solidFill>
                  <a:srgbClr val="FCAF17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minden esetben három fő</a:t>
            </a: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. </a:t>
            </a:r>
          </a:p>
          <a:p>
            <a:pPr marL="0" indent="0">
              <a:buNone/>
            </a:pPr>
            <a:endParaRPr lang="hu-HU" sz="180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  <a:p>
            <a:pPr marL="0" indent="0" algn="just">
              <a:buNone/>
            </a:pP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A csoportok kialakításánál fontos, hogy a tagok egymást kiegészítő, különböző kompetenciákkal rendelkezzenek (például egy csoporton belül legyen jó kommunikációs-, szervezési készséggel rendelkező, precíz, elemző, kutató munka terén jártas, rendszerben gondolkodó stb. hallgató). </a:t>
            </a:r>
          </a:p>
          <a:p>
            <a:pPr marL="0" indent="0" algn="just">
              <a:buNone/>
            </a:pPr>
            <a:r>
              <a:rPr lang="hu-HU" sz="180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Lehetőség van arra, hogy különböző szakok vagy tagozatok hallgatói közös projektcsapatot alakítsanak.</a:t>
            </a:r>
          </a:p>
        </p:txBody>
      </p:sp>
      <p:pic>
        <p:nvPicPr>
          <p:cNvPr id="8" name="Picture 2" descr="Brad Pitt and George Clooney in Oceans 11">
            <a:extLst>
              <a:ext uri="{FF2B5EF4-FFF2-40B4-BE49-F238E27FC236}">
                <a16:creationId xmlns:a16="http://schemas.microsoft.com/office/drawing/2014/main" id="{62A3B463-56EC-164E-F9FB-B11F10C1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890520"/>
            <a:ext cx="4859848" cy="27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03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 descr="Papírfájlok a táblázatban">
            <a:extLst>
              <a:ext uri="{FF2B5EF4-FFF2-40B4-BE49-F238E27FC236}">
                <a16:creationId xmlns:a16="http://schemas.microsoft.com/office/drawing/2014/main" id="{39E0F7E4-1478-0BCA-DAEE-22350B7768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8002"/>
          <a:stretch>
            <a:fillRect/>
          </a:stretch>
        </p:blipFill>
        <p:spPr/>
      </p:pic>
      <p:pic>
        <p:nvPicPr>
          <p:cNvPr id="9" name="Kép helye 8" descr="A toll az aláírási sor tetejére kerül">
            <a:extLst>
              <a:ext uri="{FF2B5EF4-FFF2-40B4-BE49-F238E27FC236}">
                <a16:creationId xmlns:a16="http://schemas.microsoft.com/office/drawing/2014/main" id="{C7627031-7B89-53F0-2089-9DAC682A37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b="7827"/>
          <a:stretch>
            <a:fillRect/>
          </a:stretch>
        </p:blipFill>
        <p:spPr/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7BCEBEC4-C651-1BEC-B9C4-294E52C888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539852"/>
            <a:ext cx="5159376" cy="39625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FCAF17"/>
                </a:solidFill>
              </a:rPr>
              <a:t>1 db Csapat és konzulens választó lap</a:t>
            </a:r>
            <a:br>
              <a:rPr lang="hu-HU" sz="1800" b="1" dirty="0">
                <a:solidFill>
                  <a:srgbClr val="FCAF17"/>
                </a:solidFill>
              </a:rPr>
            </a:br>
            <a:r>
              <a:rPr lang="hu-HU" sz="1800" dirty="0"/>
              <a:t>(I. melléklet, papír alapon leadva, </a:t>
            </a:r>
            <a:r>
              <a:rPr lang="hu-HU" sz="1800" u="sng" dirty="0"/>
              <a:t>aláírva</a:t>
            </a:r>
            <a:r>
              <a:rPr lang="hu-HU" sz="1800" dirty="0"/>
              <a:t> majd a </a:t>
            </a:r>
            <a:r>
              <a:rPr lang="hu-HU" sz="1800" dirty="0" err="1"/>
              <a:t>Moodle</a:t>
            </a:r>
            <a:r>
              <a:rPr lang="hu-HU" sz="1800" dirty="0"/>
              <a:t>-be feltöltve)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FCAF17"/>
                </a:solidFill>
              </a:rPr>
              <a:t>3 db Mérföldkő jelentés, melyek tartalmazzák a minimum 10 db heti feladat teljesítését és a kidolgozásukat </a:t>
            </a:r>
            <a:br>
              <a:rPr lang="hu-HU" sz="1800" b="1" dirty="0">
                <a:solidFill>
                  <a:srgbClr val="FCAF17"/>
                </a:solidFill>
              </a:rPr>
            </a:br>
            <a:r>
              <a:rPr lang="hu-HU" sz="1800" dirty="0"/>
              <a:t>(Csak digitálisan, </a:t>
            </a:r>
            <a:r>
              <a:rPr lang="hu-HU" sz="1800" dirty="0" err="1"/>
              <a:t>Moodle-ba</a:t>
            </a:r>
            <a:r>
              <a:rPr lang="hu-HU" sz="1800" dirty="0"/>
              <a:t> feltöltve, a III. melléklet alapján).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FCAF17"/>
                </a:solidFill>
              </a:rPr>
              <a:t>1 db Projekt dokumentáció elkészítése </a:t>
            </a:r>
            <a:br>
              <a:rPr lang="hu-HU" sz="1800" b="1" dirty="0">
                <a:solidFill>
                  <a:srgbClr val="FCAF17"/>
                </a:solidFill>
              </a:rPr>
            </a:br>
            <a:r>
              <a:rPr lang="hu-HU" sz="1800" dirty="0"/>
              <a:t>(Csak digitálisan, </a:t>
            </a:r>
            <a:r>
              <a:rPr lang="hu-HU" sz="1800" dirty="0" err="1"/>
              <a:t>Moodle-ba</a:t>
            </a:r>
            <a:r>
              <a:rPr lang="hu-HU" sz="1800" dirty="0"/>
              <a:t> feltöltve, az IV. melléklet alapján).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FCAF17"/>
                </a:solidFill>
              </a:rPr>
              <a:t>1 db Prezentáció elkészítése</a:t>
            </a:r>
            <a:r>
              <a:rPr lang="hu-HU" sz="1800" dirty="0"/>
              <a:t> </a:t>
            </a:r>
            <a:br>
              <a:rPr lang="hu-HU" sz="1800" dirty="0"/>
            </a:br>
            <a:r>
              <a:rPr lang="hu-HU" sz="1800" dirty="0"/>
              <a:t>(Csak digitálisan, </a:t>
            </a:r>
            <a:r>
              <a:rPr lang="hu-HU" sz="1800" dirty="0" err="1"/>
              <a:t>Moodle-ba</a:t>
            </a:r>
            <a:r>
              <a:rPr lang="hu-HU" sz="1800" dirty="0"/>
              <a:t> feltöltve)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12CC40C-BAA7-9E57-C396-B494B471CF7A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5157787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A teljesítéshez szükséges dokumentumok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8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7BCEBEC4-C651-1BEC-B9C4-294E52C888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254102"/>
            <a:ext cx="4988443" cy="4603898"/>
          </a:xfrm>
        </p:spPr>
        <p:txBody>
          <a:bodyPr/>
          <a:lstStyle/>
          <a:p>
            <a:pPr marL="0" indent="0" algn="just">
              <a:buNone/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projektmunka tárgy maga és a különböző anyagainak, 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dokumentumainak kezelésére a </a:t>
            </a:r>
            <a:r>
              <a:rPr lang="hu-HU" sz="1800" b="1" dirty="0" err="1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Moodle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ad színteret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marL="0" indent="0" algn="just">
              <a:buNone/>
            </a:pPr>
            <a:endParaRPr lang="hu-HU" sz="1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Minden szükséges mellékletnek és feladatmegoldásnak megvan a </a:t>
            </a:r>
            <a:r>
              <a:rPr lang="hu-HU" sz="1800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saját feltöltési helye</a:t>
            </a: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(és határideje).</a:t>
            </a:r>
          </a:p>
          <a:p>
            <a:pPr marL="0" indent="0" algn="just">
              <a:buNone/>
            </a:pPr>
            <a:endParaRPr lang="hu-HU" sz="18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r>
              <a:rPr lang="hu-HU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Elérhető Naptár nézet a feladatokhoz és a rendszer automatikusan küld figyelmeztető üzeneteket is a feladatleadásokra vonatkozóan.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12CC40C-BAA7-9E57-C396-B494B471CF7A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5157787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Moodle</a:t>
            </a:r>
            <a:endParaRPr lang="en-US" dirty="0"/>
          </a:p>
        </p:txBody>
      </p:sp>
      <p:pic>
        <p:nvPicPr>
          <p:cNvPr id="4" name="Kép helye 8" descr="A képen szöveg, szoftver, szám, Számítógépes ikon látható&#10;&#10;Automatikusan generált leírás">
            <a:extLst>
              <a:ext uri="{FF2B5EF4-FFF2-40B4-BE49-F238E27FC236}">
                <a16:creationId xmlns:a16="http://schemas.microsoft.com/office/drawing/2014/main" id="{CFBD4DB9-5285-4202-8CBF-EBDBD5A7EA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r="5494"/>
          <a:stretch>
            <a:fillRect/>
          </a:stretch>
        </p:blipFill>
        <p:spPr>
          <a:xfrm>
            <a:off x="6096000" y="3450266"/>
            <a:ext cx="6099175" cy="3429000"/>
          </a:xfrm>
          <a:prstGeom prst="rect">
            <a:avLst/>
          </a:prstGeom>
        </p:spPr>
      </p:pic>
      <p:pic>
        <p:nvPicPr>
          <p:cNvPr id="12" name="Kép helye 11" descr="A képen szöveg, képernyőkép, szoftver, szám látható&#10;&#10;Automatikusan generált leírás">
            <a:extLst>
              <a:ext uri="{FF2B5EF4-FFF2-40B4-BE49-F238E27FC236}">
                <a16:creationId xmlns:a16="http://schemas.microsoft.com/office/drawing/2014/main" id="{9689B67B-BD4E-A91A-194C-E1F4C27A82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4935"/>
          <a:stretch>
            <a:fillRect/>
          </a:stretch>
        </p:blipFill>
        <p:spPr>
          <a:xfrm>
            <a:off x="6096000" y="10633"/>
            <a:ext cx="6099048" cy="3429000"/>
          </a:xfrm>
        </p:spPr>
      </p:pic>
    </p:spTree>
    <p:extLst>
      <p:ext uri="{BB962C8B-B14F-4D97-AF65-F5344CB8AC3E}">
        <p14:creationId xmlns:p14="http://schemas.microsoft.com/office/powerpoint/2010/main" val="1571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 descr="Régi film visszaszámlálása 0">
            <a:extLst>
              <a:ext uri="{FF2B5EF4-FFF2-40B4-BE49-F238E27FC236}">
                <a16:creationId xmlns:a16="http://schemas.microsoft.com/office/drawing/2014/main" id="{A4AAE0D7-B512-118C-02F6-58E59DAC0F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r="30369"/>
          <a:stretch>
            <a:fillRect/>
          </a:stretch>
        </p:blipFill>
        <p:spPr>
          <a:xfrm>
            <a:off x="8602663" y="0"/>
            <a:ext cx="3589337" cy="6858000"/>
          </a:xfrm>
          <a:prstGeom prst="rect">
            <a:avLst/>
          </a:prstGeom>
        </p:spPr>
      </p:pic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254102"/>
            <a:ext cx="7176912" cy="4603898"/>
          </a:xfrm>
        </p:spPr>
        <p:txBody>
          <a:bodyPr/>
          <a:lstStyle/>
          <a:p>
            <a:r>
              <a:rPr lang="hu-HU" sz="1800" dirty="0"/>
              <a:t>Előkövetelmények: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FCAF17"/>
                </a:solidFill>
              </a:rPr>
              <a:t>130 teljesített kredit</a:t>
            </a:r>
            <a:r>
              <a:rPr lang="hu-HU" sz="18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Gazdasági képzéseken </a:t>
            </a:r>
            <a:r>
              <a:rPr lang="hu-HU" sz="1800" b="1" dirty="0">
                <a:solidFill>
                  <a:srgbClr val="FCAF17"/>
                </a:solidFill>
              </a:rPr>
              <a:t>1 gazdasági specializációs </a:t>
            </a:r>
            <a:r>
              <a:rPr lang="hu-HU" sz="1800" dirty="0"/>
              <a:t>tárgy teljesítése.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Műszaki menedzser képzésen </a:t>
            </a:r>
            <a:r>
              <a:rPr lang="hu-HU" sz="1800" b="1" dirty="0">
                <a:solidFill>
                  <a:srgbClr val="FCAF17"/>
                </a:solidFill>
              </a:rPr>
              <a:t>1 műszaki specializációs és 1 gazdasági specializációs </a:t>
            </a:r>
            <a:r>
              <a:rPr lang="hu-HU" sz="1800" dirty="0"/>
              <a:t>tárgy teljesítése.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/>
              <a:t>Gazdaságinformatikus képzésen </a:t>
            </a:r>
            <a:r>
              <a:rPr lang="hu-HU" sz="1800" b="1" dirty="0">
                <a:solidFill>
                  <a:srgbClr val="FCAF17"/>
                </a:solidFill>
              </a:rPr>
              <a:t>1 informatikai specializációs </a:t>
            </a:r>
            <a:r>
              <a:rPr lang="hu-HU" sz="1800" dirty="0"/>
              <a:t>tárgy teljesítése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b="1" dirty="0"/>
          </a:p>
          <a:p>
            <a:r>
              <a:rPr lang="hu-HU" sz="1800" dirty="0"/>
              <a:t>Határidő:</a:t>
            </a:r>
          </a:p>
          <a:p>
            <a:pPr algn="just"/>
            <a:r>
              <a:rPr lang="hu-HU" sz="1800" dirty="0"/>
              <a:t>Legkésőbb a projektmunka tárgy teljesítésének félévében, </a:t>
            </a:r>
            <a:r>
              <a:rPr lang="hu-HU" sz="1800" b="1" dirty="0">
                <a:solidFill>
                  <a:srgbClr val="FCAF17"/>
                </a:solidFill>
              </a:rPr>
              <a:t>a regisztrációs hét első napjáig</a:t>
            </a:r>
            <a:r>
              <a:rPr lang="hu-HU" sz="1800" dirty="0"/>
              <a:t>. </a:t>
            </a:r>
          </a:p>
          <a:p>
            <a:endParaRPr lang="hu-HU" sz="1800" dirty="0"/>
          </a:p>
          <a:p>
            <a:pPr algn="just"/>
            <a:r>
              <a:rPr lang="hu-HU" sz="1800" dirty="0"/>
              <a:t>A projektmunka tantárgy, a szakdolgozat tárgy előkövetelménye!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0. Feladat: Előkövetelmények teljesítése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9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254102"/>
            <a:ext cx="7176912" cy="3923414"/>
          </a:xfrm>
        </p:spPr>
        <p:txBody>
          <a:bodyPr/>
          <a:lstStyle/>
          <a:p>
            <a:pPr algn="just"/>
            <a:r>
              <a:rPr lang="hu-HU" sz="1800" dirty="0"/>
              <a:t>A hallgatóknak háromfős csapatokat kell kialakítaniuk, majd </a:t>
            </a:r>
            <a:r>
              <a:rPr lang="hu-HU" sz="1800" b="1" dirty="0">
                <a:solidFill>
                  <a:srgbClr val="FCAF17"/>
                </a:solidFill>
              </a:rPr>
              <a:t>projektmunka témát </a:t>
            </a:r>
            <a:r>
              <a:rPr lang="hu-HU" sz="1800" dirty="0"/>
              <a:t>és </a:t>
            </a:r>
            <a:r>
              <a:rPr lang="hu-HU" sz="1800" b="1" dirty="0">
                <a:solidFill>
                  <a:srgbClr val="FCAF17"/>
                </a:solidFill>
              </a:rPr>
              <a:t>konzulenst</a:t>
            </a:r>
            <a:r>
              <a:rPr lang="hu-HU" sz="1800" dirty="0"/>
              <a:t> kell választaniuk a projektmunka teljesítéséhez. Ehhez az I. számú mellékletet kell kitölteni, aláírni és az eredeti papírt leadni, majd feltölteni a </a:t>
            </a:r>
            <a:r>
              <a:rPr lang="hu-HU" sz="1800" dirty="0" err="1"/>
              <a:t>Moodle</a:t>
            </a:r>
            <a:r>
              <a:rPr lang="hu-HU" sz="1800" dirty="0"/>
              <a:t>-be!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dirty="0"/>
              <a:t>Téma ötletek:</a:t>
            </a:r>
          </a:p>
          <a:p>
            <a:pPr algn="just"/>
            <a:r>
              <a:rPr lang="hu-HU" sz="1800" dirty="0">
                <a:solidFill>
                  <a:srgbClr val="FCAF1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https://kgk.uni-obuda.hu/projektmunka/projektmunka-konzulensi-temajavaslatok</a:t>
            </a:r>
            <a:r>
              <a:rPr lang="hu-HU" sz="1800" dirty="0">
                <a:solidFill>
                  <a:srgbClr val="FCAF17"/>
                </a:solidFill>
              </a:rPr>
              <a:t> 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dirty="0"/>
              <a:t>Határidő:</a:t>
            </a:r>
          </a:p>
          <a:p>
            <a:pPr algn="just"/>
            <a:r>
              <a:rPr lang="hu-HU" sz="1800" dirty="0"/>
              <a:t>Legkésőbb a projektmunka tárgy teljesítésének félévében, a </a:t>
            </a:r>
            <a:r>
              <a:rPr lang="hu-HU" sz="1800" b="1" dirty="0">
                <a:solidFill>
                  <a:srgbClr val="FCAF17"/>
                </a:solidFill>
              </a:rPr>
              <a:t>regisztrációs hét utolsó napjáig</a:t>
            </a:r>
            <a:r>
              <a:rPr lang="hu-HU" sz="1800" dirty="0"/>
              <a:t>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1. feladat: Csapattárs, Konzulens- és témaválasztás</a:t>
            </a:r>
            <a:endParaRPr lang="en-US" dirty="0"/>
          </a:p>
        </p:txBody>
      </p:sp>
      <p:pic>
        <p:nvPicPr>
          <p:cNvPr id="8" name="Kép helye 7" descr="Régi film visszaszámlálása 1">
            <a:extLst>
              <a:ext uri="{FF2B5EF4-FFF2-40B4-BE49-F238E27FC236}">
                <a16:creationId xmlns:a16="http://schemas.microsoft.com/office/drawing/2014/main" id="{2F5419E0-102E-1BA8-07A1-FEFE37F9A3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r="30369"/>
          <a:stretch>
            <a:fillRect/>
          </a:stretch>
        </p:blipFill>
        <p:spPr>
          <a:xfrm>
            <a:off x="8602663" y="0"/>
            <a:ext cx="358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5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1. feladat: Csapattárs, Konzulens- és témaválasztás</a:t>
            </a:r>
            <a:endParaRPr lang="en-US" dirty="0"/>
          </a:p>
        </p:txBody>
      </p:sp>
      <p:pic>
        <p:nvPicPr>
          <p:cNvPr id="8" name="Kép helye 7" descr="Régi film visszaszámlálása 1">
            <a:extLst>
              <a:ext uri="{FF2B5EF4-FFF2-40B4-BE49-F238E27FC236}">
                <a16:creationId xmlns:a16="http://schemas.microsoft.com/office/drawing/2014/main" id="{2F5419E0-102E-1BA8-07A1-FEFE37F9A3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r="30369"/>
          <a:stretch>
            <a:fillRect/>
          </a:stretch>
        </p:blipFill>
        <p:spPr>
          <a:xfrm>
            <a:off x="8602663" y="0"/>
            <a:ext cx="3589337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055CC80-D4B3-37D5-6853-441EDE4BFCD4}"/>
              </a:ext>
            </a:extLst>
          </p:cNvPr>
          <p:cNvSpPr txBox="1"/>
          <p:nvPr/>
        </p:nvSpPr>
        <p:spPr>
          <a:xfrm>
            <a:off x="839788" y="2286013"/>
            <a:ext cx="7351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Lehetőség van </a:t>
            </a:r>
            <a:r>
              <a:rPr lang="hu-HU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különböző specializáción, különböző szakon vagy tagozaton tanuló hallgatóknak is csapatot alkotniuk.</a:t>
            </a:r>
            <a:r>
              <a:rPr lang="hu-HU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just"/>
            <a:endParaRPr lang="hu-HU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hu-HU" b="1" dirty="0">
                <a:solidFill>
                  <a:srgbClr val="FCAF1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 a teendő, ha egy hallgató nem talál projektmunka-csoporttársat?</a:t>
            </a:r>
            <a:endParaRPr lang="hu-HU" dirty="0">
              <a:solidFill>
                <a:srgbClr val="FCAF17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hu-H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Ebben az esetben forduljon Forgács Anita oktatásszervezési koordinátorhoz, írjon az </a:t>
            </a:r>
            <a:r>
              <a:rPr lang="hu-H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info@kgk.uni-obuda.hu</a:t>
            </a:r>
            <a:r>
              <a:rPr lang="hu-H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címre!</a:t>
            </a:r>
            <a:br>
              <a:rPr lang="hu-HU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hu-HU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endParaRPr lang="hu-HU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5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4">
            <a:extLst>
              <a:ext uri="{FF2B5EF4-FFF2-40B4-BE49-F238E27FC236}">
                <a16:creationId xmlns:a16="http://schemas.microsoft.com/office/drawing/2014/main" id="{10A7FB76-4F80-18A4-23B8-777FE9903E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254102"/>
            <a:ext cx="7176912" cy="3923414"/>
          </a:xfrm>
        </p:spPr>
        <p:txBody>
          <a:bodyPr/>
          <a:lstStyle/>
          <a:p>
            <a:pPr algn="just"/>
            <a:r>
              <a:rPr lang="hu-HU" sz="1800" dirty="0"/>
              <a:t>A projektmunka tárgyat a </a:t>
            </a:r>
            <a:r>
              <a:rPr lang="hu-HU" sz="1800" dirty="0" err="1"/>
              <a:t>Neptunban</a:t>
            </a:r>
            <a:r>
              <a:rPr lang="hu-HU" sz="1800" dirty="0"/>
              <a:t> kell felvenni a tárgyfelvételi időszakban.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dirty="0"/>
              <a:t>A tantárgyat felvenni </a:t>
            </a:r>
            <a:r>
              <a:rPr lang="hu-HU" sz="1800" b="1" dirty="0">
                <a:solidFill>
                  <a:srgbClr val="FCAF17"/>
                </a:solidFill>
              </a:rPr>
              <a:t>utólagos tantárgyfelvétellel nem lehetséges.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dirty="0"/>
              <a:t>Ha a hallgatók nem nyújtották be a határidőre az I. számú mellékletet (vagyis témával és konzulenssel nem rendelkeznek), úgy </a:t>
            </a:r>
            <a:r>
              <a:rPr lang="hu-HU" sz="1800" b="1" dirty="0">
                <a:solidFill>
                  <a:srgbClr val="FCAF17"/>
                </a:solidFill>
              </a:rPr>
              <a:t>a projektmunka tárgyról törlésre kerülnek</a:t>
            </a:r>
            <a:r>
              <a:rPr lang="hu-HU" sz="1800" dirty="0"/>
              <a:t>.</a:t>
            </a:r>
          </a:p>
          <a:p>
            <a:pPr algn="just"/>
            <a:endParaRPr lang="hu-HU" sz="1800" dirty="0"/>
          </a:p>
          <a:p>
            <a:pPr algn="just"/>
            <a:r>
              <a:rPr lang="hu-HU" sz="1800" dirty="0"/>
              <a:t>Határidő:</a:t>
            </a:r>
          </a:p>
          <a:p>
            <a:pPr algn="just"/>
            <a:r>
              <a:rPr lang="hu-HU" sz="1800" dirty="0"/>
              <a:t>Az előzetes tantárgyfelvételi időszak utolsó napja, vagy a </a:t>
            </a:r>
            <a:r>
              <a:rPr lang="hu-HU" sz="1800" b="1" dirty="0">
                <a:solidFill>
                  <a:srgbClr val="FCAF17"/>
                </a:solidFill>
              </a:rPr>
              <a:t>regisztrációs hét utolsó napja.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A10024-6791-97C7-A07F-322E95E21E18}"/>
              </a:ext>
            </a:extLst>
          </p:cNvPr>
          <p:cNvSpPr txBox="1">
            <a:spLocks/>
          </p:cNvSpPr>
          <p:nvPr/>
        </p:nvSpPr>
        <p:spPr>
          <a:xfrm>
            <a:off x="839788" y="1568899"/>
            <a:ext cx="7626879" cy="823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2. Feladat: A projektmunka tárgy felvétele</a:t>
            </a:r>
            <a:endParaRPr lang="en-US" dirty="0"/>
          </a:p>
        </p:txBody>
      </p:sp>
      <p:pic>
        <p:nvPicPr>
          <p:cNvPr id="6" name="Kép helye 5" descr="Régi film visszaszámlálása 2">
            <a:extLst>
              <a:ext uri="{FF2B5EF4-FFF2-40B4-BE49-F238E27FC236}">
                <a16:creationId xmlns:a16="http://schemas.microsoft.com/office/drawing/2014/main" id="{899F11CF-F62C-0221-F930-076C6403D5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r="30369"/>
          <a:stretch>
            <a:fillRect/>
          </a:stretch>
        </p:blipFill>
        <p:spPr>
          <a:xfrm>
            <a:off x="8602663" y="0"/>
            <a:ext cx="3589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555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1658</Words>
  <Application>Microsoft Office PowerPoint</Application>
  <PresentationFormat>Szélesvásznú</PresentationFormat>
  <Paragraphs>184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20</vt:i4>
      </vt:variant>
    </vt:vector>
  </HeadingPairs>
  <TitlesOfParts>
    <vt:vector size="29" baseType="lpstr">
      <vt:lpstr>Aptos</vt:lpstr>
      <vt:lpstr>Arial</vt:lpstr>
      <vt:lpstr>Calibri</vt:lpstr>
      <vt:lpstr>Open Sans</vt:lpstr>
      <vt:lpstr>Open Sans Light</vt:lpstr>
      <vt:lpstr>2_Office Theme</vt:lpstr>
      <vt:lpstr>3_Office Theme</vt:lpstr>
      <vt:lpstr>4_Office Theme</vt:lpstr>
      <vt:lpstr>5_Office Theme</vt:lpstr>
      <vt:lpstr>Projektmunka tájékoztató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Ádám Mészáros</cp:lastModifiedBy>
  <cp:revision>101</cp:revision>
  <cp:lastPrinted>2019-02-21T16:25:53Z</cp:lastPrinted>
  <dcterms:created xsi:type="dcterms:W3CDTF">2019-01-21T14:36:44Z</dcterms:created>
  <dcterms:modified xsi:type="dcterms:W3CDTF">2024-09-27T11:01:07Z</dcterms:modified>
</cp:coreProperties>
</file>