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9" r:id="rId3"/>
    <p:sldId id="293" r:id="rId4"/>
    <p:sldId id="260" r:id="rId5"/>
    <p:sldId id="295" r:id="rId6"/>
    <p:sldId id="302" r:id="rId7"/>
    <p:sldId id="264" r:id="rId8"/>
    <p:sldId id="265" r:id="rId9"/>
    <p:sldId id="303" r:id="rId10"/>
    <p:sldId id="304" r:id="rId11"/>
    <p:sldId id="305" r:id="rId12"/>
    <p:sldId id="306" r:id="rId13"/>
    <p:sldId id="296" r:id="rId14"/>
    <p:sldId id="307" r:id="rId15"/>
    <p:sldId id="308" r:id="rId16"/>
    <p:sldId id="298" r:id="rId17"/>
    <p:sldId id="315" r:id="rId18"/>
    <p:sldId id="309" r:id="rId19"/>
    <p:sldId id="301" r:id="rId20"/>
    <p:sldId id="314" r:id="rId21"/>
    <p:sldId id="310" r:id="rId22"/>
    <p:sldId id="311" r:id="rId23"/>
    <p:sldId id="312" r:id="rId24"/>
    <p:sldId id="313" r:id="rId25"/>
    <p:sldId id="316" r:id="rId26"/>
    <p:sldId id="317" r:id="rId27"/>
    <p:sldId id="299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zma-Loraszkó Andrea" initials="KA" lastIdx="2" clrIdx="0">
    <p:extLst>
      <p:ext uri="{19B8F6BF-5375-455C-9EA6-DF929625EA0E}">
        <p15:presenceInfo xmlns:p15="http://schemas.microsoft.com/office/powerpoint/2012/main" userId="S-1-5-21-2310881575-2768554087-596855223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  <a:srgbClr val="151F39"/>
    <a:srgbClr val="FC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06T21:51:55.56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3-09-06T21:52:43.697" idx="2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2024. 07. 29.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896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2024. 07. 29.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385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2024. 07. 29.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21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2024. 07. 29.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26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2024. 07. 29.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86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2024. 07. 29.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21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2024. 07. 29.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64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2024. 07. 29.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910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2024. 07. 29.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22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2024. 07. 29.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1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2024. 07. 29.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13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54C62-9789-4E7B-9791-67C356944D59}" type="datetimeFigureOut">
              <a:rPr lang="hu-HU" smtClean="0"/>
              <a:t>2024. 07. 29.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36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mooc.uni-obuda.hu/" TargetMode="External"/><Relationship Id="rId5" Type="http://schemas.openxmlformats.org/officeDocument/2006/relationships/hyperlink" Target="https://o365.uni-obuda.hu/" TargetMode="External"/><Relationship Id="rId4" Type="http://schemas.openxmlformats.org/officeDocument/2006/relationships/hyperlink" Target="https://elearning.uni-obuda.h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ni-obuda.hu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neptun.uni-obuda.h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gk.uni-obuda.hu/mintatantervek/" TargetMode="External"/><Relationship Id="rId5" Type="http://schemas.openxmlformats.org/officeDocument/2006/relationships/hyperlink" Target="https://tantargy.kgk.uni-obuda.hu/" TargetMode="External"/><Relationship Id="rId4" Type="http://schemas.openxmlformats.org/officeDocument/2006/relationships/hyperlink" Target="https://kgk.uni-obuda.h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gk.uni-obuda.hu/teritesi-dija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699659" y="4672482"/>
            <a:ext cx="9144000" cy="817005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TEHETSÉG. SIKER. KÖZÖSSÉG</a:t>
            </a:r>
            <a:endParaRPr lang="en-GB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6" y="412395"/>
            <a:ext cx="9168403" cy="54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9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2A885AC7-4DD5-45D2-92E5-0DFD76941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9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0255F1C8-D24B-4D1E-B9F8-7C4A8F667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6F163A8-58FB-4633-8561-FF60AF83D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0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7879618" y="344666"/>
            <a:ext cx="3987703" cy="858983"/>
          </a:xfrm>
        </p:spPr>
        <p:txBody>
          <a:bodyPr anchor="ctr">
            <a:normAutofit fontScale="25000" lnSpcReduction="20000"/>
          </a:bodyPr>
          <a:lstStyle/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hu-HU" sz="112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TANULMÁNYI IRODA</a:t>
            </a:r>
          </a:p>
          <a:p>
            <a:pPr marL="0" indent="0">
              <a:buNone/>
            </a:pPr>
            <a:r>
              <a:rPr lang="hu-HU" sz="6400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VEZETŐ: </a:t>
            </a:r>
            <a:r>
              <a:rPr lang="hu-HU" sz="6400" u="sng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BÁLINT-GÁRDONYI </a:t>
            </a:r>
            <a:r>
              <a:rPr lang="hu-HU" sz="6400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DÓRA</a:t>
            </a:r>
          </a:p>
          <a:p>
            <a:pPr marL="0" indent="0">
              <a:buNone/>
            </a:pPr>
            <a:r>
              <a:rPr lang="hu-HU" sz="6400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(gardonyi.dora@kgk.uni-obuda.hu)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822" y="1384534"/>
            <a:ext cx="8341415" cy="50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3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79" y="2053640"/>
            <a:ext cx="4193178" cy="281857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PATRONÁLÁS</a:t>
            </a:r>
            <a:b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4" name="Kép 13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BD6A9D92-BAFD-45E9-9BE4-ACDE14CF87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61" y="230366"/>
            <a:ext cx="6406026" cy="1143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E5C8FFC-5C16-4D5C-BC4E-536DDF2CF294}"/>
              </a:ext>
            </a:extLst>
          </p:cNvPr>
          <p:cNvSpPr txBox="1"/>
          <p:nvPr/>
        </p:nvSpPr>
        <p:spPr>
          <a:xfrm>
            <a:off x="5721531" y="2194560"/>
            <a:ext cx="5675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MOODLE RENDSZER</a:t>
            </a:r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TEAMS – BÁRMIKOR LEHET ÍRNI</a:t>
            </a:r>
          </a:p>
        </p:txBody>
      </p:sp>
    </p:spTree>
    <p:extLst>
      <p:ext uri="{BB962C8B-B14F-4D97-AF65-F5344CB8AC3E}">
        <p14:creationId xmlns:p14="http://schemas.microsoft.com/office/powerpoint/2010/main" val="403216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79" y="2053640"/>
            <a:ext cx="4193178" cy="281857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PATRONÁLÁS</a:t>
            </a:r>
            <a:b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4" name="Kép 13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BD6A9D92-BAFD-45E9-9BE4-ACDE14CF87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61" y="230366"/>
            <a:ext cx="6406026" cy="1143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E5C8FFC-5C16-4D5C-BC4E-536DDF2CF294}"/>
              </a:ext>
            </a:extLst>
          </p:cNvPr>
          <p:cNvSpPr txBox="1"/>
          <p:nvPr/>
        </p:nvSpPr>
        <p:spPr>
          <a:xfrm>
            <a:off x="5312362" y="2933223"/>
            <a:ext cx="6268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hlinkClick r:id="rId4"/>
              </a:rPr>
              <a:t>https://elearning.uni-obuda.hu/</a:t>
            </a:r>
            <a:endParaRPr lang="hu-HU" sz="3200" b="1" dirty="0"/>
          </a:p>
          <a:p>
            <a:endParaRPr lang="hu-HU" sz="3200" b="1" dirty="0"/>
          </a:p>
          <a:p>
            <a:r>
              <a:rPr lang="hu-HU" sz="3200" b="1" dirty="0">
                <a:hlinkClick r:id="rId5"/>
              </a:rPr>
              <a:t>https://o365.uni-obuda.hu/</a:t>
            </a:r>
            <a:endParaRPr lang="hu-HU" sz="3200" b="1" dirty="0"/>
          </a:p>
          <a:p>
            <a:endParaRPr lang="hu-HU" sz="3200" b="1" dirty="0"/>
          </a:p>
          <a:p>
            <a:r>
              <a:rPr lang="hu-HU" sz="3200" b="1" dirty="0">
                <a:hlinkClick r:id="rId6"/>
              </a:rPr>
              <a:t>https://www.kmooc.uni-obuda.hu/</a:t>
            </a:r>
            <a:endParaRPr lang="hu-HU" sz="3200" b="1" dirty="0"/>
          </a:p>
          <a:p>
            <a:endParaRPr lang="hu-HU" sz="3200" b="1" dirty="0"/>
          </a:p>
          <a:p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07144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3972" y="2365710"/>
            <a:ext cx="6318649" cy="3192575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TANTERV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https://kgk.uni-obuda.hu/mintatantervek/</a:t>
            </a: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TANTERVTŐL VALÓ ELTÉRÉS KÖVETKEZMÉNYEI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SZABADON VÁLASZTHATÓ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KRITÉRIUMTÁRGYAK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TESTNEVELÉS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ép 5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D5A350CA-9AE2-45E9-AFA2-F59C1A3A612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638279"/>
            <a:ext cx="5040924" cy="9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4093" y="1831861"/>
            <a:ext cx="10061871" cy="3192575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TANTERV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TANTÁRGYAK KÖVETELMÉNYEI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OKTATÓ ELSŐ ÓRÁN 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MEGENGEDETT HIÁNYZÁS.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ép 5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D5A350CA-9AE2-45E9-AFA2-F59C1A3A612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638279"/>
            <a:ext cx="5040924" cy="9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32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781215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/>
              <a:t>HASZNOS OLDALAK</a:t>
            </a:r>
          </a:p>
          <a:p>
            <a:endParaRPr lang="hu-HU" sz="3200" dirty="0"/>
          </a:p>
          <a:p>
            <a:endParaRPr lang="hu-HU" sz="3200" dirty="0"/>
          </a:p>
          <a:p>
            <a:endParaRPr lang="hu-HU" sz="3200" dirty="0"/>
          </a:p>
          <a:p>
            <a:r>
              <a:rPr lang="hu-HU" sz="3200" dirty="0">
                <a:hlinkClick r:id="rId4"/>
              </a:rPr>
              <a:t>https://kgk.uni-obuda.hu</a:t>
            </a:r>
            <a:endParaRPr lang="hu-HU" sz="3200" dirty="0"/>
          </a:p>
          <a:p>
            <a:r>
              <a:rPr lang="hu-HU" sz="3200" dirty="0">
                <a:hlinkClick r:id="rId5"/>
              </a:rPr>
              <a:t>https://tantargy.kgk.uni-obuda.hu/</a:t>
            </a:r>
            <a:endParaRPr lang="hu-HU" sz="3200" dirty="0"/>
          </a:p>
          <a:p>
            <a:r>
              <a:rPr lang="hu-HU" sz="3200" dirty="0">
                <a:hlinkClick r:id="rId6"/>
              </a:rPr>
              <a:t>https://kgk.uni-obuda.hu/mintatantervek/</a:t>
            </a:r>
            <a:endParaRPr lang="hu-HU" sz="3200" dirty="0"/>
          </a:p>
          <a:p>
            <a:r>
              <a:rPr lang="hu-HU" sz="3200" dirty="0">
                <a:hlinkClick r:id="rId7"/>
              </a:rPr>
              <a:t>https://neptun.uni-obuda.hu/</a:t>
            </a:r>
            <a:endParaRPr lang="hu-HU" sz="3200" dirty="0"/>
          </a:p>
          <a:p>
            <a:r>
              <a:rPr lang="hu-HU" sz="3200" dirty="0">
                <a:hlinkClick r:id="rId8"/>
              </a:rPr>
              <a:t>https://uni-obuda.hu/</a:t>
            </a: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404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962107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ÖNKÖLTSÉGI DÍJ</a:t>
            </a:r>
          </a:p>
          <a:p>
            <a:endParaRPr lang="hu-HU" sz="3200" dirty="0"/>
          </a:p>
          <a:p>
            <a:r>
              <a:rPr lang="hu-HU" dirty="0">
                <a:hlinkClick r:id="rId4"/>
              </a:rPr>
              <a:t>https://kgk.uni-obuda.hu/teritesi-dijak/</a:t>
            </a:r>
            <a:endParaRPr lang="hu-HU" dirty="0"/>
          </a:p>
          <a:p>
            <a:endParaRPr lang="hu-HU" dirty="0"/>
          </a:p>
          <a:p>
            <a:r>
              <a:rPr lang="hu-HU" dirty="0"/>
              <a:t>ALAPDÍJ – MINDIG UGYANANNYI. REGHÉT VÉGÉIG GYŰJTŐKURZUSRA (NEM KELL MEGVÁRNI A TANDÍJ KIÍRÁSÁT)</a:t>
            </a:r>
          </a:p>
          <a:p>
            <a:endParaRPr lang="hu-HU" dirty="0"/>
          </a:p>
          <a:p>
            <a:r>
              <a:rPr lang="hu-HU" dirty="0"/>
              <a:t>KREDITARÁNYOS DÍJ – FELVETT KREDIT ALAPJÁN FIZETENDŐ. A 0 KREDITES TÁRGYAKÉRT 2 KREDITNYI DÍJAT KELL FIZETNI. SZEPTEMBER VÉGÉN KERÜL KIÍRÁSRA, ÁLTALÁBAN 3 HÉT A BEFIZETÉSI HATÁRIDŐ.</a:t>
            </a:r>
          </a:p>
          <a:p>
            <a:endParaRPr lang="hu-HU" dirty="0"/>
          </a:p>
          <a:p>
            <a:r>
              <a:rPr lang="hu-HU" dirty="0"/>
              <a:t>CÉG FIZETI – NEPTUNBAN LEADNI A „OE-0003 - Nyilatkozat költségtérítési díj fizetéséhez” KÉRELMET, MAJD A „OE-0019 - Számlakérési nyilatkozat „ KÉRELMET. MINDEN FÉLÉVBEN!</a:t>
            </a:r>
          </a:p>
          <a:p>
            <a:endParaRPr lang="hu-HU" dirty="0"/>
          </a:p>
          <a:p>
            <a:r>
              <a:rPr lang="hu-HU" dirty="0"/>
              <a:t>DIÁKHITELLEL FIZET - NEPTUNBAN LEADNI A „OE-0003 - Nyilatkozat költségtérítési díj fizetéséhez” KÉRELMET. MINDEN FÉLÉVBEN!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335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5984" y="1249408"/>
            <a:ext cx="6477001" cy="132556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BEIRATKOZÁS</a:t>
            </a:r>
            <a:b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TÁRGYFELVÉTEL</a:t>
            </a:r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7375" y="1540682"/>
            <a:ext cx="4142091" cy="339951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2000" dirty="0">
              <a:latin typeface="Calisto MT" panose="0204060305050503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1036500" y="3866606"/>
            <a:ext cx="9143640" cy="2365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hu-HU" sz="3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2907E08-5736-A674-6BC0-6E0C738CD641}"/>
              </a:ext>
            </a:extLst>
          </p:cNvPr>
          <p:cNvSpPr txBox="1"/>
          <p:nvPr/>
        </p:nvSpPr>
        <p:spPr>
          <a:xfrm>
            <a:off x="6265506" y="3273954"/>
            <a:ext cx="549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AD4949D-7939-44E2-8BBB-BB59D939C16A}"/>
              </a:ext>
            </a:extLst>
          </p:cNvPr>
          <p:cNvSpPr txBox="1"/>
          <p:nvPr/>
        </p:nvSpPr>
        <p:spPr>
          <a:xfrm>
            <a:off x="6372809" y="2930936"/>
            <a:ext cx="5603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BEIRATKOZÁSI LAP – NEPTUNON KERESZTÜL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DOKUMENTUMOK LEADÁSA A TANULMÁNYI </a:t>
            </a:r>
            <a:r>
              <a:rPr lang="hu-HU" sz="2400" dirty="0" smtClean="0">
                <a:solidFill>
                  <a:schemeClr val="bg1"/>
                </a:solidFill>
              </a:rPr>
              <a:t>IRODÁBA</a:t>
            </a:r>
            <a:endParaRPr lang="hu-HU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KÉPZÉSI SZERZŐDÉSEK ALÁÍRÁSA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DIÁKIGAZOLVÁNY IGÉNYLÉS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TÁRGYAK LEELLENŐRZÉSE A NEPTUNBAN</a:t>
            </a:r>
          </a:p>
        </p:txBody>
      </p:sp>
    </p:spTree>
    <p:extLst>
      <p:ext uri="{BB962C8B-B14F-4D97-AF65-F5344CB8AC3E}">
        <p14:creationId xmlns:p14="http://schemas.microsoft.com/office/powerpoint/2010/main" val="1844169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96210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ÖNKÖLTSÉGI DÍJ</a:t>
            </a:r>
          </a:p>
          <a:p>
            <a:endParaRPr lang="hu-HU" sz="3200" dirty="0"/>
          </a:p>
          <a:p>
            <a:endParaRPr lang="hu-HU" sz="3200" dirty="0"/>
          </a:p>
          <a:p>
            <a:r>
              <a:rPr lang="hu-HU" sz="2800" dirty="0"/>
              <a:t>NEM FIZETÉS ESETÉN – FELSZÓLÍTÁS, LETILTÁS VIZSGÁRÓL ÉS TÁRGYFELVÉTELRŐL, VIZSGAIDŐSZAK VÉGÉN ELBOCSÁTÁS. (LETILTÁS FELOLDÁSÁT A FIZETÉST KÖVETŐEN KÉRNI KELL! NEM AUTOMATIKUS!</a:t>
            </a:r>
          </a:p>
          <a:p>
            <a:endParaRPr lang="hu-HU" sz="2800" dirty="0"/>
          </a:p>
          <a:p>
            <a:r>
              <a:rPr lang="hu-HU" sz="2800" dirty="0"/>
              <a:t>OE-0021 - Vizsga és tárgyfelvétel letiltás feloldási kérelem</a:t>
            </a:r>
          </a:p>
          <a:p>
            <a:endParaRPr lang="hu-HU" sz="2800" dirty="0"/>
          </a:p>
          <a:p>
            <a:r>
              <a:rPr lang="hu-HU" sz="2800" dirty="0"/>
              <a:t>RÉSZLETFIZETÉS, ÖNKÖLTSÉGI DÍJ CSÖKKENTÉS</a:t>
            </a:r>
          </a:p>
        </p:txBody>
      </p:sp>
    </p:spTree>
    <p:extLst>
      <p:ext uri="{BB962C8B-B14F-4D97-AF65-F5344CB8AC3E}">
        <p14:creationId xmlns:p14="http://schemas.microsoft.com/office/powerpoint/2010/main" val="754334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962107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PASSZÍV FÉLÉV</a:t>
            </a:r>
          </a:p>
          <a:p>
            <a:endParaRPr lang="hu-HU" sz="3200" dirty="0"/>
          </a:p>
          <a:p>
            <a:r>
              <a:rPr lang="hu-HU" sz="3200" b="1" dirty="0"/>
              <a:t>ÖSSZEFÜGGŐEN 2 FÉLÉV LEHET.</a:t>
            </a:r>
          </a:p>
          <a:p>
            <a:r>
              <a:rPr lang="hu-HU" sz="3200" b="1" dirty="0"/>
              <a:t>TÖBBSZÖR ÉLHET VELE </a:t>
            </a:r>
          </a:p>
          <a:p>
            <a:r>
              <a:rPr lang="hu-HU" sz="3200" b="1" dirty="0"/>
              <a:t>NEM BEJELENTKEZÉS</a:t>
            </a:r>
          </a:p>
          <a:p>
            <a:endParaRPr lang="hu-HU" sz="3200" b="1" dirty="0"/>
          </a:p>
          <a:p>
            <a:r>
              <a:rPr lang="hu-HU" sz="3200" b="1" dirty="0"/>
              <a:t>OE-0002 - Passzív félév kérelem – minden félévben be kell adni külön</a:t>
            </a:r>
          </a:p>
          <a:p>
            <a:endParaRPr lang="hu-HU" sz="3200" b="1" dirty="0"/>
          </a:p>
          <a:p>
            <a:endParaRPr lang="hu-HU" sz="3200" b="1" dirty="0"/>
          </a:p>
          <a:p>
            <a:r>
              <a:rPr lang="hu-HU" sz="3200" b="1" dirty="0"/>
              <a:t>OE-0001 - Kérelem Hallgatói jogviszony megszüntetésére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807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9621078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TANULMÁNYI KÖTELEZETTSÉGEK</a:t>
            </a:r>
          </a:p>
          <a:p>
            <a:endParaRPr lang="hu-HU" sz="3200" dirty="0"/>
          </a:p>
          <a:p>
            <a:r>
              <a:rPr lang="hu-HU" sz="2800" b="1" dirty="0"/>
              <a:t>ÁLLAMI FINANSZÍROZOTT</a:t>
            </a:r>
          </a:p>
          <a:p>
            <a:r>
              <a:rPr lang="hu-HU" sz="2800" b="1" dirty="0"/>
              <a:t>KÉT UTOLSÓ AKTÍV FÉLÉV ÁTLAGÁBAN MINIMUM 36 KREDIT ÉS 2,75-ÖS ÁTLAG – ÁTSOROLÁS – MINDEN NYÁRON</a:t>
            </a:r>
          </a:p>
          <a:p>
            <a:endParaRPr lang="hu-HU" sz="2800" b="1" dirty="0"/>
          </a:p>
          <a:p>
            <a:r>
              <a:rPr lang="hu-HU" sz="2800" b="1" dirty="0"/>
              <a:t>4 AKTÍV FÉLÉV ALATT NAPPALI TAGOZATON 55 KREDIT, LEVELEZŐ ÉS ESTI TAGOZATON 40 KREDIT TELJESÍTÉSE – ELBOCSÁTÁS</a:t>
            </a:r>
          </a:p>
          <a:p>
            <a:endParaRPr lang="hu-HU" sz="2800" b="1" dirty="0"/>
          </a:p>
          <a:p>
            <a:r>
              <a:rPr lang="hu-HU" sz="2800" b="1" dirty="0"/>
              <a:t>6 SIKERTELEN TÁRGY VAGY VIZSGA – ELBOCSÁTÁS</a:t>
            </a:r>
          </a:p>
          <a:p>
            <a:endParaRPr lang="hu-HU" sz="2800" b="1" dirty="0"/>
          </a:p>
          <a:p>
            <a:r>
              <a:rPr lang="hu-HU" sz="2800" b="1" dirty="0"/>
              <a:t>BE NEM JELENTKEZÉS A TANULMÁNYI FÉLÉVRE – PASSZÍVRA UTASÍTÁS, 2. UTÁN ELBOCSÁTÁS</a:t>
            </a:r>
          </a:p>
          <a:p>
            <a:endParaRPr lang="hu-HU" sz="3200" b="1" dirty="0"/>
          </a:p>
          <a:p>
            <a:endParaRPr lang="hu-HU" sz="3200" b="1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490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E8C103-5C74-4B0F-947F-BC46786A7733}"/>
              </a:ext>
            </a:extLst>
          </p:cNvPr>
          <p:cNvSpPr txBox="1"/>
          <p:nvPr/>
        </p:nvSpPr>
        <p:spPr>
          <a:xfrm>
            <a:off x="566531" y="367747"/>
            <a:ext cx="1044602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EGYÉNI TANREND</a:t>
            </a:r>
          </a:p>
          <a:p>
            <a:endParaRPr lang="hu-HU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ÉLSPORTOLÓ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ELŐZŐ FÉLÉVBEN MINIMUM 4-ES KREDITINDEX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TGYÁS-GYES-GYED-GYNT </a:t>
            </a:r>
            <a:br>
              <a:rPr lang="hu-HU" sz="2400" dirty="0"/>
            </a:br>
            <a:r>
              <a:rPr lang="hu-HU" sz="2400" dirty="0"/>
              <a:t>MOZGÁSSÉRÜLT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TARTÓS VAGY RENDSZERES ORVOSI KEZELÉSRE SZORULÓ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EGYETEMI KÖZÉLETI/TUDOMÁNYOS6KUTATÓ TEVÉKENYSÉGET VÉGZŐ HALLGATÓ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sz="2400" dirty="0"/>
              <a:t>IGAZOLÁST CSATOLNI KELL MINDEN ESETBEN</a:t>
            </a:r>
          </a:p>
          <a:p>
            <a:endParaRPr lang="hu-HU" sz="2400" dirty="0"/>
          </a:p>
          <a:p>
            <a:r>
              <a:rPr lang="hu-HU" sz="2400" dirty="0"/>
              <a:t>OE-0071 - Egyéni/kedvezményes tanrend iránti kérelem</a:t>
            </a:r>
          </a:p>
          <a:p>
            <a:endParaRPr lang="hu-HU" sz="2400" dirty="0"/>
          </a:p>
          <a:p>
            <a:r>
              <a:rPr lang="hu-HU" sz="2400" dirty="0"/>
              <a:t>OKTATÓKKAL EGYEZTETNI A TÁRGY TELJESÍTÉSÉNEK MIKÉNTJÉT, FELTÉTELEIT!</a:t>
            </a:r>
          </a:p>
          <a:p>
            <a:endParaRPr lang="hu-HU" sz="2400" dirty="0"/>
          </a:p>
          <a:p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3708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E8C103-5C74-4B0F-947F-BC46786A7733}"/>
              </a:ext>
            </a:extLst>
          </p:cNvPr>
          <p:cNvSpPr txBox="1"/>
          <p:nvPr/>
        </p:nvSpPr>
        <p:spPr>
          <a:xfrm>
            <a:off x="566531" y="367747"/>
            <a:ext cx="1044602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ÖSZTÖNDÍJ PÁLYÁZATOK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MNB (GAZDMEN, KERMARK, VÁLLALKOZÁSFEJLESZTÉS SZAKON)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NEMZETI FELSŐOKTATÁSI ÖSZTÖNDÍJ PÁLYÁZAT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ÚNKP</a:t>
            </a:r>
          </a:p>
          <a:p>
            <a:endParaRPr lang="hu-HU" sz="2400" dirty="0"/>
          </a:p>
          <a:p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6101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E8C103-5C74-4B0F-947F-BC46786A7733}"/>
              </a:ext>
            </a:extLst>
          </p:cNvPr>
          <p:cNvSpPr txBox="1"/>
          <p:nvPr/>
        </p:nvSpPr>
        <p:spPr>
          <a:xfrm>
            <a:off x="566531" y="367747"/>
            <a:ext cx="104460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KIHEZ FORDULHATOK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TANULMÁNYI KÉRDÉSEKBEN – TI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TANTÁRGGYAL KAPCSOLATBAN – OKTATÓ, A TÁRGYAT OKTATÓ INTÉZET TITKÁRSÁGA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HELP@KGK.UNI-OBUDA.HU</a:t>
            </a:r>
            <a:endParaRPr lang="hu-HU" sz="2400" dirty="0"/>
          </a:p>
          <a:p>
            <a:endParaRPr lang="hu-HU" sz="2400" dirty="0"/>
          </a:p>
          <a:p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2298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E8C103-5C74-4B0F-947F-BC46786A7733}"/>
              </a:ext>
            </a:extLst>
          </p:cNvPr>
          <p:cNvSpPr txBox="1"/>
          <p:nvPr/>
        </p:nvSpPr>
        <p:spPr>
          <a:xfrm>
            <a:off x="566531" y="367747"/>
            <a:ext cx="1044602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PANNÓNIA PROGRAM</a:t>
            </a:r>
            <a:endParaRPr lang="hu-HU" sz="4400" b="1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2. FÉLÉVBEN PÁLYÁZHAT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BÁRKI BÁRMILYEN SZINTŰ KÉPZÉSRŐL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TANULMÁNYI, SZAKMAI GYAKORLAT, </a:t>
            </a:r>
            <a:r>
              <a:rPr lang="hu-HU" sz="2400" dirty="0" smtClean="0"/>
              <a:t>RÖVID TÁVÚ MOBILITÁS</a:t>
            </a:r>
            <a:endParaRPr lang="hu-HU" sz="24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AKÁR 12 HÓNAPRA IS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DIPLOMA UTÁN KÖZVETLENÜL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PÁLYÁZAT MINDEN FÉLÉV ELEJÉN</a:t>
            </a:r>
          </a:p>
          <a:p>
            <a:endParaRPr lang="hu-HU" sz="2400" dirty="0"/>
          </a:p>
          <a:p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  <p:pic>
        <p:nvPicPr>
          <p:cNvPr id="9" name="Picture 7" descr="TO INN | Erasmus+">
            <a:extLst>
              <a:ext uri="{FF2B5EF4-FFF2-40B4-BE49-F238E27FC236}">
                <a16:creationId xmlns:a16="http://schemas.microsoft.com/office/drawing/2014/main" id="{D1C2285E-4E85-43F0-A1B1-187AE4A40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44" y="41398"/>
            <a:ext cx="3619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311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F1A5A9-FA10-492B-922E-BFCBE397F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1" y="1396417"/>
            <a:ext cx="10515600" cy="4351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hu-HU" sz="5400" dirty="0"/>
              <a:t>KÖSZÖNÖM A FIGYELMET!</a:t>
            </a:r>
          </a:p>
          <a:p>
            <a:pPr marL="0" indent="0" algn="ctr">
              <a:buNone/>
            </a:pPr>
            <a:endParaRPr lang="hu-HU" sz="5400" dirty="0"/>
          </a:p>
          <a:p>
            <a:pPr marL="0" indent="0" algn="ctr">
              <a:buNone/>
            </a:pPr>
            <a:r>
              <a:rPr lang="hu-HU" sz="8000" dirty="0">
                <a:sym typeface="Wingdings" panose="05000000000000000000" pitchFamily="2" charset="2"/>
              </a:rPr>
              <a:t>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000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91793" y="280825"/>
            <a:ext cx="5312852" cy="1753248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DIÁKIGAZOLVÁNY IGÉNYLÉS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E98E0C0-D8C1-423A-AA5F-27B122E0710C}"/>
              </a:ext>
            </a:extLst>
          </p:cNvPr>
          <p:cNvSpPr txBox="1"/>
          <p:nvPr/>
        </p:nvSpPr>
        <p:spPr>
          <a:xfrm>
            <a:off x="6475445" y="2976465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/>
              <a:t>KORMÁNYABLAK – NEK ADATLAP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Diákigazolvány ügyintézés elindítása a </a:t>
            </a:r>
            <a:r>
              <a:rPr lang="hu-HU" dirty="0" err="1"/>
              <a:t>neptunban</a:t>
            </a: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Ideiglenes diákigazolványt igénylő kérelem leadása a </a:t>
            </a:r>
            <a:r>
              <a:rPr lang="hu-HU" dirty="0" err="1"/>
              <a:t>neptunban</a:t>
            </a: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Az elkészült diákigazolványokat a kar kapja meg postán, a tanulmányi ügyintéző üzenetet fog küldeni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Érvényesítő matrica – minden félév elején a TI kiértesítését követően.</a:t>
            </a:r>
          </a:p>
        </p:txBody>
      </p:sp>
    </p:spTree>
    <p:extLst>
      <p:ext uri="{BB962C8B-B14F-4D97-AF65-F5344CB8AC3E}">
        <p14:creationId xmlns:p14="http://schemas.microsoft.com/office/powerpoint/2010/main" val="108391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838005"/>
            <a:ext cx="3759105" cy="74504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2C86243-0503-4703-8733-DFF9F8E84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6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3EB024C-679D-4C81-A43E-E0C33BEB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8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31D74B5-DC18-4B8D-B233-1EA552D95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98"/>
            <a:ext cx="12192000" cy="67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3076216"/>
            <a:ext cx="3661831" cy="725767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04653" y="378314"/>
            <a:ext cx="4487773" cy="1202836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hu-HU" sz="11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Kérvények</a:t>
            </a:r>
            <a:endParaRPr lang="hu-HU" sz="11000" dirty="0">
              <a:solidFill>
                <a:srgbClr val="000000"/>
              </a:solidFill>
            </a:endParaRPr>
          </a:p>
          <a:p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95FD903-2C03-4842-97A3-E2E234C8D9FE}"/>
              </a:ext>
            </a:extLst>
          </p:cNvPr>
          <p:cNvSpPr txBox="1"/>
          <p:nvPr/>
        </p:nvSpPr>
        <p:spPr>
          <a:xfrm>
            <a:off x="5887616" y="2332653"/>
            <a:ext cx="580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ÜGYINTÉZÉS - KÉRVÉNYEK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DD80574-C2CC-48E6-86A0-ED989A20AE86}"/>
              </a:ext>
            </a:extLst>
          </p:cNvPr>
          <p:cNvSpPr txBox="1"/>
          <p:nvPr/>
        </p:nvSpPr>
        <p:spPr>
          <a:xfrm>
            <a:off x="6027576" y="3429000"/>
            <a:ext cx="52158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JOGVISZONY IGAZOLÁS</a:t>
            </a:r>
          </a:p>
          <a:p>
            <a:endParaRPr lang="hu-HU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REGISZTRÁCIÓS HÉT ELSŐ NAPJÁTÓL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BEJELENTKEZETT AZ ADOTT FÉLÉVRE (AKTÍV, PASSZÍV)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BEFIZETTE AZ ALAPDÍJAT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LEADTA A KÉRVÉNYT A NEPTUNBAN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KÉRHETI E-MAILBEN IS, SZEMÉLYES ÁTVÉTELRE IS</a:t>
            </a:r>
          </a:p>
        </p:txBody>
      </p:sp>
    </p:spTree>
    <p:extLst>
      <p:ext uri="{BB962C8B-B14F-4D97-AF65-F5344CB8AC3E}">
        <p14:creationId xmlns:p14="http://schemas.microsoft.com/office/powerpoint/2010/main" val="194442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87222" y="33160"/>
            <a:ext cx="4468337" cy="1455996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hu-HU" sz="2700" b="1" dirty="0">
                <a:latin typeface="+mn-lt"/>
              </a:rPr>
              <a:t>TÁRGYFELVÉTEL</a:t>
            </a:r>
            <a:r>
              <a:rPr lang="en-US" sz="2400" dirty="0"/>
              <a:t/>
            </a:r>
            <a:br>
              <a:rPr lang="en-US" sz="2400" dirty="0"/>
            </a:br>
            <a:endParaRPr lang="en-GB" sz="22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51FF564B-B1DC-431E-AF03-5D1AEC7E04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272584"/>
            <a:ext cx="2532690" cy="500206"/>
          </a:xfrm>
          <a:prstGeom prst="rect">
            <a:avLst/>
          </a:prstGeom>
        </p:spPr>
      </p:pic>
      <p:sp>
        <p:nvSpPr>
          <p:cNvPr id="16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838005"/>
            <a:ext cx="3759105" cy="74504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577EB40-58D3-482C-AF85-D508F3E15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707"/>
            <a:ext cx="121920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9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8DB8561-50F1-4F0D-98B9-76E71083A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2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559</Words>
  <Application>Microsoft Office PowerPoint</Application>
  <PresentationFormat>Szélesvásznú</PresentationFormat>
  <Paragraphs>152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Calisto MT</vt:lpstr>
      <vt:lpstr>Open Sans</vt:lpstr>
      <vt:lpstr>Wingdings</vt:lpstr>
      <vt:lpstr>Office-téma</vt:lpstr>
      <vt:lpstr>TEHETSÉG. SIKER. KÖZÖSSÉG</vt:lpstr>
      <vt:lpstr>BEIRATKOZÁS  TÁRGYFELVÉTEL</vt:lpstr>
      <vt:lpstr>DIÁKIGAZOLVÁNY IGÉNYLÉS</vt:lpstr>
      <vt:lpstr>PowerPoint-bemutató</vt:lpstr>
      <vt:lpstr>PowerPoint-bemutató</vt:lpstr>
      <vt:lpstr>PowerPoint-bemutató</vt:lpstr>
      <vt:lpstr>PowerPoint-bemutató</vt:lpstr>
      <vt:lpstr>TÁRGYFELVÉTEL </vt:lpstr>
      <vt:lpstr>PowerPoint-bemutató</vt:lpstr>
      <vt:lpstr>PowerPoint-bemutató</vt:lpstr>
      <vt:lpstr>PowerPoint-bemutató</vt:lpstr>
      <vt:lpstr>PowerPoint-bemutató</vt:lpstr>
      <vt:lpstr>PowerPoint-bemutató</vt:lpstr>
      <vt:lpstr>PATRONÁLÁS  </vt:lpstr>
      <vt:lpstr>PATRONÁLÁS  </vt:lpstr>
      <vt:lpstr>TANTERV  https://kgk.uni-obuda.hu/mintatantervek/   TANTERVTŐL VALÓ ELTÉRÉS KÖVETKEZMÉNYEI  SZABADON VÁLASZTHATÓ KRITÉRIUMTÁRGYAK TESTNEVELÉS   </vt:lpstr>
      <vt:lpstr>TANTERV     TANTÁRGYAK KÖVETELMÉNYEI  OKTATÓ ELSŐ ÓRÁN   MEGENGEDETT HIÁNYZÁS. 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TALENT. SUCESS. COMMUNITY</dc:title>
  <dc:creator>Loraszkó Andrea</dc:creator>
  <cp:lastModifiedBy>Kozma-Loraszkó Andrea</cp:lastModifiedBy>
  <cp:revision>26</cp:revision>
  <dcterms:created xsi:type="dcterms:W3CDTF">2020-08-27T21:48:24Z</dcterms:created>
  <dcterms:modified xsi:type="dcterms:W3CDTF">2024-07-29T14:44:34Z</dcterms:modified>
</cp:coreProperties>
</file>